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56" r:id="rId2"/>
    <p:sldId id="355" r:id="rId3"/>
    <p:sldId id="308" r:id="rId4"/>
    <p:sldId id="309" r:id="rId5"/>
    <p:sldId id="274" r:id="rId6"/>
    <p:sldId id="272" r:id="rId7"/>
    <p:sldId id="298" r:id="rId8"/>
    <p:sldId id="299" r:id="rId9"/>
    <p:sldId id="300" r:id="rId10"/>
    <p:sldId id="301" r:id="rId11"/>
    <p:sldId id="302" r:id="rId12"/>
    <p:sldId id="310" r:id="rId13"/>
    <p:sldId id="311" r:id="rId14"/>
    <p:sldId id="304" r:id="rId15"/>
    <p:sldId id="305" r:id="rId16"/>
    <p:sldId id="306" r:id="rId17"/>
    <p:sldId id="275" r:id="rId18"/>
    <p:sldId id="273" r:id="rId19"/>
    <p:sldId id="259" r:id="rId20"/>
    <p:sldId id="332" r:id="rId21"/>
    <p:sldId id="333" r:id="rId22"/>
    <p:sldId id="334" r:id="rId23"/>
    <p:sldId id="262" r:id="rId24"/>
    <p:sldId id="263" r:id="rId25"/>
    <p:sldId id="335" r:id="rId26"/>
    <p:sldId id="336" r:id="rId27"/>
    <p:sldId id="337" r:id="rId28"/>
    <p:sldId id="338" r:id="rId29"/>
    <p:sldId id="348" r:id="rId30"/>
    <p:sldId id="340" r:id="rId31"/>
    <p:sldId id="341" r:id="rId32"/>
    <p:sldId id="342" r:id="rId33"/>
    <p:sldId id="343" r:id="rId34"/>
    <p:sldId id="344" r:id="rId35"/>
    <p:sldId id="312" r:id="rId36"/>
    <p:sldId id="313" r:id="rId37"/>
    <p:sldId id="280" r:id="rId38"/>
    <p:sldId id="281" r:id="rId39"/>
    <p:sldId id="282" r:id="rId40"/>
    <p:sldId id="314" r:id="rId41"/>
    <p:sldId id="349" r:id="rId42"/>
    <p:sldId id="350" r:id="rId43"/>
    <p:sldId id="316" r:id="rId44"/>
    <p:sldId id="352" r:id="rId45"/>
    <p:sldId id="371" r:id="rId46"/>
    <p:sldId id="354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86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C"/>
    <a:srgbClr val="E7EDF2"/>
    <a:srgbClr val="00A4AB"/>
    <a:srgbClr val="EC6D6B"/>
    <a:srgbClr val="EB5E42"/>
    <a:srgbClr val="69318E"/>
    <a:srgbClr val="B9C3C9"/>
    <a:srgbClr val="664F9E"/>
    <a:srgbClr val="EB5EFF"/>
    <a:srgbClr val="CDD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08" autoAdjust="0"/>
    <p:restoredTop sz="89747" autoAdjust="0"/>
  </p:normalViewPr>
  <p:slideViewPr>
    <p:cSldViewPr>
      <p:cViewPr>
        <p:scale>
          <a:sx n="91" d="100"/>
          <a:sy n="91" d="100"/>
        </p:scale>
        <p:origin x="-12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33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EC1C5-01E3-4A2A-8BAE-3D46A57EB597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6CEB3-B485-4EC9-9B5D-FE6E921EE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634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E676-6652-495E-B833-7CBE7B677C5B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840E8-73D7-4A68-B447-2DF4F6025B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290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29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088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95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 smtClean="0">
                <a:solidFill>
                  <a:schemeClr val="bg2">
                    <a:lumMod val="2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/>
            </a:r>
            <a:br>
              <a:rPr lang="ko-KR" altLang="en-US" sz="1600" b="1" dirty="0" smtClean="0">
                <a:solidFill>
                  <a:schemeClr val="bg2">
                    <a:lumMod val="2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957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957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70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B207E-F252-4A2D-AF7B-D4C10E2E5176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226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088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72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231DF-193F-40C3-B3D5-8035880729E2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8\2018 작업용\1-181031 고교학점제 ppt 추가\1128 고교학점제 PPT 수정 폴더\사용 jpg\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배경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istrator\Desktop\배경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istrator\Desktop\배경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istrator\Desktop\배경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4EA7-1A9A-4401-B35E-16F02FB2CD90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962B-12BF-4BD1-A32B-5A21FD3766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497958-9ABF-4B1E-8205-C67519CA7957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C9638E-5FF0-41A3-9E98-48C03E679E2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F:\2018\2018 작업용\1-181031 고교학점제 ppt 추가\고교학점제 PPT 작업 폴더\고교학점제 2차 작업분\교사용  PPT 그림자료\3-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" y="6604086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solidFill>
                  <a:prstClr val="white"/>
                </a:solidFill>
              </a:rPr>
              <a:t>CURRENT</a:t>
            </a:r>
            <a:r>
              <a:rPr lang="en-US" altLang="ko-KR" sz="1000" dirty="0">
                <a:solidFill>
                  <a:prstClr val="white"/>
                </a:solidFill>
              </a:rPr>
              <a:t> KOREA</a:t>
            </a:r>
            <a:endParaRPr lang="ko-KR" alt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7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2도비라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3도비라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8\2018 작업용\1-181031 고교학점제 ppt 추가\1128 고교학점제 PPT 수정 폴더\사용 jpg\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62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9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2018\2018 작업용\1-181031 고교학점제 ppt 추가\1128 고교학점제 PPT 수정 폴더\사용 jpg\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배경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배경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istrator\Desktop\배경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istrator\Desktop\배경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4EA7-1A9A-4401-B35E-16F02FB2CD90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B962B-12BF-4BD1-A32B-5A21FD3766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654" r:id="rId4"/>
    <p:sldLayoutId id="2147483657" r:id="rId5"/>
    <p:sldLayoutId id="2147483651" r:id="rId6"/>
    <p:sldLayoutId id="2147483649" r:id="rId7"/>
    <p:sldLayoutId id="2147483650" r:id="rId8"/>
    <p:sldLayoutId id="2147483652" r:id="rId9"/>
    <p:sldLayoutId id="2147483653" r:id="rId10"/>
    <p:sldLayoutId id="2147483655" r:id="rId11"/>
    <p:sldLayoutId id="2147483656" r:id="rId12"/>
    <p:sldLayoutId id="2147483658" r:id="rId13"/>
    <p:sldLayoutId id="2147483659" r:id="rId14"/>
    <p:sldLayoutId id="2147483696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9" r:id="rId31"/>
    <p:sldLayoutId id="2147483730" r:id="rId3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video" Target="file:///J:\2018\2018%20&#51089;&#50629;&#50857;\&#50756;&#49457;&#54408;%202018\181224%20&#44256;&#44368;&#54617;&#51216;&#51228;%20&#54617;&#48512;&#47784;%20ppt%202&#52264;(&#44608;&#54788;&#49688;%20&#48149;&#49324;&#45784;)\&#54217;&#44032;&#50896;%20&#51228;&#52636;%20&#44256;&#44368;&#54617;&#51216;&#51228;%20&#51089;&#50629;\181130%202&#52264;%20&#44256;&#44368;&#54617;&#51216;&#51228;%20ppt(&#44368;&#49324;&#50857;)\&#44256;&#44368;&#54617;&#51216;&#51228;%20&#44368;&#49324;&#54200;%20(tv%20&#49828;&#54047;).m4v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hangeul.naver.com/2016/nanu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최종 ppt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최종 ppt\1제목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06" y="371475"/>
            <a:ext cx="4344988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최종 ppt\1로고.f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89638"/>
            <a:ext cx="283527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istrator\Desktop\8.png"/>
          <p:cNvPicPr>
            <a:picLocks noChangeAspect="1" noChangeArrowheads="1"/>
          </p:cNvPicPr>
          <p:nvPr/>
        </p:nvPicPr>
        <p:blipFill>
          <a:blip r:embed="rId3" cstate="print"/>
          <a:srcRect l="9375" t="33333" r="7812" b="25000"/>
          <a:stretch>
            <a:fillRect/>
          </a:stretch>
        </p:blipFill>
        <p:spPr bwMode="auto">
          <a:xfrm>
            <a:off x="857224" y="2285992"/>
            <a:ext cx="7572428" cy="28575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8728" y="5143512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제 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차 산업혁명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4942" y="5143512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AI </a:t>
            </a:r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등 새로운 기술환경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" y="5903048"/>
            <a:ext cx="91440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50" kern="1000" spc="-8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1650" kern="1000" spc="-8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차 산업혁명 시대 자기주도적 역량을 지닌 </a:t>
            </a:r>
            <a:r>
              <a:rPr lang="ko-KR" altLang="en-US" sz="1650" kern="1000" spc="-80" dirty="0" err="1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창의융합형</a:t>
            </a:r>
            <a:r>
              <a:rPr lang="ko-KR" altLang="en-US" sz="1650" kern="1000" spc="-8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 미래인재 양성 필요 </a:t>
            </a:r>
            <a:endParaRPr lang="ko-KR" altLang="en-US" sz="1650" kern="1000" spc="-8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413136" y="247341"/>
            <a:ext cx="7330440" cy="1003526"/>
            <a:chOff x="1413136" y="247341"/>
            <a:chExt cx="7330440" cy="1003526"/>
          </a:xfrm>
        </p:grpSpPr>
        <p:sp>
          <p:nvSpPr>
            <p:cNvPr id="11" name="TextBox 10"/>
            <p:cNvSpPr txBox="1"/>
            <p:nvPr/>
          </p:nvSpPr>
          <p:spPr>
            <a:xfrm>
              <a:off x="1413136" y="758424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더 이상 미룰 수 없는 미래 교육의 변화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Ⅰ.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추진 배경 및 도입 필요성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82600" y="785794"/>
            <a:ext cx="974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21</a:t>
            </a:r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세기</a:t>
            </a:r>
            <a:endParaRPr lang="en-US" altLang="ko-KR" sz="110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하이스쿨</a:t>
            </a:r>
            <a:endParaRPr lang="ko-KR" altLang="en-US" sz="11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-32" y="1857364"/>
            <a:ext cx="9144000" cy="4632529"/>
            <a:chOff x="-32" y="1857364"/>
            <a:chExt cx="9144000" cy="4632529"/>
          </a:xfrm>
        </p:grpSpPr>
        <p:sp>
          <p:nvSpPr>
            <p:cNvPr id="33" name="직사각형 32"/>
            <p:cNvSpPr/>
            <p:nvPr/>
          </p:nvSpPr>
          <p:spPr>
            <a:xfrm>
              <a:off x="642910" y="1857364"/>
              <a:ext cx="7929618" cy="4000528"/>
            </a:xfrm>
            <a:prstGeom prst="rect">
              <a:avLst/>
            </a:prstGeom>
            <a:solidFill>
              <a:srgbClr val="E7EDF2"/>
            </a:solidFill>
            <a:ln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CDDBE2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-32" y="6143644"/>
              <a:ext cx="9144000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50" kern="1000" spc="-80" dirty="0" smtClean="0">
                  <a:solidFill>
                    <a:srgbClr val="EB6042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 도입으로 학생 중심 교육실현을 통한 </a:t>
              </a:r>
              <a:r>
                <a:rPr lang="ko-KR" altLang="en-US" sz="1650" kern="1000" spc="-80" dirty="0" err="1" smtClean="0">
                  <a:solidFill>
                    <a:srgbClr val="EB6042"/>
                  </a:solidFill>
                  <a:latin typeface="나눔스퀘어OTF Bold" pitchFamily="34" charset="-127"/>
                  <a:ea typeface="나눔스퀘어OTF Bold" pitchFamily="34" charset="-127"/>
                </a:rPr>
                <a:t>창의융합형</a:t>
              </a:r>
              <a:r>
                <a:rPr lang="ko-KR" altLang="en-US" sz="1650" kern="1000" spc="-80" dirty="0" smtClean="0">
                  <a:solidFill>
                    <a:srgbClr val="EB6042"/>
                  </a:solidFill>
                  <a:latin typeface="나눔스퀘어OTF Bold" pitchFamily="34" charset="-127"/>
                  <a:ea typeface="나눔스퀘어OTF Bold" pitchFamily="34" charset="-127"/>
                </a:rPr>
                <a:t> 인재 양성</a:t>
              </a:r>
              <a:endPara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pic>
          <p:nvPicPr>
            <p:cNvPr id="3074" name="Picture 2" descr="J:\2018\2018 작업용\1-181031 고교학점제 ppt 추가\1128 고교학점제 PPT 수정 폴더\사용 jpg\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2060574"/>
              <a:ext cx="6051550" cy="1154112"/>
            </a:xfrm>
            <a:prstGeom prst="rect">
              <a:avLst/>
            </a:prstGeom>
            <a:noFill/>
          </p:spPr>
        </p:pic>
        <p:pic>
          <p:nvPicPr>
            <p:cNvPr id="12" name="Picture 2" descr="J:\2018\2018 작업용\1-181031 고교학점제 ppt 추가\1128 고교학점제 PPT 수정 폴더\사용 jpg\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3280572"/>
              <a:ext cx="6051550" cy="1154112"/>
            </a:xfrm>
            <a:prstGeom prst="rect">
              <a:avLst/>
            </a:prstGeom>
            <a:noFill/>
          </p:spPr>
        </p:pic>
        <p:pic>
          <p:nvPicPr>
            <p:cNvPr id="13" name="Picture 2" descr="J:\2018\2018 작업용\1-181031 고교학점제 ppt 추가\1128 고교학점제 PPT 수정 폴더\사용 jpg\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4500570"/>
              <a:ext cx="6051550" cy="1154112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1000100" y="2333891"/>
              <a:ext cx="857256" cy="52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획일적인 </a:t>
              </a:r>
              <a:endParaRPr lang="en-US" altLang="ko-KR" sz="1300" kern="1000" spc="-10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3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교육</a:t>
              </a:r>
              <a:endParaRPr lang="ko-KR" altLang="en-US" sz="1300" kern="1000" spc="-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54100" y="2285992"/>
              <a:ext cx="2214578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학생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맞춤형 교육과정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운영</a:t>
              </a:r>
              <a:endParaRPr lang="en-US" altLang="ko-KR" sz="1200" kern="1000" spc="-50" dirty="0" smtClean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학생의 과목 선택권 보장</a:t>
              </a:r>
              <a:endParaRPr lang="ko-KR" altLang="en-US" sz="1200" kern="1000" spc="-50" dirty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0100" y="3500438"/>
              <a:ext cx="857256" cy="52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입시 </a:t>
              </a:r>
              <a:endParaRPr lang="en-US" altLang="ko-KR" sz="1300" kern="1000" spc="-10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3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중심</a:t>
              </a:r>
              <a:endParaRPr lang="ko-KR" altLang="en-US" sz="1300" kern="1000" spc="-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54100" y="3500438"/>
              <a:ext cx="3603982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진로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개척 역량 함양</a:t>
              </a:r>
            </a:p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자기주도적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학습</a:t>
              </a:r>
              <a:endParaRPr lang="ko-KR" altLang="en-US" sz="1200" kern="1000" spc="-50" dirty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0100" y="4714884"/>
              <a:ext cx="800237" cy="53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수직적 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서열화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54100" y="4786322"/>
              <a:ext cx="3443844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err="1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학생별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 교육과정으로 서열화  한계 보완</a:t>
              </a:r>
              <a:endParaRPr lang="en-US" altLang="ko-KR" sz="1200" kern="1000" spc="-50" dirty="0" smtClean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학교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간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교육과정 운영으로 다양성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확보</a:t>
              </a:r>
            </a:p>
          </p:txBody>
        </p:sp>
        <p:sp>
          <p:nvSpPr>
            <p:cNvPr id="24" name="타원 23"/>
            <p:cNvSpPr/>
            <p:nvPr/>
          </p:nvSpPr>
          <p:spPr>
            <a:xfrm>
              <a:off x="2428860" y="2285992"/>
              <a:ext cx="642942" cy="6429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8860" y="2338964"/>
              <a:ext cx="12858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유연하고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개별화된 교육</a:t>
              </a:r>
            </a:p>
          </p:txBody>
        </p:sp>
        <p:sp>
          <p:nvSpPr>
            <p:cNvPr id="25" name="타원 24"/>
            <p:cNvSpPr/>
            <p:nvPr/>
          </p:nvSpPr>
          <p:spPr>
            <a:xfrm>
              <a:off x="2428860" y="3500438"/>
              <a:ext cx="642942" cy="6429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2428860" y="4714884"/>
              <a:ext cx="642942" cy="6429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28860" y="3553410"/>
              <a:ext cx="113939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A4AB"/>
                  </a:solidFill>
                  <a:latin typeface="나눔스퀘어OTF Bold" pitchFamily="34" charset="-127"/>
                  <a:ea typeface="나눔스퀘어OTF Bold" pitchFamily="34" charset="-127"/>
                </a:rPr>
                <a:t>학생 성장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A4AB"/>
                  </a:solidFill>
                  <a:latin typeface="나눔스퀘어OTF Bold" pitchFamily="34" charset="-127"/>
                  <a:ea typeface="나눔스퀘어OTF Bold" pitchFamily="34" charset="-127"/>
                </a:rPr>
                <a:t>중심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28860" y="4786322"/>
              <a:ext cx="110711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664F9E"/>
                  </a:solidFill>
                  <a:latin typeface="나눔스퀘어OTF Bold" pitchFamily="34" charset="-127"/>
                  <a:ea typeface="나눔스퀘어OTF Bold" pitchFamily="34" charset="-127"/>
                </a:rPr>
                <a:t>수평적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664F9E"/>
                  </a:solidFill>
                  <a:latin typeface="나눔스퀘어OTF Bold" pitchFamily="34" charset="-127"/>
                  <a:ea typeface="나눔스퀘어OTF Bold" pitchFamily="34" charset="-127"/>
                </a:rPr>
                <a:t>다양화</a:t>
              </a: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3929058" y="2643182"/>
              <a:ext cx="2700000" cy="1588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29058" y="3857628"/>
              <a:ext cx="2700000" cy="1588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3929058" y="5143512"/>
              <a:ext cx="2700000" cy="1588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" name="Picture 4" descr="J:\2018\2018 작업용\1-181031 고교학점제 ppt 추가\1128 고교학점제 PPT 수정 폴더\Links - jpg\학생들 물음표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8350" y="3143248"/>
              <a:ext cx="1740058" cy="2118925"/>
            </a:xfrm>
            <a:prstGeom prst="rect">
              <a:avLst/>
            </a:prstGeom>
            <a:noFill/>
          </p:spPr>
        </p:pic>
      </p:grpSp>
      <p:grpSp>
        <p:nvGrpSpPr>
          <p:cNvPr id="32" name="그룹 31"/>
          <p:cNvGrpSpPr/>
          <p:nvPr/>
        </p:nvGrpSpPr>
        <p:grpSpPr>
          <a:xfrm>
            <a:off x="1413136" y="247341"/>
            <a:ext cx="7330440" cy="1003526"/>
            <a:chOff x="1413136" y="247341"/>
            <a:chExt cx="7330440" cy="1003526"/>
          </a:xfrm>
        </p:grpSpPr>
        <p:sp>
          <p:nvSpPr>
            <p:cNvPr id="34" name="TextBox 33"/>
            <p:cNvSpPr txBox="1"/>
            <p:nvPr/>
          </p:nvSpPr>
          <p:spPr>
            <a:xfrm>
              <a:off x="1413136" y="758424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우리 교육이 나아가야 할 방향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Ⅰ.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추진 배경 및 도입 필요성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82600" y="785794"/>
            <a:ext cx="974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21</a:t>
            </a:r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세기</a:t>
            </a:r>
            <a:endParaRPr lang="en-US" altLang="ko-KR" sz="110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하이스쿨</a:t>
            </a:r>
            <a:endParaRPr lang="ko-KR" altLang="en-US" sz="11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dministrator\Desktop\도비라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8226" y="2736502"/>
            <a:ext cx="4183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200" kern="1000" spc="-300" dirty="0">
                <a:latin typeface="나눔스퀘어OTF Bold" pitchFamily="34" charset="-127"/>
                <a:ea typeface="나눔스퀘어OTF Bold" pitchFamily="34" charset="-127"/>
              </a:rPr>
              <a:t>II. </a:t>
            </a:r>
            <a:r>
              <a:rPr lang="ko-KR" altLang="en-US" sz="4200" kern="1000" spc="-300" dirty="0">
                <a:latin typeface="나눔스퀘어OTF Bold" pitchFamily="34" charset="-127"/>
                <a:ea typeface="나눔스퀘어OTF Bold" pitchFamily="34" charset="-127"/>
              </a:rPr>
              <a:t>고교학점제</a:t>
            </a:r>
          </a:p>
          <a:p>
            <a:r>
              <a:rPr lang="ko-KR" altLang="en-US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6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개념 </a:t>
            </a:r>
            <a:r>
              <a:rPr lang="ko-KR" altLang="en-US" sz="4200" kern="1000" spc="-300" dirty="0">
                <a:latin typeface="나눔스퀘어OTF Bold" pitchFamily="34" charset="-127"/>
                <a:ea typeface="나눔스퀘어OTF Bold" pitchFamily="34" charset="-127"/>
              </a:rPr>
              <a:t>및 주요 내용</a:t>
            </a:r>
            <a:endParaRPr lang="ko-KR" altLang="en-US" sz="4200" kern="10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14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최종 ppt\2장 도비라뒤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241570" y="2701088"/>
            <a:ext cx="28200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smtClean="0">
                <a:latin typeface="나눔스퀘어OTF Bold" pitchFamily="34" charset="-127"/>
                <a:ea typeface="나눔스퀘어OTF Bold" pitchFamily="34" charset="-127"/>
              </a:rPr>
              <a:t>고교학점제는</a:t>
            </a:r>
            <a:r>
              <a:rPr lang="en-US" altLang="ko-KR" sz="360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</a:p>
          <a:p>
            <a:pPr algn="ctr"/>
            <a:r>
              <a:rPr lang="ko-KR" altLang="en-US" sz="3600" dirty="0" smtClean="0">
                <a:latin typeface="나눔스퀘어OTF Bold" pitchFamily="34" charset="-127"/>
                <a:ea typeface="나눔스퀘어OTF Bold" pitchFamily="34" charset="-127"/>
              </a:rPr>
              <a:t>무엇일까요</a:t>
            </a:r>
            <a:r>
              <a:rPr lang="en-US" altLang="ko-KR" sz="3600" dirty="0" smtClean="0"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36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78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3582000" y="6086353"/>
            <a:ext cx="1980000" cy="323165"/>
            <a:chOff x="3428992" y="5980890"/>
            <a:chExt cx="1980000" cy="323165"/>
          </a:xfrm>
        </p:grpSpPr>
        <p:sp>
          <p:nvSpPr>
            <p:cNvPr id="10" name="한쪽 모서리는 잘리고 다른 쪽 모서리는 둥근 사각형 9"/>
            <p:cNvSpPr/>
            <p:nvPr/>
          </p:nvSpPr>
          <p:spPr>
            <a:xfrm>
              <a:off x="3428992" y="6000768"/>
              <a:ext cx="1980000" cy="288000"/>
            </a:xfrm>
            <a:prstGeom prst="snipRoundRect">
              <a:avLst/>
            </a:prstGeom>
            <a:solidFill>
              <a:srgbClr val="CDDB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3857620" y="5980890"/>
              <a:ext cx="1285884" cy="323165"/>
              <a:chOff x="3857620" y="5980890"/>
              <a:chExt cx="1285884" cy="323165"/>
            </a:xfrm>
          </p:grpSpPr>
          <p:pic>
            <p:nvPicPr>
              <p:cNvPr id="5126" name="Picture 6" descr="C:\Users\Administrator\Desktop\필름.fw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57620" y="6000768"/>
                <a:ext cx="323850" cy="277812"/>
              </a:xfrm>
              <a:prstGeom prst="rect">
                <a:avLst/>
              </a:prstGeom>
              <a:noFill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143372" y="5980890"/>
                <a:ext cx="100013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500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고교학점제</a:t>
                </a:r>
                <a:endParaRPr lang="ko-KR" altLang="en-US" sz="1500" spc="-10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16" name="그룹 15"/>
          <p:cNvGrpSpPr/>
          <p:nvPr/>
        </p:nvGrpSpPr>
        <p:grpSpPr>
          <a:xfrm>
            <a:off x="357158" y="247341"/>
            <a:ext cx="8386418" cy="1003526"/>
            <a:chOff x="357158" y="247341"/>
            <a:chExt cx="8386418" cy="1003526"/>
          </a:xfrm>
        </p:grpSpPr>
        <p:sp>
          <p:nvSpPr>
            <p:cNvPr id="17" name="TextBox 16"/>
            <p:cNvSpPr txBox="1"/>
            <p:nvPr/>
          </p:nvSpPr>
          <p:spPr>
            <a:xfrm>
              <a:off x="1413136" y="758424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교사가 바라보는 고교학점제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7158" y="865985"/>
              <a:ext cx="97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영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상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Ⅱ.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개념 및 주요 내용 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23" name="고교학점제 교사편 (tv 스팟)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 l="3081" t="3774" r="2445"/>
          <a:stretch>
            <a:fillRect/>
          </a:stretch>
        </p:blipFill>
        <p:spPr>
          <a:xfrm>
            <a:off x="1156984" y="2059874"/>
            <a:ext cx="6830033" cy="3786214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5" descr="J:\2018\2018 작업용\1-181031 고교학점제 ppt 추가\1128 고교학점제 PPT 수정 폴더\Links - jpg\플레이 표.f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6065" y="5195072"/>
            <a:ext cx="500065" cy="500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그룹 68"/>
          <p:cNvGrpSpPr/>
          <p:nvPr/>
        </p:nvGrpSpPr>
        <p:grpSpPr>
          <a:xfrm>
            <a:off x="1214414" y="1857364"/>
            <a:ext cx="6715172" cy="4214842"/>
            <a:chOff x="1214414" y="1857364"/>
            <a:chExt cx="6715172" cy="4214842"/>
          </a:xfrm>
        </p:grpSpPr>
        <p:pic>
          <p:nvPicPr>
            <p:cNvPr id="6146" name="Picture 2" descr="C:\Users\Administrator\Desktop\13쪽.jpg"/>
            <p:cNvPicPr>
              <a:picLocks noChangeAspect="1" noChangeArrowheads="1"/>
            </p:cNvPicPr>
            <p:nvPr/>
          </p:nvPicPr>
          <p:blipFill>
            <a:blip r:embed="rId3" cstate="print"/>
            <a:srcRect l="13281" t="27083" r="13281" b="11458"/>
            <a:stretch>
              <a:fillRect/>
            </a:stretch>
          </p:blipFill>
          <p:spPr bwMode="auto">
            <a:xfrm>
              <a:off x="1214414" y="1857364"/>
              <a:ext cx="6715172" cy="4214842"/>
            </a:xfrm>
            <a:prstGeom prst="rect">
              <a:avLst/>
            </a:prstGeom>
            <a:noFill/>
          </p:spPr>
        </p:pic>
        <p:sp>
          <p:nvSpPr>
            <p:cNvPr id="62" name="직사각형 61"/>
            <p:cNvSpPr/>
            <p:nvPr/>
          </p:nvSpPr>
          <p:spPr>
            <a:xfrm>
              <a:off x="3428992" y="1857364"/>
              <a:ext cx="27510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40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</a:t>
              </a:r>
              <a:r>
                <a:rPr lang="ko-KR" altLang="en-US" sz="3000" spc="-150" dirty="0" smtClean="0">
                  <a:latin typeface="나눔스퀘어OTF Bold" pitchFamily="34" charset="-127"/>
                  <a:ea typeface="나눔스퀘어OTF Bold" pitchFamily="34" charset="-127"/>
                </a:rPr>
                <a:t>란</a:t>
              </a:r>
              <a:endParaRPr lang="en-US" altLang="ko-KR" sz="3000" spc="-150" dirty="0" smtClean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grpSp>
          <p:nvGrpSpPr>
            <p:cNvPr id="68" name="그룹 67"/>
            <p:cNvGrpSpPr/>
            <p:nvPr/>
          </p:nvGrpSpPr>
          <p:grpSpPr>
            <a:xfrm>
              <a:off x="1785918" y="3283865"/>
              <a:ext cx="5642318" cy="2719162"/>
              <a:chOff x="1785918" y="3283865"/>
              <a:chExt cx="5642318" cy="2719162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1785918" y="3283865"/>
                <a:ext cx="557088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200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진로와 적성에 </a:t>
                </a:r>
                <a:r>
                  <a:rPr lang="ko-KR" altLang="en-US" sz="2200" spc="-150" dirty="0">
                    <a:latin typeface="나눔스퀘어OTF Bold" pitchFamily="34" charset="-127"/>
                    <a:ea typeface="나눔스퀘어OTF Bold" pitchFamily="34" charset="-127"/>
                  </a:rPr>
                  <a:t>따라 </a:t>
                </a:r>
                <a:r>
                  <a:rPr lang="ko-KR" altLang="en-US" sz="2200" spc="-150" dirty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다양한 과목을 선택 이수</a:t>
                </a:r>
                <a:r>
                  <a:rPr lang="ko-KR" altLang="en-US" sz="2200" spc="-150" dirty="0">
                    <a:latin typeface="나눔스퀘어OTF Bold" pitchFamily="34" charset="-127"/>
                    <a:ea typeface="나눔스퀘어OTF Bold" pitchFamily="34" charset="-127"/>
                  </a:rPr>
                  <a:t>하여</a:t>
                </a:r>
                <a:r>
                  <a:rPr lang="en-US" altLang="ko-KR" sz="2200" spc="-150" dirty="0">
                    <a:latin typeface="나눔스퀘어OTF Bold" pitchFamily="34" charset="-127"/>
                    <a:ea typeface="나눔스퀘어OTF Bold" pitchFamily="34" charset="-127"/>
                  </a:rPr>
                  <a:t>,</a:t>
                </a:r>
                <a:endParaRPr lang="en-US" altLang="ko-KR" sz="2200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2643174" y="4429132"/>
                <a:ext cx="342902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200" spc="-150" dirty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누적 학점이 기준에 </a:t>
                </a:r>
                <a:r>
                  <a:rPr lang="ko-KR" altLang="en-US" sz="2200" spc="-150" dirty="0" smtClean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도달</a:t>
                </a:r>
                <a:r>
                  <a:rPr lang="ko-KR" altLang="en-US" sz="2200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하면</a:t>
                </a:r>
                <a:endParaRPr lang="en-US" altLang="ko-KR" sz="2200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2071670" y="5572140"/>
                <a:ext cx="535656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200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졸업을 인정받는 </a:t>
                </a:r>
                <a:r>
                  <a:rPr lang="ko-KR" altLang="en-US" sz="2200" spc="-150" dirty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교육과정 이수</a:t>
                </a:r>
                <a:r>
                  <a:rPr lang="ko-KR" altLang="en-US" sz="2200" spc="-150" dirty="0">
                    <a:solidFill>
                      <a:srgbClr val="009999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2200" spc="-150" dirty="0">
                    <a:latin typeface="나눔스퀘어OTF Bold" pitchFamily="34" charset="-127"/>
                    <a:ea typeface="나눔스퀘어OTF Bold" pitchFamily="34" charset="-127"/>
                  </a:rPr>
                  <a:t>운영 제도</a:t>
                </a:r>
                <a:endParaRPr lang="en-US" altLang="ko-KR" sz="2200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357158" y="247341"/>
            <a:ext cx="8386418" cy="1003526"/>
            <a:chOff x="357158" y="247341"/>
            <a:chExt cx="8386418" cy="1003526"/>
          </a:xfrm>
        </p:grpSpPr>
        <p:sp>
          <p:nvSpPr>
            <p:cNvPr id="14" name="TextBox 13"/>
            <p:cNvSpPr txBox="1"/>
            <p:nvPr/>
          </p:nvSpPr>
          <p:spPr>
            <a:xfrm>
              <a:off x="1413136" y="758424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고교학점제의 정의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158" y="865985"/>
              <a:ext cx="97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개념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Ⅱ.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개념 및 주요 내용 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0" y="5857892"/>
            <a:ext cx="9144000" cy="6231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고교학점제 실현은 학사제도 전반에 걸친 </a:t>
            </a:r>
            <a:r>
              <a:rPr lang="ko-KR" altLang="en-US" sz="1600" kern="1000" spc="-8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변화가 필요하므로 </a:t>
            </a:r>
            <a:endParaRPr lang="en-US" altLang="ko-KR" sz="1600" kern="1000" spc="-8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중장기 </a:t>
            </a:r>
            <a:r>
              <a:rPr lang="ko-KR" altLang="en-US" sz="1600" kern="1000" spc="-8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로드맵에</a:t>
            </a: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따라 우선 </a:t>
            </a:r>
            <a:r>
              <a:rPr lang="ko-KR" altLang="en-US" sz="1600" kern="1000" spc="-8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적용 가능 요소부터 단계적 </a:t>
            </a: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추진</a:t>
            </a:r>
            <a:endParaRPr lang="ko-KR" altLang="en-US" sz="1600" kern="1000" spc="-8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357158" y="247341"/>
            <a:ext cx="8386418" cy="1003526"/>
            <a:chOff x="357158" y="247341"/>
            <a:chExt cx="8386418" cy="1003526"/>
          </a:xfrm>
        </p:grpSpPr>
        <p:sp>
          <p:nvSpPr>
            <p:cNvPr id="44" name="TextBox 43"/>
            <p:cNvSpPr txBox="1"/>
            <p:nvPr/>
          </p:nvSpPr>
          <p:spPr>
            <a:xfrm>
              <a:off x="1413136" y="758424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고교학점제의 운영과정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158" y="865985"/>
              <a:ext cx="97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체계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Ⅱ.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개념 및 주요 내용 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857224" y="1785926"/>
            <a:ext cx="7429552" cy="3857652"/>
            <a:chOff x="857224" y="1785926"/>
            <a:chExt cx="7429552" cy="3857652"/>
          </a:xfrm>
        </p:grpSpPr>
        <p:pic>
          <p:nvPicPr>
            <p:cNvPr id="48" name="Picture 3" descr="C:\Users\Administrator\Desktop\14쪽.jpg"/>
            <p:cNvPicPr>
              <a:picLocks noChangeAspect="1" noChangeArrowheads="1"/>
            </p:cNvPicPr>
            <p:nvPr/>
          </p:nvPicPr>
          <p:blipFill>
            <a:blip r:embed="rId3" cstate="print"/>
            <a:srcRect l="9375" t="26041" r="9375" b="17708"/>
            <a:stretch>
              <a:fillRect/>
            </a:stretch>
          </p:blipFill>
          <p:spPr bwMode="auto">
            <a:xfrm>
              <a:off x="857224" y="1785926"/>
              <a:ext cx="7429552" cy="3857652"/>
            </a:xfrm>
            <a:prstGeom prst="rect">
              <a:avLst/>
            </a:prstGeom>
            <a:noFill/>
          </p:spPr>
        </p:pic>
        <p:grpSp>
          <p:nvGrpSpPr>
            <p:cNvPr id="49" name="그룹 71"/>
            <p:cNvGrpSpPr/>
            <p:nvPr/>
          </p:nvGrpSpPr>
          <p:grpSpPr>
            <a:xfrm>
              <a:off x="877320" y="1857364"/>
              <a:ext cx="6980828" cy="3697282"/>
              <a:chOff x="877320" y="1857364"/>
              <a:chExt cx="6980828" cy="3697282"/>
            </a:xfrm>
          </p:grpSpPr>
          <p:grpSp>
            <p:nvGrpSpPr>
              <p:cNvPr id="50" name="그룹 69"/>
              <p:cNvGrpSpPr/>
              <p:nvPr/>
            </p:nvGrpSpPr>
            <p:grpSpPr>
              <a:xfrm>
                <a:off x="4613294" y="4316400"/>
                <a:ext cx="1234194" cy="1238246"/>
                <a:chOff x="4613294" y="4316400"/>
                <a:chExt cx="1234194" cy="1238246"/>
              </a:xfrm>
            </p:grpSpPr>
            <p:sp>
              <p:nvSpPr>
                <p:cNvPr id="92" name="TextBox 14"/>
                <p:cNvSpPr txBox="1"/>
                <p:nvPr/>
              </p:nvSpPr>
              <p:spPr>
                <a:xfrm>
                  <a:off x="4613294" y="4683638"/>
                  <a:ext cx="1234194" cy="871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과목별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성취수준 도달 시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과목이수 및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학점취득 </a:t>
                  </a:r>
                  <a:endParaRPr lang="ko-KR" altLang="en-US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93" name="TextBox 15"/>
                <p:cNvSpPr txBox="1"/>
                <p:nvPr/>
              </p:nvSpPr>
              <p:spPr>
                <a:xfrm>
                  <a:off x="4643438" y="4316400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학점 취득</a:t>
                  </a:r>
                </a:p>
              </p:txBody>
            </p:sp>
          </p:grpSp>
          <p:grpSp>
            <p:nvGrpSpPr>
              <p:cNvPr id="51" name="그룹 63"/>
              <p:cNvGrpSpPr/>
              <p:nvPr/>
            </p:nvGrpSpPr>
            <p:grpSpPr>
              <a:xfrm>
                <a:off x="877320" y="1857364"/>
                <a:ext cx="1357322" cy="1535885"/>
                <a:chOff x="877320" y="1857364"/>
                <a:chExt cx="1357322" cy="1535885"/>
              </a:xfrm>
            </p:grpSpPr>
            <p:sp>
              <p:nvSpPr>
                <p:cNvPr id="89" name="TextBox 6"/>
                <p:cNvSpPr txBox="1"/>
                <p:nvPr/>
              </p:nvSpPr>
              <p:spPr>
                <a:xfrm>
                  <a:off x="877320" y="2724668"/>
                  <a:ext cx="1357322" cy="66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200" dirty="0" smtClean="0">
                      <a:latin typeface="나눔스퀘어OTF" pitchFamily="34" charset="-127"/>
                      <a:ea typeface="나눔스퀘어OTF" pitchFamily="34" charset="-127"/>
                    </a:rPr>
                    <a:t>학생 맞춤형 교육과정 </a:t>
                  </a:r>
                  <a:endParaRPr lang="en-US" altLang="ko-KR" sz="1150" spc="-20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200" dirty="0" smtClean="0">
                      <a:latin typeface="나눔스퀘어OTF" pitchFamily="34" charset="-127"/>
                      <a:ea typeface="나눔스퀘어OTF" pitchFamily="34" charset="-127"/>
                    </a:rPr>
                    <a:t>운영을 위한</a:t>
                  </a:r>
                  <a:endParaRPr lang="ko-KR" altLang="en-US" sz="1150" kern="1000" spc="-20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200" dirty="0" smtClean="0">
                      <a:latin typeface="나눔스퀘어OTF" pitchFamily="34" charset="-127"/>
                      <a:ea typeface="나눔스퀘어OTF" pitchFamily="34" charset="-127"/>
                    </a:rPr>
                    <a:t>다양한 과목 개설 준비 </a:t>
                  </a:r>
                  <a:endParaRPr lang="en-US" altLang="ko-KR" sz="1150" spc="-20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90" name="TextBox 7"/>
                <p:cNvSpPr txBox="1"/>
                <p:nvPr/>
              </p:nvSpPr>
              <p:spPr>
                <a:xfrm>
                  <a:off x="908566" y="2428868"/>
                  <a:ext cx="1285884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다양한 과목개설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1285853" y="1857364"/>
                  <a:ext cx="5000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1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52" name="그룹 65"/>
              <p:cNvGrpSpPr/>
              <p:nvPr/>
            </p:nvGrpSpPr>
            <p:grpSpPr>
              <a:xfrm>
                <a:off x="3776134" y="1857364"/>
                <a:ext cx="1285884" cy="1535885"/>
                <a:chOff x="3776134" y="1857364"/>
                <a:chExt cx="1285884" cy="1535885"/>
              </a:xfrm>
            </p:grpSpPr>
            <p:sp>
              <p:nvSpPr>
                <p:cNvPr id="86" name="TextBox 8"/>
                <p:cNvSpPr txBox="1"/>
                <p:nvPr/>
              </p:nvSpPr>
              <p:spPr>
                <a:xfrm>
                  <a:off x="3847572" y="2724668"/>
                  <a:ext cx="1154470" cy="66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학습계획에 따라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수강 희망 과목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수강 신청</a:t>
                  </a:r>
                  <a:endParaRPr lang="ko-KR" altLang="en-US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87" name="TextBox 9"/>
                <p:cNvSpPr txBox="1"/>
                <p:nvPr/>
              </p:nvSpPr>
              <p:spPr>
                <a:xfrm>
                  <a:off x="3776134" y="2428868"/>
                  <a:ext cx="1285884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수강신청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123277" y="1857364"/>
                  <a:ext cx="57150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3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53" name="그룹 66"/>
              <p:cNvGrpSpPr/>
              <p:nvPr/>
            </p:nvGrpSpPr>
            <p:grpSpPr>
              <a:xfrm>
                <a:off x="5186447" y="1857364"/>
                <a:ext cx="1314379" cy="1738312"/>
                <a:chOff x="5186447" y="1857364"/>
                <a:chExt cx="1314379" cy="1738312"/>
              </a:xfrm>
            </p:grpSpPr>
            <p:sp>
              <p:nvSpPr>
                <p:cNvPr id="83" name="TextBox 10"/>
                <p:cNvSpPr txBox="1"/>
                <p:nvPr/>
              </p:nvSpPr>
              <p:spPr>
                <a:xfrm>
                  <a:off x="5186447" y="2724668"/>
                  <a:ext cx="1314379" cy="871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err="1" smtClean="0">
                      <a:latin typeface="나눔스퀘어OTF" pitchFamily="34" charset="-127"/>
                      <a:ea typeface="나눔스퀘어OTF" pitchFamily="34" charset="-127"/>
                    </a:rPr>
                    <a:t>참여형</a:t>
                  </a: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 </a:t>
                  </a: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수업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en-US" altLang="ko-KR" sz="1150" spc="-150" dirty="0">
                      <a:latin typeface="나눔스퀘어OTF" pitchFamily="34" charset="-127"/>
                      <a:ea typeface="나눔스퀘어OTF" pitchFamily="34" charset="-127"/>
                    </a:rPr>
                    <a:t>(</a:t>
                  </a: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토론</a:t>
                  </a:r>
                  <a:r>
                    <a:rPr lang="en-US" altLang="ko-KR" sz="1150" spc="-150" dirty="0">
                      <a:latin typeface="나눔스퀘어OTF" pitchFamily="34" charset="-127"/>
                      <a:ea typeface="나눔스퀘어OTF" pitchFamily="34" charset="-127"/>
                    </a:rPr>
                    <a:t>·</a:t>
                  </a: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실습 등</a:t>
                  </a:r>
                  <a:r>
                    <a:rPr lang="en-US" altLang="ko-KR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),</a:t>
                  </a:r>
                  <a:endParaRPr lang="en-US" altLang="ko-KR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학년 구분 없이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자유로운 과목 수강</a:t>
                  </a:r>
                </a:p>
              </p:txBody>
            </p:sp>
            <p:sp>
              <p:nvSpPr>
                <p:cNvPr id="84" name="TextBox 11"/>
                <p:cNvSpPr txBox="1"/>
                <p:nvPr/>
              </p:nvSpPr>
              <p:spPr>
                <a:xfrm>
                  <a:off x="5295425" y="2428868"/>
                  <a:ext cx="1133963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수업 운영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5547580" y="1857364"/>
                  <a:ext cx="606103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4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54" name="그룹 67"/>
              <p:cNvGrpSpPr/>
              <p:nvPr/>
            </p:nvGrpSpPr>
            <p:grpSpPr>
              <a:xfrm>
                <a:off x="6692902" y="1857364"/>
                <a:ext cx="1165246" cy="1543643"/>
                <a:chOff x="6692902" y="1857364"/>
                <a:chExt cx="1165246" cy="1543643"/>
              </a:xfrm>
            </p:grpSpPr>
            <p:sp>
              <p:nvSpPr>
                <p:cNvPr id="80" name="TextBox 79"/>
                <p:cNvSpPr txBox="1"/>
                <p:nvPr/>
              </p:nvSpPr>
              <p:spPr>
                <a:xfrm>
                  <a:off x="6692902" y="2724668"/>
                  <a:ext cx="1165246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수업과 연계한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과정 중심 평가</a:t>
                  </a:r>
                  <a:r>
                    <a:rPr lang="en-US" altLang="ko-KR" sz="1150" spc="-15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성취평가제 </a:t>
                  </a: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적용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6714137" y="2428868"/>
                  <a:ext cx="1133963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학생 평가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7000892" y="1857364"/>
                  <a:ext cx="57150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5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55" name="그룹 68"/>
              <p:cNvGrpSpPr/>
              <p:nvPr/>
            </p:nvGrpSpPr>
            <p:grpSpPr>
              <a:xfrm>
                <a:off x="2928926" y="3714752"/>
                <a:ext cx="1133963" cy="1645225"/>
                <a:chOff x="2928926" y="3714752"/>
                <a:chExt cx="1133963" cy="1645225"/>
              </a:xfrm>
            </p:grpSpPr>
            <p:sp>
              <p:nvSpPr>
                <p:cNvPr id="77" name="TextBox 76"/>
                <p:cNvSpPr txBox="1"/>
                <p:nvPr/>
              </p:nvSpPr>
              <p:spPr>
                <a:xfrm>
                  <a:off x="3041658" y="4683638"/>
                  <a:ext cx="958738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학점 기준의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졸업 요건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설정</a:t>
                  </a: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928926" y="4316400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졸 업</a:t>
                  </a: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86116" y="3714752"/>
                  <a:ext cx="467833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7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56" name="그룹 70"/>
              <p:cNvGrpSpPr/>
              <p:nvPr/>
            </p:nvGrpSpPr>
            <p:grpSpPr>
              <a:xfrm>
                <a:off x="6215074" y="3714752"/>
                <a:ext cx="1276130" cy="1819347"/>
                <a:chOff x="6215074" y="3714752"/>
                <a:chExt cx="1276130" cy="1819347"/>
              </a:xfrm>
            </p:grpSpPr>
            <p:sp>
              <p:nvSpPr>
                <p:cNvPr id="61" name="TextBox 60"/>
                <p:cNvSpPr txBox="1"/>
                <p:nvPr/>
              </p:nvSpPr>
              <p:spPr>
                <a:xfrm>
                  <a:off x="6286512" y="4000504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이수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6286512" y="4500570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 err="1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미이수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6215074" y="4857760"/>
                  <a:ext cx="1276130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보충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프로그램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제공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6602408" y="3714752"/>
                  <a:ext cx="467833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6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57" name="그룹 64"/>
              <p:cNvGrpSpPr/>
              <p:nvPr/>
            </p:nvGrpSpPr>
            <p:grpSpPr>
              <a:xfrm>
                <a:off x="2345547" y="1857364"/>
                <a:ext cx="1287711" cy="1543643"/>
                <a:chOff x="2345547" y="1857364"/>
                <a:chExt cx="1287711" cy="1543643"/>
              </a:xfrm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2345547" y="2724668"/>
                  <a:ext cx="1287711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진로</a:t>
                  </a:r>
                  <a:r>
                    <a:rPr lang="en-US" altLang="ko-KR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학습 상담 등을 통해 진로설계 및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학습계획 수립</a:t>
                  </a:r>
                  <a:endParaRPr lang="ko-KR" altLang="en-US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59" name="직사각형 58"/>
                <p:cNvSpPr/>
                <p:nvPr/>
              </p:nvSpPr>
              <p:spPr>
                <a:xfrm>
                  <a:off x="2704564" y="1857364"/>
                  <a:ext cx="571504" cy="21431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2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2347374" y="2428868"/>
                  <a:ext cx="1285884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err="1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</a:t>
                  </a:r>
                  <a:r>
                    <a:rPr lang="ko-KR" altLang="en-US" sz="1300" kern="1000" spc="-300" dirty="0" err="1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로ㆍ학</a:t>
                  </a:r>
                  <a:r>
                    <a:rPr lang="ko-KR" altLang="en-US" sz="1300" kern="1000" spc="-100" dirty="0" err="1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업설계</a:t>
                  </a:r>
                  <a:endParaRPr lang="ko-KR" altLang="en-US" sz="1300" kern="10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endParaRPr lang="ko-KR" altLang="en-US" sz="1300" kern="1000" spc="-15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1413136" y="247341"/>
            <a:ext cx="7330440" cy="972748"/>
            <a:chOff x="1413136" y="247341"/>
            <a:chExt cx="7330440" cy="972748"/>
          </a:xfrm>
        </p:grpSpPr>
        <p:sp>
          <p:nvSpPr>
            <p:cNvPr id="38" name="TextBox 37"/>
            <p:cNvSpPr txBox="1"/>
            <p:nvPr/>
          </p:nvSpPr>
          <p:spPr>
            <a:xfrm>
              <a:off x="1413136" y="758424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1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단계 </a:t>
              </a:r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: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다양한 과목 개설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Ⅱ.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개념 및 주요 내용 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363769" y="293516"/>
            <a:ext cx="974690" cy="1083283"/>
            <a:chOff x="363769" y="254634"/>
            <a:chExt cx="974690" cy="1083283"/>
          </a:xfrm>
        </p:grpSpPr>
        <p:grpSp>
          <p:nvGrpSpPr>
            <p:cNvPr id="27" name="그룹 29"/>
            <p:cNvGrpSpPr/>
            <p:nvPr/>
          </p:nvGrpSpPr>
          <p:grpSpPr>
            <a:xfrm>
              <a:off x="440714" y="254634"/>
              <a:ext cx="820800" cy="389318"/>
              <a:chOff x="440714" y="254634"/>
              <a:chExt cx="820800" cy="389318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440714" y="445952"/>
                <a:ext cx="820800" cy="198000"/>
              </a:xfrm>
              <a:prstGeom prst="rect">
                <a:avLst/>
              </a:prstGeom>
              <a:solidFill>
                <a:srgbClr val="00A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2" name="그룹 32"/>
              <p:cNvGrpSpPr/>
              <p:nvPr/>
            </p:nvGrpSpPr>
            <p:grpSpPr>
              <a:xfrm>
                <a:off x="789484" y="254634"/>
                <a:ext cx="139178" cy="179969"/>
                <a:chOff x="4857752" y="3929066"/>
                <a:chExt cx="198000" cy="256031"/>
              </a:xfrm>
            </p:grpSpPr>
            <p:grpSp>
              <p:nvGrpSpPr>
                <p:cNvPr id="43" name="그룹 47"/>
                <p:cNvGrpSpPr/>
                <p:nvPr/>
              </p:nvGrpSpPr>
              <p:grpSpPr>
                <a:xfrm>
                  <a:off x="4857752" y="3929066"/>
                  <a:ext cx="198000" cy="256031"/>
                  <a:chOff x="5129479" y="4057917"/>
                  <a:chExt cx="198000" cy="256031"/>
                </a:xfrm>
              </p:grpSpPr>
              <p:sp>
                <p:nvSpPr>
                  <p:cNvPr id="45" name="타원 44"/>
                  <p:cNvSpPr/>
                  <p:nvPr/>
                </p:nvSpPr>
                <p:spPr>
                  <a:xfrm>
                    <a:off x="5129479" y="4057917"/>
                    <a:ext cx="198000" cy="198000"/>
                  </a:xfrm>
                  <a:prstGeom prst="ellipse">
                    <a:avLst/>
                  </a:prstGeom>
                  <a:solidFill>
                    <a:srgbClr val="00A4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6" name="자유형 45"/>
                  <p:cNvSpPr/>
                  <p:nvPr/>
                </p:nvSpPr>
                <p:spPr>
                  <a:xfrm>
                    <a:off x="5163139" y="4198947"/>
                    <a:ext cx="137441" cy="115001"/>
                  </a:xfrm>
                  <a:custGeom>
                    <a:avLst/>
                    <a:gdLst>
                      <a:gd name="connsiteX0" fmla="*/ 0 w 137441"/>
                      <a:gd name="connsiteY0" fmla="*/ 5610 h 115001"/>
                      <a:gd name="connsiteX1" fmla="*/ 64513 w 137441"/>
                      <a:gd name="connsiteY1" fmla="*/ 115001 h 115001"/>
                      <a:gd name="connsiteX2" fmla="*/ 137441 w 137441"/>
                      <a:gd name="connsiteY2" fmla="*/ 0 h 115001"/>
                      <a:gd name="connsiteX3" fmla="*/ 0 w 137441"/>
                      <a:gd name="connsiteY3" fmla="*/ 5610 h 115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441" h="115001">
                        <a:moveTo>
                          <a:pt x="0" y="5610"/>
                        </a:moveTo>
                        <a:lnTo>
                          <a:pt x="64513" y="115001"/>
                        </a:lnTo>
                        <a:lnTo>
                          <a:pt x="137441" y="0"/>
                        </a:lnTo>
                        <a:lnTo>
                          <a:pt x="0" y="5610"/>
                        </a:lnTo>
                        <a:close/>
                      </a:path>
                    </a:pathLst>
                  </a:custGeom>
                  <a:solidFill>
                    <a:srgbClr val="00A4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44" name="타원 43"/>
                <p:cNvSpPr/>
                <p:nvPr/>
              </p:nvSpPr>
              <p:spPr>
                <a:xfrm>
                  <a:off x="4914347" y="3986479"/>
                  <a:ext cx="82800" cy="82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28" name="그룹 30"/>
            <p:cNvGrpSpPr/>
            <p:nvPr/>
          </p:nvGrpSpPr>
          <p:grpSpPr>
            <a:xfrm>
              <a:off x="363769" y="415156"/>
              <a:ext cx="974690" cy="922761"/>
              <a:chOff x="363769" y="415156"/>
              <a:chExt cx="974690" cy="922761"/>
            </a:xfrm>
          </p:grpSpPr>
          <p:sp>
            <p:nvSpPr>
              <p:cNvPr id="30" name="TextBox 3"/>
              <p:cNvSpPr txBox="1"/>
              <p:nvPr/>
            </p:nvSpPr>
            <p:spPr>
              <a:xfrm>
                <a:off x="363769" y="642342"/>
                <a:ext cx="974690" cy="695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학생 맞춤형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교육과정 운영을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위한 다양한 과목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개설 준비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63769" y="415156"/>
                <a:ext cx="974690" cy="254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000" spc="-13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다양한</a:t>
                </a:r>
                <a:r>
                  <a:rPr lang="en-US" altLang="ko-KR" sz="1000" spc="-13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1000" spc="-13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과목 개설</a:t>
                </a:r>
                <a:endParaRPr lang="en-US" altLang="ko-KR" sz="1000" spc="-13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pic>
        <p:nvPicPr>
          <p:cNvPr id="26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29" name="Picture 2" descr="C:\Users\Administrator\Desktop\15쪽.png"/>
          <p:cNvPicPr>
            <a:picLocks noChangeAspect="1" noChangeArrowheads="1"/>
          </p:cNvPicPr>
          <p:nvPr/>
        </p:nvPicPr>
        <p:blipFill>
          <a:blip r:embed="rId4" cstate="print"/>
          <a:srcRect t="45832" b="20834"/>
          <a:stretch>
            <a:fillRect/>
          </a:stretch>
        </p:blipFill>
        <p:spPr bwMode="auto">
          <a:xfrm>
            <a:off x="0" y="3143248"/>
            <a:ext cx="9144000" cy="228601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2915816" y="2852936"/>
            <a:ext cx="3391686" cy="40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교육과정의 변화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14414" y="1869910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과목선택권 확대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학교 밖 학습 경험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인정 등을 통해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 </a:t>
            </a: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선택형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교육과정 운영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62835" y="4143380"/>
            <a:ext cx="1357322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다양한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개설을 통한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선택권 확대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0" y="4143380"/>
            <a:ext cx="1428760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진로희망 등에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따른 개별화된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운영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96047" y="4143380"/>
            <a:ext cx="1500198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학교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밖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학습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경험도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학점으로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인정 검토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1785918" y="4396335"/>
            <a:ext cx="1143008" cy="318549"/>
            <a:chOff x="1785918" y="4324897"/>
            <a:chExt cx="1143008" cy="318549"/>
          </a:xfrm>
        </p:grpSpPr>
        <p:sp>
          <p:nvSpPr>
            <p:cNvPr id="47" name="TextBox 46"/>
            <p:cNvSpPr txBox="1"/>
            <p:nvPr/>
          </p:nvSpPr>
          <p:spPr>
            <a:xfrm>
              <a:off x="1785918" y="4324897"/>
              <a:ext cx="1143008" cy="3185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kern="1000" spc="-6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단위         학점</a:t>
              </a:r>
              <a:endParaRPr lang="ko-KR" altLang="en-US" kern="10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8" name="오른쪽 화살표 47"/>
            <p:cNvSpPr/>
            <p:nvPr/>
          </p:nvSpPr>
          <p:spPr>
            <a:xfrm>
              <a:off x="2285984" y="4467579"/>
              <a:ext cx="142876" cy="7143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13136" y="758424"/>
            <a:ext cx="733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2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단계 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4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진로ㆍ학업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설계</a:t>
            </a:r>
          </a:p>
          <a:p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353830" y="294390"/>
            <a:ext cx="984629" cy="1083283"/>
            <a:chOff x="353830" y="254634"/>
            <a:chExt cx="984629" cy="1083283"/>
          </a:xfrm>
        </p:grpSpPr>
        <p:grpSp>
          <p:nvGrpSpPr>
            <p:cNvPr id="44" name="그룹 29"/>
            <p:cNvGrpSpPr/>
            <p:nvPr/>
          </p:nvGrpSpPr>
          <p:grpSpPr>
            <a:xfrm>
              <a:off x="440714" y="254634"/>
              <a:ext cx="820800" cy="389318"/>
              <a:chOff x="440714" y="254634"/>
              <a:chExt cx="820800" cy="389318"/>
            </a:xfrm>
          </p:grpSpPr>
          <p:sp>
            <p:nvSpPr>
              <p:cNvPr id="48" name="직사각형 47"/>
              <p:cNvSpPr/>
              <p:nvPr/>
            </p:nvSpPr>
            <p:spPr>
              <a:xfrm>
                <a:off x="440714" y="445952"/>
                <a:ext cx="820800" cy="1980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9" name="그룹 32"/>
              <p:cNvGrpSpPr/>
              <p:nvPr/>
            </p:nvGrpSpPr>
            <p:grpSpPr>
              <a:xfrm>
                <a:off x="789484" y="254634"/>
                <a:ext cx="139178" cy="179969"/>
                <a:chOff x="4857752" y="3929066"/>
                <a:chExt cx="198000" cy="256031"/>
              </a:xfrm>
            </p:grpSpPr>
            <p:grpSp>
              <p:nvGrpSpPr>
                <p:cNvPr id="50" name="그룹 47"/>
                <p:cNvGrpSpPr/>
                <p:nvPr/>
              </p:nvGrpSpPr>
              <p:grpSpPr>
                <a:xfrm>
                  <a:off x="4857752" y="3929066"/>
                  <a:ext cx="198000" cy="256031"/>
                  <a:chOff x="5129479" y="4057917"/>
                  <a:chExt cx="198000" cy="256031"/>
                </a:xfrm>
              </p:grpSpPr>
              <p:sp>
                <p:nvSpPr>
                  <p:cNvPr id="52" name="타원 51"/>
                  <p:cNvSpPr/>
                  <p:nvPr/>
                </p:nvSpPr>
                <p:spPr>
                  <a:xfrm>
                    <a:off x="5129479" y="4057917"/>
                    <a:ext cx="198000" cy="198000"/>
                  </a:xfrm>
                  <a:prstGeom prst="ellipse">
                    <a:avLst/>
                  </a:prstGeom>
                  <a:solidFill>
                    <a:srgbClr val="69318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3" name="자유형 52"/>
                  <p:cNvSpPr/>
                  <p:nvPr/>
                </p:nvSpPr>
                <p:spPr>
                  <a:xfrm>
                    <a:off x="5163139" y="4198947"/>
                    <a:ext cx="137441" cy="115001"/>
                  </a:xfrm>
                  <a:custGeom>
                    <a:avLst/>
                    <a:gdLst>
                      <a:gd name="connsiteX0" fmla="*/ 0 w 137441"/>
                      <a:gd name="connsiteY0" fmla="*/ 5610 h 115001"/>
                      <a:gd name="connsiteX1" fmla="*/ 64513 w 137441"/>
                      <a:gd name="connsiteY1" fmla="*/ 115001 h 115001"/>
                      <a:gd name="connsiteX2" fmla="*/ 137441 w 137441"/>
                      <a:gd name="connsiteY2" fmla="*/ 0 h 115001"/>
                      <a:gd name="connsiteX3" fmla="*/ 0 w 137441"/>
                      <a:gd name="connsiteY3" fmla="*/ 5610 h 115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441" h="115001">
                        <a:moveTo>
                          <a:pt x="0" y="5610"/>
                        </a:moveTo>
                        <a:lnTo>
                          <a:pt x="64513" y="115001"/>
                        </a:lnTo>
                        <a:lnTo>
                          <a:pt x="137441" y="0"/>
                        </a:lnTo>
                        <a:lnTo>
                          <a:pt x="0" y="5610"/>
                        </a:lnTo>
                        <a:close/>
                      </a:path>
                    </a:pathLst>
                  </a:custGeom>
                  <a:solidFill>
                    <a:srgbClr val="69318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51" name="타원 50"/>
                <p:cNvSpPr/>
                <p:nvPr/>
              </p:nvSpPr>
              <p:spPr>
                <a:xfrm>
                  <a:off x="4914347" y="3986479"/>
                  <a:ext cx="82800" cy="82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45" name="그룹 30"/>
            <p:cNvGrpSpPr/>
            <p:nvPr/>
          </p:nvGrpSpPr>
          <p:grpSpPr>
            <a:xfrm>
              <a:off x="353830" y="415156"/>
              <a:ext cx="984629" cy="922761"/>
              <a:chOff x="353830" y="415156"/>
              <a:chExt cx="984629" cy="922761"/>
            </a:xfrm>
          </p:grpSpPr>
          <p:sp>
            <p:nvSpPr>
              <p:cNvPr id="46" name="TextBox 3"/>
              <p:cNvSpPr txBox="1"/>
              <p:nvPr/>
            </p:nvSpPr>
            <p:spPr>
              <a:xfrm>
                <a:off x="353830" y="642342"/>
                <a:ext cx="974690" cy="695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진로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학습 상담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등을 통해 진로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설계 및 학습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계획 수립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63769" y="415156"/>
                <a:ext cx="97469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spc="-100" dirty="0" err="1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진로ㆍ학업설계</a:t>
                </a:r>
                <a:endParaRPr lang="ko-KR" altLang="en-US" sz="10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/>
                <a:endParaRPr lang="ko-KR" altLang="en-US" sz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pic>
        <p:nvPicPr>
          <p:cNvPr id="22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23" name="Picture 3" descr="C:\Users\Administrator\Desktop\16.png"/>
          <p:cNvPicPr>
            <a:picLocks noChangeAspect="1" noChangeArrowheads="1"/>
          </p:cNvPicPr>
          <p:nvPr/>
        </p:nvPicPr>
        <p:blipFill>
          <a:blip r:embed="rId4" cstate="print"/>
          <a:srcRect l="17187" t="45833" r="17969" b="17708"/>
          <a:stretch>
            <a:fillRect/>
          </a:stretch>
        </p:blipFill>
        <p:spPr bwMode="auto">
          <a:xfrm>
            <a:off x="1571604" y="3143248"/>
            <a:ext cx="5929354" cy="250033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202839" y="1869910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적성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흥미 등을 고려한 다양한 교과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창의적 체험 활동으로 학습경로 설계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ko-KR" altLang="en-US" kern="1000" spc="-7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2959" y="4263678"/>
            <a:ext cx="1643074" cy="105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담임교사</a:t>
            </a:r>
            <a:r>
              <a:rPr lang="en-US" altLang="ko-KR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진로전담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교사 상담 및 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 활동을 통한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진로탐색 활동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70459" y="2849081"/>
            <a:ext cx="280308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진로탐색과 학습경로 설계 과정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5884" y="4263678"/>
            <a:ext cx="1785950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흥미</a:t>
            </a:r>
            <a:r>
              <a:rPr lang="en-US" altLang="ko-KR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적성</a:t>
            </a:r>
            <a:r>
              <a:rPr lang="en-US" altLang="ko-KR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희망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등을 고려한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학습경로 설계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63123" y="4263678"/>
            <a:ext cx="1500198" cy="105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이수 지도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및 사후 상담을 통해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지속적으로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학습관리 지원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413136" y="75842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3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단계 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수강신청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343891" y="284451"/>
            <a:ext cx="994568" cy="1093222"/>
            <a:chOff x="343891" y="254634"/>
            <a:chExt cx="994568" cy="1093222"/>
          </a:xfrm>
        </p:grpSpPr>
        <p:grpSp>
          <p:nvGrpSpPr>
            <p:cNvPr id="37" name="그룹 29"/>
            <p:cNvGrpSpPr/>
            <p:nvPr/>
          </p:nvGrpSpPr>
          <p:grpSpPr>
            <a:xfrm>
              <a:off x="440714" y="254634"/>
              <a:ext cx="820800" cy="379270"/>
              <a:chOff x="440714" y="254634"/>
              <a:chExt cx="820800" cy="379270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440714" y="435904"/>
                <a:ext cx="820800" cy="198000"/>
              </a:xfrm>
              <a:prstGeom prst="rect">
                <a:avLst/>
              </a:pr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5" name="그룹 32"/>
              <p:cNvGrpSpPr/>
              <p:nvPr/>
            </p:nvGrpSpPr>
            <p:grpSpPr>
              <a:xfrm>
                <a:off x="789484" y="254634"/>
                <a:ext cx="139178" cy="179969"/>
                <a:chOff x="4857752" y="3929066"/>
                <a:chExt cx="198000" cy="256031"/>
              </a:xfrm>
            </p:grpSpPr>
            <p:grpSp>
              <p:nvGrpSpPr>
                <p:cNvPr id="46" name="그룹 47"/>
                <p:cNvGrpSpPr/>
                <p:nvPr/>
              </p:nvGrpSpPr>
              <p:grpSpPr>
                <a:xfrm>
                  <a:off x="4857752" y="3929066"/>
                  <a:ext cx="198000" cy="256031"/>
                  <a:chOff x="5129479" y="4057917"/>
                  <a:chExt cx="198000" cy="256031"/>
                </a:xfrm>
              </p:grpSpPr>
              <p:sp>
                <p:nvSpPr>
                  <p:cNvPr id="48" name="타원 47"/>
                  <p:cNvSpPr/>
                  <p:nvPr/>
                </p:nvSpPr>
                <p:spPr>
                  <a:xfrm>
                    <a:off x="5129479" y="4057917"/>
                    <a:ext cx="198000" cy="198000"/>
                  </a:xfrm>
                  <a:prstGeom prst="ellipse">
                    <a:avLst/>
                  </a:prstGeom>
                  <a:solidFill>
                    <a:srgbClr val="EC6D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9" name="자유형 48"/>
                  <p:cNvSpPr/>
                  <p:nvPr/>
                </p:nvSpPr>
                <p:spPr>
                  <a:xfrm>
                    <a:off x="5163139" y="4198947"/>
                    <a:ext cx="137441" cy="115001"/>
                  </a:xfrm>
                  <a:custGeom>
                    <a:avLst/>
                    <a:gdLst>
                      <a:gd name="connsiteX0" fmla="*/ 0 w 137441"/>
                      <a:gd name="connsiteY0" fmla="*/ 5610 h 115001"/>
                      <a:gd name="connsiteX1" fmla="*/ 64513 w 137441"/>
                      <a:gd name="connsiteY1" fmla="*/ 115001 h 115001"/>
                      <a:gd name="connsiteX2" fmla="*/ 137441 w 137441"/>
                      <a:gd name="connsiteY2" fmla="*/ 0 h 115001"/>
                      <a:gd name="connsiteX3" fmla="*/ 0 w 137441"/>
                      <a:gd name="connsiteY3" fmla="*/ 5610 h 115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441" h="115001">
                        <a:moveTo>
                          <a:pt x="0" y="5610"/>
                        </a:moveTo>
                        <a:lnTo>
                          <a:pt x="64513" y="115001"/>
                        </a:lnTo>
                        <a:lnTo>
                          <a:pt x="137441" y="0"/>
                        </a:lnTo>
                        <a:lnTo>
                          <a:pt x="0" y="5610"/>
                        </a:lnTo>
                        <a:close/>
                      </a:path>
                    </a:pathLst>
                  </a:custGeom>
                  <a:solidFill>
                    <a:srgbClr val="EC6D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47" name="타원 46"/>
                <p:cNvSpPr/>
                <p:nvPr/>
              </p:nvSpPr>
              <p:spPr>
                <a:xfrm>
                  <a:off x="4914347" y="3986479"/>
                  <a:ext cx="82800" cy="82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40" name="그룹 30"/>
            <p:cNvGrpSpPr/>
            <p:nvPr/>
          </p:nvGrpSpPr>
          <p:grpSpPr>
            <a:xfrm>
              <a:off x="343891" y="405217"/>
              <a:ext cx="994568" cy="942639"/>
              <a:chOff x="343891" y="405217"/>
              <a:chExt cx="994568" cy="942639"/>
            </a:xfrm>
          </p:grpSpPr>
          <p:sp>
            <p:nvSpPr>
              <p:cNvPr id="41" name="TextBox 3"/>
              <p:cNvSpPr txBox="1"/>
              <p:nvPr/>
            </p:nvSpPr>
            <p:spPr>
              <a:xfrm>
                <a:off x="343891" y="652281"/>
                <a:ext cx="974690" cy="695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학생 스스로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진로계획에 따라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원하는 과목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수강 선택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63769" y="405217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수강신청</a:t>
                </a:r>
              </a:p>
            </p:txBody>
          </p:sp>
        </p:grpSp>
      </p:grpSp>
      <p:pic>
        <p:nvPicPr>
          <p:cNvPr id="28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50" name="Picture 2" descr="C:\Users\Administrator\Desktop\16.png"/>
          <p:cNvPicPr>
            <a:picLocks noChangeAspect="1" noChangeArrowheads="1"/>
          </p:cNvPicPr>
          <p:nvPr/>
        </p:nvPicPr>
        <p:blipFill>
          <a:blip r:embed="rId4" cstate="print"/>
          <a:srcRect l="7812" t="46875" r="32812" b="18750"/>
          <a:stretch>
            <a:fillRect/>
          </a:stretch>
        </p:blipFill>
        <p:spPr bwMode="auto">
          <a:xfrm>
            <a:off x="714348" y="3214686"/>
            <a:ext cx="5429288" cy="2357454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1202839" y="1882157"/>
            <a:ext cx="7072362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 스스로 진로 계획에 따라 원하는 과목 선택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64336" y="5500702"/>
            <a:ext cx="2263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고교학점제 홈페이지 수강신청 안내 </a:t>
            </a:r>
            <a:endParaRPr lang="en-US" altLang="ko-KR" sz="1100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en-US" altLang="ko-KR" sz="1100" spc="-10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http://www.hscredit.kr</a:t>
            </a:r>
            <a:endParaRPr lang="ko-KR" altLang="en-US" sz="1100" spc="-10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8662" y="4143380"/>
            <a:ext cx="1643074" cy="353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5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안내와 </a:t>
            </a:r>
            <a:r>
              <a:rPr lang="ko-KR" altLang="en-US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상담</a:t>
            </a:r>
            <a:endParaRPr lang="ko-KR" altLang="en-US" sz="1450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00920" y="4071942"/>
            <a:ext cx="1571637" cy="573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45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학생의 이수 과목 </a:t>
            </a:r>
            <a:endParaRPr lang="en-US" altLang="ko-KR" sz="1450" kern="1000" spc="-7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선호도 조사 </a:t>
            </a:r>
            <a:r>
              <a:rPr lang="en-US" altLang="ko-KR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ko-KR" altLang="en-US" sz="145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66170" y="4147204"/>
            <a:ext cx="1714513" cy="353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5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학생의 </a:t>
            </a:r>
            <a:r>
              <a:rPr lang="ko-KR" altLang="en-US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수강신청</a:t>
            </a:r>
            <a:endParaRPr lang="ko-KR" altLang="en-US" sz="145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34624" y="2886680"/>
            <a:ext cx="2096976" cy="3631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600" kern="1000" dirty="0" err="1" smtClean="0">
                <a:latin typeface="나눔스퀘어OTF ExtraBold" pitchFamily="34" charset="-127"/>
                <a:ea typeface="나눔스퀘어OTF ExtraBold" pitchFamily="34" charset="-127"/>
              </a:rPr>
              <a:t>수강신청제</a:t>
            </a: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 운영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28662" y="4643446"/>
            <a:ext cx="1643074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우리 학교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 선택 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설명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및 진로 </a:t>
            </a: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학업 설계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상담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실시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50678" y="4640104"/>
            <a:ext cx="1571637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신청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결과에 </a:t>
            </a: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따른 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교사</a:t>
            </a:r>
            <a:r>
              <a:rPr lang="en-US" altLang="ko-KR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/</a:t>
            </a: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교실 배정 및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시간표 작성</a:t>
            </a:r>
            <a:endParaRPr lang="ko-KR" altLang="en-US" sz="1200" kern="1000" spc="-9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59" name="Picture 3" descr="F:\2018\2018 작업용\1-181031 고교학점제 ppt 추가\1128 고교학점제 PPT 수정 폴더\Links - jpg\수강신청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71810"/>
            <a:ext cx="2218988" cy="2286016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2588670" y="4643446"/>
            <a:ext cx="1571637" cy="6935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조사 결과에 기초한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개설 과목 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확정</a:t>
            </a:r>
            <a:endParaRPr lang="ko-KR" altLang="en-US" sz="1200" kern="1000" spc="-9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0628 고교학점제 PPT 수정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5552" y="2575629"/>
            <a:ext cx="7995684" cy="19389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이 자료는 고교학점제 정책을 이해하고 단위 학교에서의 안정적 착근을 지원하기 위해 만들어진 연수자료로 </a:t>
            </a:r>
            <a:endParaRPr lang="en-US" altLang="ko-KR" sz="1200" spc="-50" dirty="0" smtClean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일반계 고등학교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직업계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고등학교에서 범용적으로 활용할 수 있도록 만들어졌습니다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따라서 연수대상자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교육청관계자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교사용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),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학교의 성격 등을 고려하여 </a:t>
            </a:r>
            <a:r>
              <a:rPr lang="ko-KR" altLang="en-US" sz="1200" spc="-50" dirty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본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자료를 재구성하여 활용할 수 있습니다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 (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예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 PPT “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감사합니다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”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뒤에 붙어 있는 학교 사례는 추가 수정하여 활용할 수 있음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200" spc="-50" dirty="0" smtClean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171450" indent="-171450">
              <a:lnSpc>
                <a:spcPct val="250000"/>
              </a:lnSpc>
              <a:buFont typeface="Wingdings" pitchFamily="2" charset="2"/>
              <a:buChar char="§"/>
            </a:pP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본 자료는 파워포인트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2010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년 버전을 기반으로 작성하였으며 원활한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프리젠테이션을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위해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나눔스퀘어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글꼴 모음을 설치하신 후  </a:t>
            </a:r>
            <a:endParaRPr lang="en-US" altLang="ko-KR" sz="1200" spc="-50" dirty="0" smtClean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171450" indent="-171450">
              <a:lnSpc>
                <a:spcPct val="150000"/>
              </a:lnSpc>
            </a:pP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 진행해주시기 바랍니다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.(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4"/>
              </a:rPr>
              <a:t>서체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4"/>
              </a:rPr>
              <a:t>나눔스퀘어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4"/>
              </a:rPr>
              <a:t>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4"/>
              </a:rPr>
              <a:t>OTF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4"/>
              </a:rPr>
              <a:t>윈도우용 설치하기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en-US" altLang="ko-KR" sz="1200" spc="-50" dirty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23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337444" y="430469"/>
            <a:ext cx="8406132" cy="942256"/>
            <a:chOff x="337444" y="430469"/>
            <a:chExt cx="8406132" cy="942256"/>
          </a:xfrm>
        </p:grpSpPr>
        <p:sp>
          <p:nvSpPr>
            <p:cNvPr id="10" name="직사각형 9"/>
            <p:cNvSpPr/>
            <p:nvPr/>
          </p:nvSpPr>
          <p:spPr>
            <a:xfrm>
              <a:off x="443296" y="452771"/>
              <a:ext cx="820800" cy="205200"/>
            </a:xfrm>
            <a:prstGeom prst="rect">
              <a:avLst/>
            </a:prstGeom>
            <a:solidFill>
              <a:srgbClr val="00A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7"/>
            <p:cNvGrpSpPr/>
            <p:nvPr/>
          </p:nvGrpSpPr>
          <p:grpSpPr>
            <a:xfrm>
              <a:off x="337444" y="430469"/>
              <a:ext cx="8406132" cy="942256"/>
              <a:chOff x="337444" y="430469"/>
              <a:chExt cx="8406132" cy="94225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775855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4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수업 운영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57322" y="670994"/>
                <a:ext cx="974690" cy="70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err="1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참여형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 수업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(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토론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실습 등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),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학년 구분 없이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13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자유로운 과목 수강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7444" y="430469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수업 운영</a:t>
                </a:r>
              </a:p>
            </p:txBody>
          </p:sp>
        </p:grpSp>
      </p:grpSp>
      <p:grpSp>
        <p:nvGrpSpPr>
          <p:cNvPr id="4" name="그룹 17"/>
          <p:cNvGrpSpPr/>
          <p:nvPr/>
        </p:nvGrpSpPr>
        <p:grpSpPr>
          <a:xfrm>
            <a:off x="771794" y="285728"/>
            <a:ext cx="139178" cy="179969"/>
            <a:chOff x="4857752" y="3929066"/>
            <a:chExt cx="198000" cy="256031"/>
          </a:xfrm>
        </p:grpSpPr>
        <p:grpSp>
          <p:nvGrpSpPr>
            <p:cNvPr id="5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00A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자유형 26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00A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타원 24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3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28" name="Picture 2" descr="C:\Users\Administrator\Desktop\18.png"/>
          <p:cNvPicPr>
            <a:picLocks noChangeAspect="1" noChangeArrowheads="1"/>
          </p:cNvPicPr>
          <p:nvPr/>
        </p:nvPicPr>
        <p:blipFill>
          <a:blip r:embed="rId4" cstate="print"/>
          <a:srcRect l="9375" t="36458" r="9375" b="22917"/>
          <a:stretch>
            <a:fillRect/>
          </a:stretch>
        </p:blipFill>
        <p:spPr bwMode="auto">
          <a:xfrm>
            <a:off x="857224" y="2500306"/>
            <a:ext cx="7429552" cy="278608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202839" y="1888960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수업은 학생 </a:t>
            </a: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참여형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수업으로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공강 시간은 자율적으로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필요하면 교실 이동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5320255"/>
            <a:ext cx="20304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선택한 과목 수업을 위한</a:t>
            </a:r>
            <a:r>
              <a:rPr lang="en-US" altLang="ko-KR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교실 이동</a:t>
            </a:r>
            <a:endParaRPr lang="ko-KR" altLang="en-US" sz="100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4992" y="5320255"/>
            <a:ext cx="2048512" cy="353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공강 시간 활용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5715008" y="5320255"/>
            <a:ext cx="21477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학생 </a:t>
            </a:r>
            <a:r>
              <a:rPr lang="ko-KR" altLang="en-US" sz="1500" kern="1000" spc="-70" dirty="0" err="1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참여형</a:t>
            </a:r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수업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7584" y="5855633"/>
            <a:ext cx="192882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학생별</a:t>
            </a:r>
            <a:r>
              <a:rPr lang="ko-KR" altLang="en-US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00" kern="1000" spc="-70" dirty="0">
                <a:latin typeface="나눔스퀘어OTF Bold" pitchFamily="34" charset="-127"/>
                <a:ea typeface="나눔스퀘어OTF Bold" pitchFamily="34" charset="-127"/>
              </a:rPr>
              <a:t>시간표에 </a:t>
            </a:r>
            <a:r>
              <a:rPr lang="ko-KR" altLang="en-US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따라 이동</a:t>
            </a:r>
            <a:endParaRPr lang="en-US" altLang="ko-KR" sz="1000" kern="1000" spc="-7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00" kern="1000" spc="-70" dirty="0" err="1">
                <a:latin typeface="나눔스퀘어OTF Bold" pitchFamily="34" charset="-127"/>
                <a:ea typeface="나눔스퀘어OTF Bold" pitchFamily="34" charset="-127"/>
              </a:rPr>
              <a:t>블록타임제</a:t>
            </a:r>
            <a:r>
              <a:rPr lang="ko-KR" altLang="en-US" sz="1000" kern="1000" spc="-70" dirty="0">
                <a:latin typeface="나눔스퀘어OTF Bold" pitchFamily="34" charset="-127"/>
                <a:ea typeface="나눔스퀘어OTF Bold" pitchFamily="34" charset="-127"/>
              </a:rPr>
              <a:t> 활용</a:t>
            </a:r>
            <a:r>
              <a:rPr lang="en-US" altLang="ko-KR" sz="1000" kern="1000" spc="-70" dirty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00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94992" y="5572140"/>
            <a:ext cx="204851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자율 학습 장소 지정 및 </a:t>
            </a:r>
            <a:endParaRPr lang="en-US" altLang="ko-KR" sz="1000" kern="1000" spc="-70" dirty="0" err="1" smtClean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학생 오리엔테이션 실시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5715008" y="5643578"/>
            <a:ext cx="2147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토론</a:t>
            </a:r>
            <a:r>
              <a:rPr lang="en-US" altLang="ko-KR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·</a:t>
            </a:r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실습 등</a:t>
            </a:r>
            <a:r>
              <a:rPr lang="en-US" altLang="ko-KR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000" kern="1000" spc="-70" dirty="0" err="1" smtClean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5122" name="Picture 2" descr="C:\Users\Administrator\Desktop\19.png"/>
          <p:cNvPicPr>
            <a:picLocks noChangeAspect="1" noChangeArrowheads="1"/>
          </p:cNvPicPr>
          <p:nvPr/>
        </p:nvPicPr>
        <p:blipFill>
          <a:blip r:embed="rId4" cstate="print"/>
          <a:srcRect t="53125" b="7291"/>
          <a:stretch>
            <a:fillRect/>
          </a:stretch>
        </p:blipFill>
        <p:spPr bwMode="auto">
          <a:xfrm>
            <a:off x="0" y="3643314"/>
            <a:ext cx="9144000" cy="27146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02839" y="1882157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경쟁위주의 상대평가에서 개인의 성취 정도에 따라 성취평가제 확대 </a:t>
            </a:r>
          </a:p>
        </p:txBody>
      </p:sp>
      <p:grpSp>
        <p:nvGrpSpPr>
          <p:cNvPr id="2" name="그룹 8"/>
          <p:cNvGrpSpPr/>
          <p:nvPr/>
        </p:nvGrpSpPr>
        <p:grpSpPr>
          <a:xfrm>
            <a:off x="337444" y="460286"/>
            <a:ext cx="8406132" cy="793690"/>
            <a:chOff x="337444" y="460286"/>
            <a:chExt cx="8406132" cy="793690"/>
          </a:xfrm>
        </p:grpSpPr>
        <p:sp>
          <p:nvSpPr>
            <p:cNvPr id="10" name="직사각형 9"/>
            <p:cNvSpPr/>
            <p:nvPr/>
          </p:nvSpPr>
          <p:spPr>
            <a:xfrm>
              <a:off x="438535" y="482588"/>
              <a:ext cx="820800" cy="205200"/>
            </a:xfrm>
            <a:prstGeom prst="rect">
              <a:avLst/>
            </a:prstGeom>
            <a:solidFill>
              <a:srgbClr val="693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27"/>
            <p:cNvGrpSpPr/>
            <p:nvPr/>
          </p:nvGrpSpPr>
          <p:grpSpPr>
            <a:xfrm>
              <a:off x="337444" y="460286"/>
              <a:ext cx="8406132" cy="793690"/>
              <a:chOff x="337444" y="460286"/>
              <a:chExt cx="8406132" cy="7936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785794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5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학생 평가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37444" y="710750"/>
                <a:ext cx="974690" cy="543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수업과 연계한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과정 중심 평가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성취평가제 적용</a:t>
                </a:r>
                <a:endParaRPr lang="ko-KR" altLang="en-US" sz="900" spc="-5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7444" y="460286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학생 평가</a:t>
                </a:r>
              </a:p>
            </p:txBody>
          </p:sp>
        </p:grpSp>
      </p:grpSp>
      <p:sp>
        <p:nvSpPr>
          <p:cNvPr id="2854" name="TextBox 2853"/>
          <p:cNvSpPr txBox="1"/>
          <p:nvPr/>
        </p:nvSpPr>
        <p:spPr>
          <a:xfrm>
            <a:off x="785786" y="2357430"/>
            <a:ext cx="7500990" cy="67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수업과 연계된 과정중심평가 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– 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지필평가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선다형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축소하고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1580" kern="1000" dirty="0" err="1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서논술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수행평가 등을 확대하여 학습과정 및 성장에 초점을 둔 과정중심평가 활성화  </a:t>
            </a:r>
            <a:endParaRPr lang="ko-KR" altLang="en-US" sz="1580" kern="1000" dirty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58" name="TextBox 2857"/>
          <p:cNvSpPr txBox="1"/>
          <p:nvPr/>
        </p:nvSpPr>
        <p:spPr>
          <a:xfrm>
            <a:off x="1785918" y="3357562"/>
            <a:ext cx="2196190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상대평</a:t>
            </a:r>
            <a:r>
              <a:rPr lang="ko-KR" altLang="en-US" sz="1600" kern="1000" dirty="0">
                <a:latin typeface="나눔스퀘어OTF ExtraBold" pitchFamily="34" charset="-127"/>
                <a:ea typeface="나눔스퀘어OTF ExtraBold" pitchFamily="34" charset="-127"/>
              </a:rPr>
              <a:t>가</a:t>
            </a:r>
          </a:p>
        </p:txBody>
      </p:sp>
      <p:sp>
        <p:nvSpPr>
          <p:cNvPr id="2859" name="TextBox 2858"/>
          <p:cNvSpPr txBox="1"/>
          <p:nvPr/>
        </p:nvSpPr>
        <p:spPr>
          <a:xfrm>
            <a:off x="5143504" y="3357562"/>
            <a:ext cx="2196190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성취</a:t>
            </a:r>
            <a:r>
              <a:rPr lang="en-US" altLang="ko-KR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절대</a:t>
            </a:r>
            <a:r>
              <a:rPr lang="en-US" altLang="ko-KR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평가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2860" name="TextBox 2859"/>
          <p:cNvSpPr txBox="1"/>
          <p:nvPr/>
        </p:nvSpPr>
        <p:spPr>
          <a:xfrm>
            <a:off x="1574946" y="4000504"/>
            <a:ext cx="264320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203200" indent="-203200">
              <a:lnSpc>
                <a:spcPts val="2400"/>
              </a:lnSpc>
              <a:buSzPct val="100000"/>
              <a:buBlip>
                <a:blip r:embed="rId5"/>
              </a:buBlip>
              <a:defRPr sz="2000" spc="-15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0"/>
                </a:gradFill>
                <a:latin typeface="Rix모던고딕 M" pitchFamily="18" charset="-127"/>
                <a:ea typeface="Rix모던고딕 M" pitchFamily="18" charset="-127"/>
              </a:defRPr>
            </a:lvl1pPr>
          </a:lstStyle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14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비교 집단 </a:t>
            </a:r>
            <a:r>
              <a:rPr kumimoji="0" lang="ko-KR" altLang="en-US" sz="14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내의 상대적인 </a:t>
            </a:r>
            <a:r>
              <a:rPr kumimoji="0" lang="ko-KR" altLang="en-US" sz="1400" spc="-100" dirty="0">
                <a:solidFill>
                  <a:srgbClr val="FFFF00"/>
                </a:solidFill>
                <a:latin typeface="나눔스퀘어OTF Bold" pitchFamily="34" charset="-127"/>
                <a:ea typeface="나눔스퀘어OTF Bold" pitchFamily="34" charset="-127"/>
              </a:rPr>
              <a:t>서열</a:t>
            </a:r>
            <a:r>
              <a:rPr kumimoji="0" lang="ko-KR" altLang="en-US" sz="14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kumimoji="0" lang="ko-KR" altLang="en-US" sz="14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비교</a:t>
            </a:r>
            <a:endParaRPr kumimoji="0" lang="ko-KR" altLang="en-US" sz="14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61" name="TextBox 2860"/>
          <p:cNvSpPr txBox="1"/>
          <p:nvPr/>
        </p:nvSpPr>
        <p:spPr>
          <a:xfrm>
            <a:off x="4929190" y="4000504"/>
            <a:ext cx="264320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203200" indent="-203200">
              <a:lnSpc>
                <a:spcPts val="2400"/>
              </a:lnSpc>
              <a:buSzPct val="100000"/>
              <a:buBlip>
                <a:blip r:embed="rId5"/>
              </a:buBlip>
              <a:defRPr sz="2000" spc="-15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0"/>
                </a:gradFill>
                <a:latin typeface="Rix모던고딕 M" pitchFamily="18" charset="-127"/>
                <a:ea typeface="Rix모던고딕 M" pitchFamily="18" charset="-127"/>
              </a:defRPr>
            </a:lvl1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ko-KR" altLang="en-US" sz="14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성취기준에 </a:t>
            </a:r>
            <a:r>
              <a:rPr lang="ko-KR" altLang="en-US" sz="1400" spc="-100" dirty="0" smtClean="0">
                <a:solidFill>
                  <a:srgbClr val="FFFF00"/>
                </a:solidFill>
                <a:latin typeface="나눔스퀘어OTF Bold" pitchFamily="34" charset="-127"/>
                <a:ea typeface="나눔스퀘어OTF Bold" pitchFamily="34" charset="-127"/>
              </a:rPr>
              <a:t>도달한 정도 </a:t>
            </a:r>
            <a:r>
              <a:rPr lang="ko-KR" altLang="en-US" sz="14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판단</a:t>
            </a:r>
          </a:p>
        </p:txBody>
      </p:sp>
      <p:sp>
        <p:nvSpPr>
          <p:cNvPr id="2862" name="직사각형 2861"/>
          <p:cNvSpPr/>
          <p:nvPr/>
        </p:nvSpPr>
        <p:spPr>
          <a:xfrm>
            <a:off x="5286380" y="4500570"/>
            <a:ext cx="686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개인 </a:t>
            </a:r>
            <a:r>
              <a:rPr kumimoji="0" lang="ko-KR" altLang="en-US" sz="10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성취율</a:t>
            </a:r>
            <a:endParaRPr kumimoji="0" lang="ko-KR" altLang="en-US" sz="1000" spc="-150" dirty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63" name="직사각형 2862"/>
          <p:cNvSpPr/>
          <p:nvPr/>
        </p:nvSpPr>
        <p:spPr>
          <a:xfrm>
            <a:off x="6929454" y="4929198"/>
            <a:ext cx="686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기준 </a:t>
            </a:r>
            <a:r>
              <a:rPr kumimoji="0" lang="ko-KR" altLang="en-US" sz="10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성취율</a:t>
            </a:r>
            <a:endParaRPr kumimoji="0" lang="ko-KR" altLang="en-US" sz="1000" spc="-150" dirty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65" name="오른쪽 화살표 2864"/>
          <p:cNvSpPr/>
          <p:nvPr/>
        </p:nvSpPr>
        <p:spPr>
          <a:xfrm>
            <a:off x="5500694" y="4705156"/>
            <a:ext cx="285752" cy="14287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19"/>
          <p:cNvGrpSpPr/>
          <p:nvPr/>
        </p:nvGrpSpPr>
        <p:grpSpPr>
          <a:xfrm>
            <a:off x="779745" y="310134"/>
            <a:ext cx="139178" cy="179969"/>
            <a:chOff x="4857752" y="3929066"/>
            <a:chExt cx="198000" cy="256031"/>
          </a:xfrm>
        </p:grpSpPr>
        <p:grpSp>
          <p:nvGrpSpPr>
            <p:cNvPr id="6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자유형 23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타원 21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sp>
        <p:nvSpPr>
          <p:cNvPr id="33" name="직사각형 32"/>
          <p:cNvSpPr/>
          <p:nvPr/>
        </p:nvSpPr>
        <p:spPr>
          <a:xfrm>
            <a:off x="1428728" y="3562148"/>
            <a:ext cx="6286544" cy="2009992"/>
          </a:xfrm>
          <a:prstGeom prst="rect">
            <a:avLst/>
          </a:prstGeom>
          <a:solidFill>
            <a:srgbClr val="E7EDF2"/>
          </a:solidFill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CDDB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2839" y="1897610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고교교육 혁신방향 발표 내용</a:t>
            </a:r>
            <a:r>
              <a:rPr lang="en-US" altLang="ko-KR" sz="1600" kern="10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(‘18.8.17.)</a:t>
            </a:r>
            <a:endParaRPr lang="ko-KR" altLang="en-US" sz="1600" kern="10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" name="그룹 8"/>
          <p:cNvGrpSpPr/>
          <p:nvPr/>
        </p:nvGrpSpPr>
        <p:grpSpPr>
          <a:xfrm>
            <a:off x="337444" y="460286"/>
            <a:ext cx="8406132" cy="917963"/>
            <a:chOff x="337444" y="460286"/>
            <a:chExt cx="8406132" cy="917963"/>
          </a:xfrm>
        </p:grpSpPr>
        <p:sp>
          <p:nvSpPr>
            <p:cNvPr id="10" name="직사각형 9"/>
            <p:cNvSpPr/>
            <p:nvPr/>
          </p:nvSpPr>
          <p:spPr>
            <a:xfrm>
              <a:off x="438535" y="482588"/>
              <a:ext cx="820800" cy="205200"/>
            </a:xfrm>
            <a:prstGeom prst="rect">
              <a:avLst/>
            </a:prstGeom>
            <a:solidFill>
              <a:srgbClr val="693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27"/>
            <p:cNvGrpSpPr/>
            <p:nvPr/>
          </p:nvGrpSpPr>
          <p:grpSpPr>
            <a:xfrm>
              <a:off x="337444" y="460286"/>
              <a:ext cx="8406132" cy="917963"/>
              <a:chOff x="337444" y="460286"/>
              <a:chExt cx="8406132" cy="91796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785794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내신 성취평가 결과 대입에 반영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57322" y="682674"/>
                <a:ext cx="974690" cy="695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수업과 연계한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과정 중심 평가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err="1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교사별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 평가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성취평가제 적용</a:t>
                </a:r>
                <a:endParaRPr lang="ko-KR" altLang="en-US" sz="900" spc="-5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7444" y="460286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학생 평가</a:t>
                </a:r>
                <a:endParaRPr lang="ko-KR" altLang="en-US" sz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19" name="직사각형 18"/>
          <p:cNvSpPr/>
          <p:nvPr/>
        </p:nvSpPr>
        <p:spPr>
          <a:xfrm>
            <a:off x="1043608" y="2492896"/>
            <a:ext cx="7687733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3530" algn="just" fontAlgn="base">
              <a:lnSpc>
                <a:spcPct val="150000"/>
              </a:lnSpc>
              <a:spcBef>
                <a:spcPts val="500"/>
              </a:spcBef>
            </a:pPr>
            <a:r>
              <a:rPr lang="ko-KR" altLang="en-US" sz="158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(’19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~)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진로선택과목 성취도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(‘19,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고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1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대상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를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대입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전형자료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(’22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학년도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로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제공</a:t>
            </a:r>
            <a:endParaRPr lang="ko-KR" altLang="en-US" sz="1580" b="1" kern="0" spc="-9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6070" algn="just" fontAlgn="base">
              <a:lnSpc>
                <a:spcPct val="80000"/>
              </a:lnSpc>
              <a:spcBef>
                <a:spcPts val="600"/>
              </a:spcBef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대입 정보제공 안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석차등급 및 표준편차 미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(</a:t>
            </a:r>
            <a:r>
              <a:rPr lang="ko-KR" altLang="en-US" sz="140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원점수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평균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성취도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수강자 수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400" kern="0" spc="-8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56855" y="5679520"/>
            <a:ext cx="7687733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3530" algn="just" fontAlgn="base">
              <a:lnSpc>
                <a:spcPct val="150000"/>
              </a:lnSpc>
              <a:spcBef>
                <a:spcPts val="500"/>
              </a:spcBef>
            </a:pPr>
            <a:r>
              <a:rPr lang="ko-KR" altLang="en-US" sz="158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(‘25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~)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모든 과목 성취도를 대입 전형자료로 제공</a:t>
            </a:r>
            <a:endParaRPr lang="en-US" altLang="ko-KR" sz="1580" kern="0" spc="-9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6070" algn="just" fontAlgn="base">
              <a:lnSpc>
                <a:spcPct val="80000"/>
              </a:lnSpc>
              <a:spcBef>
                <a:spcPts val="600"/>
              </a:spcBef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대입 정보제공 안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석차등급 및 표준편차 미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(</a:t>
            </a:r>
            <a:r>
              <a:rPr lang="ko-KR" altLang="en-US" sz="140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원점수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평균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성취도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수강자 수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(‘25,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고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1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대상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</a:t>
            </a: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553474"/>
              </p:ext>
            </p:extLst>
          </p:nvPr>
        </p:nvGraphicFramePr>
        <p:xfrm>
          <a:off x="1680341" y="4145909"/>
          <a:ext cx="2714643" cy="119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89"/>
                <a:gridCol w="571504"/>
                <a:gridCol w="642942"/>
                <a:gridCol w="571504"/>
                <a:gridCol w="571504"/>
              </a:tblGrid>
              <a:tr h="5689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단위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원점수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/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과목평균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표준편차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성취도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수강자 수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석차등급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436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고전</a:t>
                      </a:r>
                      <a:endParaRPr lang="en-US" altLang="ko-KR" sz="98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읽기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4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95/70 (10)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A (532)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1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직사각형 22"/>
          <p:cNvSpPr/>
          <p:nvPr/>
        </p:nvSpPr>
        <p:spPr>
          <a:xfrm>
            <a:off x="2037531" y="3733388"/>
            <a:ext cx="2071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6070" algn="ctr" fontAlgn="base">
              <a:spcBef>
                <a:spcPts val="600"/>
              </a:spcBef>
            </a:pP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학교생활기록부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현행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580" kern="0" spc="-8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223057" y="3733388"/>
            <a:ext cx="1872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6070" algn="ctr" fontAlgn="base">
              <a:spcBef>
                <a:spcPts val="600"/>
              </a:spcBef>
            </a:pP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학교생활기록부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개선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580" kern="0" spc="-8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553474"/>
              </p:ext>
            </p:extLst>
          </p:nvPr>
        </p:nvGraphicFramePr>
        <p:xfrm>
          <a:off x="4823613" y="4145909"/>
          <a:ext cx="2714643" cy="119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89"/>
                <a:gridCol w="571504"/>
                <a:gridCol w="642942"/>
                <a:gridCol w="571504"/>
                <a:gridCol w="571504"/>
              </a:tblGrid>
              <a:tr h="5689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단위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원점수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/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과목평균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성취도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수강자 수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성취수준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학생비율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436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고전</a:t>
                      </a:r>
                      <a:endParaRPr lang="en-US" altLang="ko-KR" sz="98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읽기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4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95/70 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A (532)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A (32.4%)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B (30.9%)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C (36.7%)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" name="그룹 19"/>
          <p:cNvGrpSpPr/>
          <p:nvPr/>
        </p:nvGrpSpPr>
        <p:grpSpPr>
          <a:xfrm>
            <a:off x="758640" y="300195"/>
            <a:ext cx="139178" cy="179969"/>
            <a:chOff x="4857752" y="3929066"/>
            <a:chExt cx="198000" cy="256031"/>
          </a:xfrm>
        </p:grpSpPr>
        <p:grpSp>
          <p:nvGrpSpPr>
            <p:cNvPr id="6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자유형 27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6" name="타원 25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dministrator\Desktop\21쪽-1.f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52" y="2131499"/>
            <a:ext cx="8245475" cy="362108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790614" y="2643182"/>
            <a:ext cx="2709948" cy="42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과목별 기준 성취도 달성</a:t>
            </a:r>
            <a:endParaRPr lang="en-US" altLang="ko-KR" sz="16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9244" y="2643182"/>
            <a:ext cx="2709947" cy="42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-12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과목이수 및 </a:t>
            </a:r>
            <a:r>
              <a:rPr lang="ko-KR" altLang="en-US" sz="16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 </a:t>
            </a:r>
            <a:r>
              <a:rPr lang="ko-KR" altLang="en-US" sz="1600" spc="-12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부여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67550" y="3589227"/>
            <a:ext cx="732390" cy="52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dirty="0" err="1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미이수</a:t>
            </a: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예방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81728" y="3589227"/>
            <a:ext cx="77030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과정적 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처방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96901" y="4562647"/>
            <a:ext cx="1220832" cy="606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최소 성취기준 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500" spc="-12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미도달</a:t>
            </a: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학생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3074" y="4448588"/>
            <a:ext cx="2162935" cy="77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보충프로그램 참여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추가과제수행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80814" y="4610920"/>
            <a:ext cx="1131470" cy="40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학점부여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50" name="직선 연결선 49"/>
          <p:cNvCxnSpPr/>
          <p:nvPr/>
        </p:nvCxnSpPr>
        <p:spPr>
          <a:xfrm>
            <a:off x="4122184" y="4869242"/>
            <a:ext cx="1368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14546" y="758424"/>
            <a:ext cx="480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6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단계 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과목이수 및 학점 취득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363769" y="284451"/>
            <a:ext cx="974690" cy="978960"/>
            <a:chOff x="363769" y="254634"/>
            <a:chExt cx="974690" cy="978960"/>
          </a:xfrm>
        </p:grpSpPr>
        <p:grpSp>
          <p:nvGrpSpPr>
            <p:cNvPr id="63" name="그룹 29"/>
            <p:cNvGrpSpPr/>
            <p:nvPr/>
          </p:nvGrpSpPr>
          <p:grpSpPr>
            <a:xfrm>
              <a:off x="440714" y="254634"/>
              <a:ext cx="820800" cy="389318"/>
              <a:chOff x="440714" y="254634"/>
              <a:chExt cx="820800" cy="389318"/>
            </a:xfrm>
          </p:grpSpPr>
          <p:sp>
            <p:nvSpPr>
              <p:cNvPr id="67" name="직사각형 66"/>
              <p:cNvSpPr/>
              <p:nvPr/>
            </p:nvSpPr>
            <p:spPr>
              <a:xfrm>
                <a:off x="440714" y="445952"/>
                <a:ext cx="820800" cy="198000"/>
              </a:xfrm>
              <a:prstGeom prst="rect">
                <a:avLst/>
              </a:pr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68" name="그룹 32"/>
              <p:cNvGrpSpPr/>
              <p:nvPr/>
            </p:nvGrpSpPr>
            <p:grpSpPr>
              <a:xfrm>
                <a:off x="789484" y="254634"/>
                <a:ext cx="139178" cy="179969"/>
                <a:chOff x="4857752" y="3929066"/>
                <a:chExt cx="198000" cy="256031"/>
              </a:xfrm>
            </p:grpSpPr>
            <p:grpSp>
              <p:nvGrpSpPr>
                <p:cNvPr id="69" name="그룹 47"/>
                <p:cNvGrpSpPr/>
                <p:nvPr/>
              </p:nvGrpSpPr>
              <p:grpSpPr>
                <a:xfrm>
                  <a:off x="4857752" y="3929066"/>
                  <a:ext cx="198000" cy="256031"/>
                  <a:chOff x="5129479" y="4057917"/>
                  <a:chExt cx="198000" cy="256031"/>
                </a:xfrm>
              </p:grpSpPr>
              <p:sp>
                <p:nvSpPr>
                  <p:cNvPr id="71" name="타원 70"/>
                  <p:cNvSpPr/>
                  <p:nvPr/>
                </p:nvSpPr>
                <p:spPr>
                  <a:xfrm>
                    <a:off x="5129479" y="4057917"/>
                    <a:ext cx="198000" cy="198000"/>
                  </a:xfrm>
                  <a:prstGeom prst="ellipse">
                    <a:avLst/>
                  </a:prstGeom>
                  <a:solidFill>
                    <a:srgbClr val="EC6D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2" name="자유형 71"/>
                  <p:cNvSpPr/>
                  <p:nvPr/>
                </p:nvSpPr>
                <p:spPr>
                  <a:xfrm>
                    <a:off x="5163139" y="4198947"/>
                    <a:ext cx="137441" cy="115001"/>
                  </a:xfrm>
                  <a:custGeom>
                    <a:avLst/>
                    <a:gdLst>
                      <a:gd name="connsiteX0" fmla="*/ 0 w 137441"/>
                      <a:gd name="connsiteY0" fmla="*/ 5610 h 115001"/>
                      <a:gd name="connsiteX1" fmla="*/ 64513 w 137441"/>
                      <a:gd name="connsiteY1" fmla="*/ 115001 h 115001"/>
                      <a:gd name="connsiteX2" fmla="*/ 137441 w 137441"/>
                      <a:gd name="connsiteY2" fmla="*/ 0 h 115001"/>
                      <a:gd name="connsiteX3" fmla="*/ 0 w 137441"/>
                      <a:gd name="connsiteY3" fmla="*/ 5610 h 115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441" h="115001">
                        <a:moveTo>
                          <a:pt x="0" y="5610"/>
                        </a:moveTo>
                        <a:lnTo>
                          <a:pt x="64513" y="115001"/>
                        </a:lnTo>
                        <a:lnTo>
                          <a:pt x="137441" y="0"/>
                        </a:lnTo>
                        <a:lnTo>
                          <a:pt x="0" y="5610"/>
                        </a:lnTo>
                        <a:close/>
                      </a:path>
                    </a:pathLst>
                  </a:custGeom>
                  <a:solidFill>
                    <a:srgbClr val="EC6D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70" name="타원 69"/>
                <p:cNvSpPr/>
                <p:nvPr/>
              </p:nvSpPr>
              <p:spPr>
                <a:xfrm>
                  <a:off x="4914347" y="3986479"/>
                  <a:ext cx="82800" cy="82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64" name="그룹 30"/>
            <p:cNvGrpSpPr/>
            <p:nvPr/>
          </p:nvGrpSpPr>
          <p:grpSpPr>
            <a:xfrm>
              <a:off x="363769" y="415156"/>
              <a:ext cx="974690" cy="818438"/>
              <a:chOff x="363769" y="415156"/>
              <a:chExt cx="974690" cy="818438"/>
            </a:xfrm>
          </p:grpSpPr>
          <p:sp>
            <p:nvSpPr>
              <p:cNvPr id="65" name="TextBox 3"/>
              <p:cNvSpPr txBox="1"/>
              <p:nvPr/>
            </p:nvSpPr>
            <p:spPr>
              <a:xfrm>
                <a:off x="363769" y="652281"/>
                <a:ext cx="974690" cy="581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성취수준 </a:t>
                </a:r>
                <a:r>
                  <a:rPr lang="ko-KR" altLang="en-US" sz="900" spc="-50" dirty="0" err="1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도달시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수업 이수 및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학점 취득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63769" y="415156"/>
                <a:ext cx="9746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이수</a:t>
                </a:r>
              </a:p>
            </p:txBody>
          </p:sp>
        </p:grpSp>
      </p:grp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305948" y="285728"/>
          <a:ext cx="837773" cy="128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Artwork" r:id="rId5" imgW="1091678" imgH="1676190" progId="Adobe.Illustrator.16">
                  <p:embed/>
                </p:oleObj>
              </mc:Choice>
              <mc:Fallback>
                <p:oleObj name="Artwork" r:id="rId5" imgW="1091678" imgH="1676190" progId="Adobe.Illustrator.16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48" y="285728"/>
                        <a:ext cx="837773" cy="12858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" name="그룹 72"/>
          <p:cNvGrpSpPr/>
          <p:nvPr/>
        </p:nvGrpSpPr>
        <p:grpSpPr>
          <a:xfrm>
            <a:off x="1234510" y="285401"/>
            <a:ext cx="974690" cy="978960"/>
            <a:chOff x="363769" y="254634"/>
            <a:chExt cx="974690" cy="978960"/>
          </a:xfrm>
        </p:grpSpPr>
        <p:grpSp>
          <p:nvGrpSpPr>
            <p:cNvPr id="74" name="그룹 29"/>
            <p:cNvGrpSpPr/>
            <p:nvPr/>
          </p:nvGrpSpPr>
          <p:grpSpPr>
            <a:xfrm>
              <a:off x="440714" y="254634"/>
              <a:ext cx="820800" cy="389318"/>
              <a:chOff x="440714" y="254634"/>
              <a:chExt cx="820800" cy="389318"/>
            </a:xfrm>
          </p:grpSpPr>
          <p:sp>
            <p:nvSpPr>
              <p:cNvPr id="78" name="직사각형 77"/>
              <p:cNvSpPr/>
              <p:nvPr/>
            </p:nvSpPr>
            <p:spPr>
              <a:xfrm>
                <a:off x="440714" y="445952"/>
                <a:ext cx="820800" cy="198000"/>
              </a:xfrm>
              <a:prstGeom prst="rect">
                <a:avLst/>
              </a:pr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9" name="그룹 32"/>
              <p:cNvGrpSpPr/>
              <p:nvPr/>
            </p:nvGrpSpPr>
            <p:grpSpPr>
              <a:xfrm>
                <a:off x="789484" y="254634"/>
                <a:ext cx="139178" cy="179969"/>
                <a:chOff x="4857752" y="3929066"/>
                <a:chExt cx="198000" cy="256031"/>
              </a:xfrm>
            </p:grpSpPr>
            <p:grpSp>
              <p:nvGrpSpPr>
                <p:cNvPr id="80" name="그룹 47"/>
                <p:cNvGrpSpPr/>
                <p:nvPr/>
              </p:nvGrpSpPr>
              <p:grpSpPr>
                <a:xfrm>
                  <a:off x="4857752" y="3929066"/>
                  <a:ext cx="198000" cy="256031"/>
                  <a:chOff x="5129479" y="4057917"/>
                  <a:chExt cx="198000" cy="256031"/>
                </a:xfrm>
              </p:grpSpPr>
              <p:sp>
                <p:nvSpPr>
                  <p:cNvPr id="82" name="타원 81"/>
                  <p:cNvSpPr/>
                  <p:nvPr/>
                </p:nvSpPr>
                <p:spPr>
                  <a:xfrm>
                    <a:off x="5129479" y="4057917"/>
                    <a:ext cx="198000" cy="198000"/>
                  </a:xfrm>
                  <a:prstGeom prst="ellipse">
                    <a:avLst/>
                  </a:prstGeom>
                  <a:solidFill>
                    <a:srgbClr val="EC6D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3" name="자유형 82"/>
                  <p:cNvSpPr/>
                  <p:nvPr/>
                </p:nvSpPr>
                <p:spPr>
                  <a:xfrm>
                    <a:off x="5163139" y="4198947"/>
                    <a:ext cx="137441" cy="115001"/>
                  </a:xfrm>
                  <a:custGeom>
                    <a:avLst/>
                    <a:gdLst>
                      <a:gd name="connsiteX0" fmla="*/ 0 w 137441"/>
                      <a:gd name="connsiteY0" fmla="*/ 5610 h 115001"/>
                      <a:gd name="connsiteX1" fmla="*/ 64513 w 137441"/>
                      <a:gd name="connsiteY1" fmla="*/ 115001 h 115001"/>
                      <a:gd name="connsiteX2" fmla="*/ 137441 w 137441"/>
                      <a:gd name="connsiteY2" fmla="*/ 0 h 115001"/>
                      <a:gd name="connsiteX3" fmla="*/ 0 w 137441"/>
                      <a:gd name="connsiteY3" fmla="*/ 5610 h 115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441" h="115001">
                        <a:moveTo>
                          <a:pt x="0" y="5610"/>
                        </a:moveTo>
                        <a:lnTo>
                          <a:pt x="64513" y="115001"/>
                        </a:lnTo>
                        <a:lnTo>
                          <a:pt x="137441" y="0"/>
                        </a:lnTo>
                        <a:lnTo>
                          <a:pt x="0" y="5610"/>
                        </a:lnTo>
                        <a:close/>
                      </a:path>
                    </a:pathLst>
                  </a:custGeom>
                  <a:solidFill>
                    <a:srgbClr val="EC6D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81" name="타원 80"/>
                <p:cNvSpPr/>
                <p:nvPr/>
              </p:nvSpPr>
              <p:spPr>
                <a:xfrm>
                  <a:off x="4914347" y="3986479"/>
                  <a:ext cx="82800" cy="82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75" name="그룹 30"/>
            <p:cNvGrpSpPr/>
            <p:nvPr/>
          </p:nvGrpSpPr>
          <p:grpSpPr>
            <a:xfrm>
              <a:off x="363769" y="415156"/>
              <a:ext cx="974690" cy="818438"/>
              <a:chOff x="363769" y="415156"/>
              <a:chExt cx="974690" cy="818438"/>
            </a:xfrm>
          </p:grpSpPr>
          <p:sp>
            <p:nvSpPr>
              <p:cNvPr id="76" name="TextBox 3"/>
              <p:cNvSpPr txBox="1"/>
              <p:nvPr/>
            </p:nvSpPr>
            <p:spPr>
              <a:xfrm>
                <a:off x="363769" y="652281"/>
                <a:ext cx="974690" cy="581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과목별 성취수준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err="1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도달시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학범 이수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63769" y="415156"/>
                <a:ext cx="974690" cy="24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학점취득</a:t>
                </a: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02839" y="1882157"/>
            <a:ext cx="7072362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졸업 기준학점 이상 취득해야 졸업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14810" y="5072074"/>
            <a:ext cx="7446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50" dirty="0" smtClean="0">
                <a:latin typeface="나눔스퀘어OTF Bold" pitchFamily="34" charset="-127"/>
                <a:ea typeface="나눔스퀘어OTF Bold" pitchFamily="34" charset="-127"/>
              </a:rPr>
              <a:t>학점 </a:t>
            </a:r>
            <a:endParaRPr lang="en-US" altLang="ko-KR" sz="1400" kern="1000" spc="-5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50" dirty="0" smtClean="0">
                <a:latin typeface="나눔스퀘어OTF Bold" pitchFamily="34" charset="-127"/>
                <a:ea typeface="나눔스퀘어OTF Bold" pitchFamily="34" charset="-127"/>
              </a:rPr>
              <a:t>다 땄다</a:t>
            </a:r>
            <a:r>
              <a:rPr lang="en-US" altLang="ko-KR" sz="1400" kern="1000" spc="-50" dirty="0" smtClean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400" kern="1000" spc="-5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4098" name="Picture 2" descr="C:\Users\Administrator\Desktop\22.png"/>
          <p:cNvPicPr>
            <a:picLocks noChangeAspect="1" noChangeArrowheads="1"/>
          </p:cNvPicPr>
          <p:nvPr/>
        </p:nvPicPr>
        <p:blipFill>
          <a:blip r:embed="rId3" cstate="print"/>
          <a:srcRect l="35156" t="44792" r="8593" b="11458"/>
          <a:stretch>
            <a:fillRect/>
          </a:stretch>
        </p:blipFill>
        <p:spPr bwMode="auto">
          <a:xfrm>
            <a:off x="3214678" y="3071810"/>
            <a:ext cx="5143536" cy="3000396"/>
          </a:xfrm>
          <a:prstGeom prst="rect">
            <a:avLst/>
          </a:prstGeom>
          <a:noFill/>
        </p:spPr>
      </p:pic>
      <p:sp>
        <p:nvSpPr>
          <p:cNvPr id="19" name="직사각형 18"/>
          <p:cNvSpPr/>
          <p:nvPr/>
        </p:nvSpPr>
        <p:spPr>
          <a:xfrm>
            <a:off x="857224" y="2928934"/>
            <a:ext cx="3391784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160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600" kern="1000" spc="-100" dirty="0" err="1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기존</a:t>
            </a: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출석 일수를 기준으로 하는</a:t>
            </a:r>
          </a:p>
          <a:p>
            <a:pPr algn="just">
              <a:lnSpc>
                <a:spcPct val="130000"/>
              </a:lnSpc>
            </a:pP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    학년 단위 진급이나 졸업에서</a:t>
            </a:r>
            <a:endParaRPr lang="en-US" altLang="ko-KR" sz="1600" kern="1000" spc="-100" dirty="0" smtClean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just">
              <a:lnSpc>
                <a:spcPct val="130000"/>
              </a:lnSpc>
            </a:pP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    이수 한 학점을 기준으로</a:t>
            </a:r>
          </a:p>
          <a:p>
            <a:pPr algn="just">
              <a:lnSpc>
                <a:spcPct val="130000"/>
              </a:lnSpc>
            </a:pP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    졸업 여부 판단</a:t>
            </a:r>
            <a:endParaRPr lang="ko-KR" altLang="en-US" sz="1600" kern="1000" spc="-100" dirty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14744" y="5186290"/>
            <a:ext cx="1000132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203200" indent="-203200">
              <a:lnSpc>
                <a:spcPts val="2400"/>
              </a:lnSpc>
              <a:buSzPct val="100000"/>
              <a:buBlip>
                <a:blip r:embed="rId4"/>
              </a:buBlip>
              <a:defRPr sz="2000" spc="-15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0"/>
                </a:gradFill>
                <a:latin typeface="Rix모던고딕 M" pitchFamily="18" charset="-127"/>
                <a:ea typeface="Rix모던고딕 M" pitchFamily="18" charset="-127"/>
              </a:defRPr>
            </a:lvl1pPr>
          </a:lstStyle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졸업기준</a:t>
            </a:r>
            <a:endParaRPr kumimoji="0" lang="en-US" altLang="ko-KR" sz="1100" spc="-100" dirty="0" smtClean="0">
              <a:solidFill>
                <a:srgbClr val="69318E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이수</a:t>
            </a:r>
            <a:r>
              <a:rPr kumimoji="0"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학점</a:t>
            </a:r>
            <a:endParaRPr kumimoji="0" lang="en-US" altLang="ko-KR" sz="1100" spc="-100" dirty="0" smtClean="0">
              <a:solidFill>
                <a:srgbClr val="69318E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이상 취득</a:t>
            </a:r>
            <a:endParaRPr kumimoji="0" lang="ko-KR" altLang="en-US" sz="1100" spc="-100" dirty="0">
              <a:solidFill>
                <a:srgbClr val="69318E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3136" y="75842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7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단계 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졸업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363769" y="303740"/>
            <a:ext cx="974690" cy="941462"/>
            <a:chOff x="363769" y="273923"/>
            <a:chExt cx="974690" cy="941462"/>
          </a:xfrm>
        </p:grpSpPr>
        <p:grpSp>
          <p:nvGrpSpPr>
            <p:cNvPr id="33" name="그룹 29"/>
            <p:cNvGrpSpPr/>
            <p:nvPr/>
          </p:nvGrpSpPr>
          <p:grpSpPr>
            <a:xfrm>
              <a:off x="440714" y="273923"/>
              <a:ext cx="820800" cy="370029"/>
              <a:chOff x="440714" y="273923"/>
              <a:chExt cx="820800" cy="370029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440714" y="445952"/>
                <a:ext cx="820800" cy="1980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1" name="그룹 32"/>
              <p:cNvGrpSpPr/>
              <p:nvPr/>
            </p:nvGrpSpPr>
            <p:grpSpPr>
              <a:xfrm>
                <a:off x="789484" y="273923"/>
                <a:ext cx="139178" cy="160684"/>
                <a:chOff x="4857752" y="3956502"/>
                <a:chExt cx="198000" cy="228595"/>
              </a:xfrm>
            </p:grpSpPr>
            <p:grpSp>
              <p:nvGrpSpPr>
                <p:cNvPr id="42" name="그룹 47"/>
                <p:cNvGrpSpPr/>
                <p:nvPr/>
              </p:nvGrpSpPr>
              <p:grpSpPr>
                <a:xfrm>
                  <a:off x="4857752" y="3956502"/>
                  <a:ext cx="198000" cy="228595"/>
                  <a:chOff x="5129479" y="4085353"/>
                  <a:chExt cx="198000" cy="228595"/>
                </a:xfrm>
              </p:grpSpPr>
              <p:sp>
                <p:nvSpPr>
                  <p:cNvPr id="44" name="타원 43"/>
                  <p:cNvSpPr/>
                  <p:nvPr/>
                </p:nvSpPr>
                <p:spPr>
                  <a:xfrm>
                    <a:off x="5129479" y="4085353"/>
                    <a:ext cx="198000" cy="198000"/>
                  </a:xfrm>
                  <a:prstGeom prst="ellipse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5" name="자유형 44"/>
                  <p:cNvSpPr/>
                  <p:nvPr/>
                </p:nvSpPr>
                <p:spPr>
                  <a:xfrm>
                    <a:off x="5163139" y="4198947"/>
                    <a:ext cx="137441" cy="115001"/>
                  </a:xfrm>
                  <a:custGeom>
                    <a:avLst/>
                    <a:gdLst>
                      <a:gd name="connsiteX0" fmla="*/ 0 w 137441"/>
                      <a:gd name="connsiteY0" fmla="*/ 5610 h 115001"/>
                      <a:gd name="connsiteX1" fmla="*/ 64513 w 137441"/>
                      <a:gd name="connsiteY1" fmla="*/ 115001 h 115001"/>
                      <a:gd name="connsiteX2" fmla="*/ 137441 w 137441"/>
                      <a:gd name="connsiteY2" fmla="*/ 0 h 115001"/>
                      <a:gd name="connsiteX3" fmla="*/ 0 w 137441"/>
                      <a:gd name="connsiteY3" fmla="*/ 5610 h 115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441" h="115001">
                        <a:moveTo>
                          <a:pt x="0" y="5610"/>
                        </a:moveTo>
                        <a:lnTo>
                          <a:pt x="64513" y="115001"/>
                        </a:lnTo>
                        <a:lnTo>
                          <a:pt x="137441" y="0"/>
                        </a:lnTo>
                        <a:lnTo>
                          <a:pt x="0" y="5610"/>
                        </a:lnTo>
                        <a:close/>
                      </a:path>
                    </a:pathLst>
                  </a:cu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43" name="타원 42"/>
                <p:cNvSpPr/>
                <p:nvPr/>
              </p:nvSpPr>
              <p:spPr>
                <a:xfrm>
                  <a:off x="4914347" y="4014753"/>
                  <a:ext cx="82800" cy="82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34" name="그룹 30"/>
            <p:cNvGrpSpPr/>
            <p:nvPr/>
          </p:nvGrpSpPr>
          <p:grpSpPr>
            <a:xfrm>
              <a:off x="363769" y="425095"/>
              <a:ext cx="974690" cy="790290"/>
              <a:chOff x="363769" y="425095"/>
              <a:chExt cx="974690" cy="790290"/>
            </a:xfrm>
          </p:grpSpPr>
          <p:sp>
            <p:nvSpPr>
              <p:cNvPr id="35" name="TextBox 3"/>
              <p:cNvSpPr txBox="1"/>
              <p:nvPr/>
            </p:nvSpPr>
            <p:spPr>
              <a:xfrm>
                <a:off x="363769" y="672159"/>
                <a:ext cx="974690" cy="543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졸업기준 학점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 이상 취득 시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졸업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63769" y="425095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졸업</a:t>
                </a:r>
                <a:endParaRPr lang="ko-KR" altLang="en-US" sz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istrator\Desktop\23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316" y="1831082"/>
            <a:ext cx="8199438" cy="4254500"/>
          </a:xfrm>
          <a:prstGeom prst="rect">
            <a:avLst/>
          </a:prstGeom>
          <a:noFill/>
        </p:spPr>
      </p:pic>
      <p:grpSp>
        <p:nvGrpSpPr>
          <p:cNvPr id="2" name="그룹 3"/>
          <p:cNvGrpSpPr/>
          <p:nvPr/>
        </p:nvGrpSpPr>
        <p:grpSpPr>
          <a:xfrm>
            <a:off x="375686" y="793417"/>
            <a:ext cx="8367890" cy="492443"/>
            <a:chOff x="375686" y="793417"/>
            <a:chExt cx="8367890" cy="492443"/>
          </a:xfrm>
        </p:grpSpPr>
        <p:sp>
          <p:nvSpPr>
            <p:cNvPr id="5" name="TextBox 4"/>
            <p:cNvSpPr txBox="1"/>
            <p:nvPr/>
          </p:nvSpPr>
          <p:spPr>
            <a:xfrm>
              <a:off x="1413136" y="793417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다양한 과목 개설 유형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5686" y="888914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유형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71670" y="6072206"/>
            <a:ext cx="50950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6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학생의 과목 선택권 보장</a:t>
            </a:r>
            <a:endParaRPr lang="ko-KR" altLang="en-US" sz="1600" spc="-1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9934" y="3440289"/>
            <a:ext cx="114300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단위 학교에서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선택과목을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최대한 다양하게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9834" y="3517233"/>
            <a:ext cx="12637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인근 학교 간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협력을 통해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8594" y="3594178"/>
            <a:ext cx="126377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온라인을 통해  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7354" y="3517233"/>
            <a:ext cx="12637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지역사회 시설을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활용해서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17505" y="4786322"/>
            <a:ext cx="109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우리 학교에서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 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59834" y="4786322"/>
            <a:ext cx="12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타 학교에서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88594" y="4786322"/>
            <a:ext cx="12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온라인에서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74478" y="4677313"/>
            <a:ext cx="164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지역교육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기관에서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79933" y="2680753"/>
            <a:ext cx="1143008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단위학교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710" y="2680753"/>
            <a:ext cx="100013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타학교</a:t>
            </a:r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연계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31470" y="2680753"/>
            <a:ext cx="100013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온라인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60230" y="2680753"/>
            <a:ext cx="100013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지역사회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5808" y="740613"/>
            <a:ext cx="8387768" cy="820225"/>
            <a:chOff x="355808" y="740613"/>
            <a:chExt cx="8387768" cy="820225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785794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1.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단위학교에서 선택과목을 최대한 다양하게</a:t>
              </a:r>
              <a:endParaRPr lang="en-US" altLang="ko-KR" sz="24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5808" y="740613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단</a:t>
              </a:r>
              <a:r>
                <a:rPr lang="ko-KR" altLang="en-US" sz="1300" dirty="0" err="1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위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학교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우리 학교에서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19" name="Picture 3" descr="F:\2018\2018 작업용\1-181031 고교학점제 ppt 추가\고교학점제 PPT 작업 폴더\고교학점제 2차 작업분\교사용  PPT 그림자료\학교아이콘-흰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90" y="347227"/>
            <a:ext cx="593725" cy="415925"/>
          </a:xfrm>
          <a:prstGeom prst="rect">
            <a:avLst/>
          </a:prstGeom>
          <a:noFill/>
        </p:spPr>
      </p:pic>
      <p:pic>
        <p:nvPicPr>
          <p:cNvPr id="20" name="Picture 2" descr="C:\Users\Administrator\Desktop\25추가.jpg"/>
          <p:cNvPicPr>
            <a:picLocks noChangeAspect="1" noChangeArrowheads="1"/>
          </p:cNvPicPr>
          <p:nvPr/>
        </p:nvPicPr>
        <p:blipFill>
          <a:blip r:embed="rId4"/>
          <a:srcRect l="1562" t="3504"/>
          <a:stretch>
            <a:fillRect/>
          </a:stretch>
        </p:blipFill>
        <p:spPr bwMode="auto">
          <a:xfrm>
            <a:off x="0" y="3214686"/>
            <a:ext cx="9001156" cy="292893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165554" y="1746762"/>
            <a:ext cx="74069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ko-KR" altLang="en-US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단위학교 내  학생선택 중심 교육과정은 학교 교원</a:t>
            </a:r>
            <a:r>
              <a:rPr lang="en-US" altLang="ko-KR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외부 강사 및  학교 시설 등을 활용하여  </a:t>
            </a:r>
            <a:endParaRPr lang="en-US" altLang="ko-KR" sz="1600" spc="-110" dirty="0" smtClean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lvl="0" algn="ctr">
              <a:lnSpc>
                <a:spcPct val="120000"/>
              </a:lnSpc>
            </a:pPr>
            <a:r>
              <a:rPr lang="ko-KR" altLang="en-US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단위학교 내에서 최대한 학생의 진로와 적성에 맞는 다양한 선택 과목을 운영</a:t>
            </a:r>
            <a:endParaRPr lang="ko-KR" altLang="en-US" sz="1600" kern="1000" spc="-110" dirty="0">
              <a:solidFill>
                <a:schemeClr val="tx2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357290" y="2857496"/>
            <a:ext cx="1616792" cy="500066"/>
            <a:chOff x="1428728" y="3094388"/>
            <a:chExt cx="1616792" cy="500066"/>
          </a:xfrm>
        </p:grpSpPr>
        <p:sp>
          <p:nvSpPr>
            <p:cNvPr id="25" name="사각형 설명선 24"/>
            <p:cNvSpPr/>
            <p:nvPr/>
          </p:nvSpPr>
          <p:spPr>
            <a:xfrm>
              <a:off x="1428728" y="3094388"/>
              <a:ext cx="1571636" cy="500066"/>
            </a:xfrm>
            <a:prstGeom prst="wedgeRectCallout">
              <a:avLst>
                <a:gd name="adj1" fmla="val 37134"/>
                <a:gd name="adj2" fmla="val 81311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473884" y="3131958"/>
              <a:ext cx="157163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와</a:t>
              </a:r>
              <a:r>
                <a:rPr lang="en-US" altLang="ko-KR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내가 원하는  </a:t>
              </a:r>
              <a:endParaRPr lang="en-US" altLang="ko-KR" sz="1100" spc="-100" dirty="0" smtClean="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6200000" scaled="0"/>
                </a:gra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악기 수업도 새롭게 생겼어</a:t>
              </a:r>
              <a:r>
                <a:rPr lang="en-US" altLang="ko-KR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.</a:t>
              </a:r>
              <a:endParaRPr lang="ko-KR" altLang="en-US" sz="1100" spc="-100" dirty="0" smtClean="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6200000" scaled="0"/>
                </a:gra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786446" y="3000372"/>
            <a:ext cx="1643074" cy="500066"/>
            <a:chOff x="6215074" y="2928934"/>
            <a:chExt cx="1643074" cy="50006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7" name="사각형 설명선 16"/>
            <p:cNvSpPr/>
            <p:nvPr/>
          </p:nvSpPr>
          <p:spPr>
            <a:xfrm>
              <a:off x="6215074" y="2928934"/>
              <a:ext cx="1571636" cy="500066"/>
            </a:xfrm>
            <a:prstGeom prst="wedgeRectCallout">
              <a:avLst>
                <a:gd name="adj1" fmla="val -36851"/>
                <a:gd name="adj2" fmla="val 83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6215074" y="2977794"/>
              <a:ext cx="164307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난 실험하는 걸 좋아하는데</a:t>
              </a:r>
            </a:p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화학실험 과목도 있어</a:t>
              </a:r>
              <a:r>
                <a:rPr lang="en-US" altLang="ko-KR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.</a:t>
              </a:r>
              <a:endParaRPr lang="ko-KR" altLang="en-US" sz="1100" spc="-100" dirty="0" smtClean="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6200000" scaled="0"/>
                </a:gra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355808" y="730674"/>
            <a:ext cx="8387768" cy="820225"/>
            <a:chOff x="355808" y="730674"/>
            <a:chExt cx="8387768" cy="820225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752757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연구</a:t>
              </a:r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선도</a:t>
              </a:r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학교의  예시 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5808" y="730674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단위학교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우리 학교에서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95784"/>
              </p:ext>
            </p:extLst>
          </p:nvPr>
        </p:nvGraphicFramePr>
        <p:xfrm>
          <a:off x="1000100" y="2391297"/>
          <a:ext cx="7143800" cy="402135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4380"/>
                <a:gridCol w="5572164"/>
                <a:gridCol w="857256"/>
              </a:tblGrid>
              <a:tr h="26568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학년</a:t>
                      </a:r>
                      <a:endParaRPr lang="ko-KR" altLang="en-US" sz="1000" b="0" kern="120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F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 과목 그룹</a:t>
                      </a:r>
                      <a:r>
                        <a:rPr lang="en-US" altLang="ko-KR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F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선택</a:t>
                      </a:r>
                      <a:endParaRPr lang="ko-KR" altLang="en-US" sz="1000" b="0" kern="120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F9E"/>
                    </a:solidFill>
                  </a:tcPr>
                </a:tc>
              </a:tr>
              <a:tr h="2769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기술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․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가정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15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A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사회문제탐구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생활과 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교양 과목 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(2)    </a:t>
                      </a:r>
                    </a:p>
                    <a:p>
                      <a:pPr marL="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▶ 2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과목 선택하여 </a:t>
                      </a:r>
                      <a:r>
                        <a:rPr lang="ko-KR" altLang="en-US" sz="950" kern="1200" spc="-50" baseline="0" dirty="0" err="1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학기별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과목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단위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씩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단위 이수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25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B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여행지리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과학사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정보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가정과학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공학일반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창의경영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지식재산일반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한문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Ⅱ(4), *</a:t>
                      </a:r>
                      <a:r>
                        <a:rPr lang="ko-KR" altLang="en-US" sz="950" kern="1200" spc="-50" baseline="0" dirty="0" err="1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시교육청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인정과목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대안과목 포함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)(4)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kern="1200" dirty="0" err="1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택</a:t>
                      </a:r>
                      <a:r>
                        <a:rPr lang="ko-KR" altLang="en-US" sz="95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</a:t>
                      </a:r>
                      <a:r>
                        <a:rPr lang="en-US" altLang="ko-KR" sz="95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95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93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C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세계사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세계지리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경제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정치와 법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윤리와 사상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물리학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화학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생명과학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지구과학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연극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Ⅱ(6)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4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8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2-1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D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(1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음악연주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미술창작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▶ D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선택 시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 A, B 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선택 불가</a:t>
                      </a:r>
                      <a:endParaRPr lang="ko-KR" altLang="en-US" sz="950" kern="1200" spc="-50" baseline="0" dirty="0">
                        <a:solidFill>
                          <a:srgbClr val="005BAC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25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2-2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D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음악연주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미술창작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기초교과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국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    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 ▶ D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선택 시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교양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과목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단위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반드시 이수</a:t>
                      </a:r>
                      <a:endParaRPr lang="ko-KR" altLang="en-US" sz="950" kern="1200" spc="-50" baseline="0" dirty="0">
                        <a:solidFill>
                          <a:srgbClr val="005BAC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86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고전과 윤리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융합과학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한문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/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 독해와 작문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Ⅰ(4), *</a:t>
                      </a:r>
                      <a:r>
                        <a:rPr lang="ko-KR" altLang="en-US" sz="950" kern="1200" spc="-50" baseline="0" dirty="0" err="1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시교육청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인정과목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대안과목 포함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)(4)</a:t>
                      </a:r>
                      <a:r>
                        <a:rPr lang="en-US" altLang="ko-KR" sz="950" spc="-5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endParaRPr lang="ko-KR" altLang="en-US" sz="950" spc="-5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52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3-1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체육과 진로탐구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음악전공 실기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드로잉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연극의 이해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기초교과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국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4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4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3-2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체육과 진로탐구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음악전공 실기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드로잉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연극의 이해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기초교과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국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 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14414" y="1798472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인천 </a:t>
            </a: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신현고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선택 과목  개설 현황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12" name="Picture 3" descr="F:\2018\2018 작업용\1-181031 고교학점제 ppt 추가\고교학점제 PPT 작업 폴더\고교학점제 2차 작업분\교사용  PPT 그림자료\학교아이콘-흰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90" y="347227"/>
            <a:ext cx="593725" cy="415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"/>
          <p:cNvGrpSpPr/>
          <p:nvPr/>
        </p:nvGrpSpPr>
        <p:grpSpPr>
          <a:xfrm>
            <a:off x="345869" y="740613"/>
            <a:ext cx="8397707" cy="820225"/>
            <a:chOff x="345869" y="740613"/>
            <a:chExt cx="8397707" cy="820225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785794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2.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인근 학교 간 협력을 통해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5869" y="740613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타 학교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이웃 학교에서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81923" name="Picture 3" descr="F:\2018\2018 작업용\1-181031 고교학점제 ppt 추가\고교학점제 PPT 작업 폴더\고교학점제 2차 작업분\교사용  PPT 그림자료\학교아이콘-흰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90" y="347227"/>
            <a:ext cx="593725" cy="415925"/>
          </a:xfrm>
          <a:prstGeom prst="rect">
            <a:avLst/>
          </a:prstGeom>
          <a:noFill/>
        </p:spPr>
      </p:pic>
      <p:pic>
        <p:nvPicPr>
          <p:cNvPr id="60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sp>
        <p:nvSpPr>
          <p:cNvPr id="61" name="TextBox 60"/>
          <p:cNvSpPr txBox="1"/>
          <p:nvPr/>
        </p:nvSpPr>
        <p:spPr>
          <a:xfrm>
            <a:off x="1202839" y="1798472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타학교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연계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공동교육과정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운영은 인근 학교 간 협력을 통해 공동 과목을 개설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785786" y="2312274"/>
            <a:ext cx="7560000" cy="1973982"/>
            <a:chOff x="785786" y="2312274"/>
            <a:chExt cx="7560000" cy="1973982"/>
          </a:xfrm>
        </p:grpSpPr>
        <p:grpSp>
          <p:nvGrpSpPr>
            <p:cNvPr id="63" name="그룹 28"/>
            <p:cNvGrpSpPr/>
            <p:nvPr/>
          </p:nvGrpSpPr>
          <p:grpSpPr>
            <a:xfrm>
              <a:off x="785786" y="2312274"/>
              <a:ext cx="7560000" cy="1973982"/>
              <a:chOff x="785786" y="2312274"/>
              <a:chExt cx="7560000" cy="1973982"/>
            </a:xfrm>
          </p:grpSpPr>
          <p:sp>
            <p:nvSpPr>
              <p:cNvPr id="76" name="직사각형 75"/>
              <p:cNvSpPr/>
              <p:nvPr/>
            </p:nvSpPr>
            <p:spPr>
              <a:xfrm>
                <a:off x="785786" y="2312274"/>
                <a:ext cx="7560000" cy="1973982"/>
              </a:xfrm>
              <a:prstGeom prst="rect">
                <a:avLst/>
              </a:prstGeom>
              <a:solidFill>
                <a:srgbClr val="E7EDF2"/>
              </a:solidFill>
              <a:ln>
                <a:noFill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CDDBE2"/>
                  </a:solidFill>
                </a:endParaRPr>
              </a:p>
            </p:txBody>
          </p:sp>
          <p:grpSp>
            <p:nvGrpSpPr>
              <p:cNvPr id="77" name="그룹 26"/>
              <p:cNvGrpSpPr/>
              <p:nvPr/>
            </p:nvGrpSpPr>
            <p:grpSpPr>
              <a:xfrm>
                <a:off x="1346001" y="3000372"/>
                <a:ext cx="6467144" cy="1195584"/>
                <a:chOff x="1346001" y="3000372"/>
                <a:chExt cx="6467144" cy="1195584"/>
              </a:xfrm>
            </p:grpSpPr>
            <p:grpSp>
              <p:nvGrpSpPr>
                <p:cNvPr id="78" name="그룹 24"/>
                <p:cNvGrpSpPr/>
                <p:nvPr/>
              </p:nvGrpSpPr>
              <p:grpSpPr>
                <a:xfrm>
                  <a:off x="1346001" y="3000372"/>
                  <a:ext cx="6467144" cy="1195584"/>
                  <a:chOff x="1357290" y="3000372"/>
                  <a:chExt cx="6444000" cy="1195584"/>
                </a:xfrm>
              </p:grpSpPr>
              <p:sp>
                <p:nvSpPr>
                  <p:cNvPr id="80" name="직사각형 79"/>
                  <p:cNvSpPr/>
                  <p:nvPr/>
                </p:nvSpPr>
                <p:spPr>
                  <a:xfrm>
                    <a:off x="1357290" y="3000372"/>
                    <a:ext cx="6444000" cy="1188000"/>
                  </a:xfrm>
                  <a:prstGeom prst="rect">
                    <a:avLst/>
                  </a:prstGeom>
                  <a:solidFill>
                    <a:srgbClr val="B9C3C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1" name="직사각형 80"/>
                  <p:cNvSpPr/>
                  <p:nvPr/>
                </p:nvSpPr>
                <p:spPr>
                  <a:xfrm>
                    <a:off x="1605471" y="3428999"/>
                    <a:ext cx="5929354" cy="766957"/>
                  </a:xfrm>
                  <a:prstGeom prst="rect">
                    <a:avLst/>
                  </a:prstGeom>
                  <a:solidFill>
                    <a:srgbClr val="E7EDF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79" name="직사각형 78"/>
                <p:cNvSpPr/>
                <p:nvPr/>
              </p:nvSpPr>
              <p:spPr>
                <a:xfrm>
                  <a:off x="1417439" y="3071810"/>
                  <a:ext cx="6309122" cy="104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64" name="TextBox 63"/>
            <p:cNvSpPr txBox="1"/>
            <p:nvPr/>
          </p:nvSpPr>
          <p:spPr>
            <a:xfrm>
              <a:off x="1000100" y="2357430"/>
              <a:ext cx="6500858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600" spc="-7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간 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연계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2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소인수 </a:t>
              </a:r>
              <a:r>
                <a:rPr lang="en-US" altLang="ko-KR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·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심화과목 등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단위학교에서 개설하기 어려운 과목을 공동으로 운영</a:t>
              </a:r>
              <a:endParaRPr lang="ko-KR" altLang="en-US" sz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65" name="타원 64"/>
            <p:cNvSpPr/>
            <p:nvPr/>
          </p:nvSpPr>
          <p:spPr>
            <a:xfrm>
              <a:off x="1477588" y="3203397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타원 65"/>
            <p:cNvSpPr/>
            <p:nvPr/>
          </p:nvSpPr>
          <p:spPr>
            <a:xfrm>
              <a:off x="6786578" y="3203397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928926" y="3057985"/>
              <a:ext cx="32861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en-US" altLang="ko-KR" sz="1200" b="1" spc="-110" dirty="0" smtClean="0">
                  <a:solidFill>
                    <a:srgbClr val="000000"/>
                  </a:solidFill>
                  <a:latin typeface="함초롬바탕"/>
                </a:rPr>
                <a:t>31</a:t>
              </a:r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개 과목 공동 운영</a:t>
              </a:r>
              <a:endParaRPr lang="en-US" altLang="ko-KR" sz="1200" b="1" spc="-110" dirty="0" smtClean="0">
                <a:solidFill>
                  <a:srgbClr val="000000"/>
                </a:solidFill>
                <a:latin typeface="함초롬바탕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37190" y="3368851"/>
              <a:ext cx="3643338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20000"/>
                </a:lnSpc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진로와 기업가 정신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인문학적 감성과 도덕적 상상력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 algn="ctr" fontAlgn="ctr">
                <a:lnSpc>
                  <a:spcPct val="120000"/>
                </a:lnSpc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문학적 감성과 상상력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보건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심리학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공학일반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환경과 녹색성장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 algn="ctr" fontAlgn="ctr">
                <a:lnSpc>
                  <a:spcPct val="120000"/>
                </a:lnSpc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생활과 창의성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생활 속의 </a:t>
              </a:r>
              <a:r>
                <a:rPr lang="ko-KR" altLang="en-US" sz="1100" spc="-11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수학적사고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사회문제탐구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철학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등</a:t>
              </a:r>
              <a:endParaRPr lang="en-US" altLang="ko-KR" sz="1100" spc="-11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786578" y="3508061"/>
              <a:ext cx="8572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인화</a:t>
              </a:r>
              <a:endParaRPr lang="en-US" altLang="ko-KR" sz="13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여고</a:t>
              </a:r>
              <a:endParaRPr lang="ko-KR" altLang="en-US" sz="13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28728" y="3508061"/>
              <a:ext cx="9286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선인</a:t>
              </a:r>
              <a:endParaRPr lang="en-US" altLang="ko-KR" sz="13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고등학교</a:t>
              </a:r>
              <a:endParaRPr lang="ko-KR" altLang="en-US" sz="13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357422" y="3286124"/>
              <a:ext cx="785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 spc="-200" dirty="0" smtClean="0">
                  <a:solidFill>
                    <a:srgbClr val="005BAC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≫</a:t>
              </a:r>
              <a:endParaRPr lang="ko-KR" altLang="en-US" sz="3600" b="1" spc="-200" dirty="0">
                <a:solidFill>
                  <a:srgbClr val="005BAC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143636" y="3286124"/>
              <a:ext cx="785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spc="-200" dirty="0" smtClean="0">
                  <a:solidFill>
                    <a:srgbClr val="005BAC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«</a:t>
              </a:r>
              <a:endParaRPr lang="ko-KR" altLang="en-US" sz="3600" b="1" spc="-200" dirty="0">
                <a:solidFill>
                  <a:srgbClr val="005BAC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2902644" y="3355974"/>
              <a:ext cx="3348000" cy="1588"/>
            </a:xfrm>
            <a:prstGeom prst="line">
              <a:avLst/>
            </a:prstGeom>
            <a:ln>
              <a:solidFill>
                <a:srgbClr val="005B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2893" y="3155951"/>
              <a:ext cx="593725" cy="415925"/>
            </a:xfrm>
            <a:prstGeom prst="rect">
              <a:avLst/>
            </a:prstGeom>
            <a:noFill/>
          </p:spPr>
        </p:pic>
        <p:pic>
          <p:nvPicPr>
            <p:cNvPr id="75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91883" y="3155951"/>
              <a:ext cx="593725" cy="415925"/>
            </a:xfrm>
            <a:prstGeom prst="rect">
              <a:avLst/>
            </a:prstGeom>
            <a:noFill/>
          </p:spPr>
        </p:pic>
      </p:grpSp>
      <p:grpSp>
        <p:nvGrpSpPr>
          <p:cNvPr id="82" name="그룹 81"/>
          <p:cNvGrpSpPr/>
          <p:nvPr/>
        </p:nvGrpSpPr>
        <p:grpSpPr>
          <a:xfrm>
            <a:off x="785786" y="4429132"/>
            <a:ext cx="7560000" cy="1973982"/>
            <a:chOff x="785786" y="4429132"/>
            <a:chExt cx="7560000" cy="1973982"/>
          </a:xfrm>
        </p:grpSpPr>
        <p:grpSp>
          <p:nvGrpSpPr>
            <p:cNvPr id="83" name="그룹 45"/>
            <p:cNvGrpSpPr/>
            <p:nvPr/>
          </p:nvGrpSpPr>
          <p:grpSpPr>
            <a:xfrm>
              <a:off x="785786" y="4429132"/>
              <a:ext cx="7560000" cy="1973982"/>
              <a:chOff x="785786" y="2312274"/>
              <a:chExt cx="7560000" cy="1973982"/>
            </a:xfrm>
          </p:grpSpPr>
          <p:sp>
            <p:nvSpPr>
              <p:cNvPr id="97" name="직사각형 96"/>
              <p:cNvSpPr/>
              <p:nvPr/>
            </p:nvSpPr>
            <p:spPr>
              <a:xfrm>
                <a:off x="785786" y="2312274"/>
                <a:ext cx="7560000" cy="1973982"/>
              </a:xfrm>
              <a:prstGeom prst="rect">
                <a:avLst/>
              </a:prstGeom>
              <a:solidFill>
                <a:srgbClr val="E7EDF2"/>
              </a:solidFill>
              <a:ln>
                <a:noFill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CDDBE2"/>
                  </a:solidFill>
                </a:endParaRPr>
              </a:p>
            </p:txBody>
          </p:sp>
          <p:grpSp>
            <p:nvGrpSpPr>
              <p:cNvPr id="98" name="그룹 26"/>
              <p:cNvGrpSpPr/>
              <p:nvPr/>
            </p:nvGrpSpPr>
            <p:grpSpPr>
              <a:xfrm>
                <a:off x="1346001" y="3000372"/>
                <a:ext cx="6467144" cy="1195584"/>
                <a:chOff x="1346001" y="3000372"/>
                <a:chExt cx="6467144" cy="1195584"/>
              </a:xfrm>
            </p:grpSpPr>
            <p:grpSp>
              <p:nvGrpSpPr>
                <p:cNvPr id="99" name="그룹 24"/>
                <p:cNvGrpSpPr/>
                <p:nvPr/>
              </p:nvGrpSpPr>
              <p:grpSpPr>
                <a:xfrm>
                  <a:off x="1346001" y="3000372"/>
                  <a:ext cx="6467144" cy="1195584"/>
                  <a:chOff x="1357290" y="3000372"/>
                  <a:chExt cx="6444000" cy="1195584"/>
                </a:xfrm>
              </p:grpSpPr>
              <p:sp>
                <p:nvSpPr>
                  <p:cNvPr id="101" name="직사각형 100"/>
                  <p:cNvSpPr/>
                  <p:nvPr/>
                </p:nvSpPr>
                <p:spPr>
                  <a:xfrm>
                    <a:off x="1357290" y="3000372"/>
                    <a:ext cx="6444000" cy="1188000"/>
                  </a:xfrm>
                  <a:prstGeom prst="rect">
                    <a:avLst/>
                  </a:prstGeom>
                  <a:solidFill>
                    <a:srgbClr val="B9C3C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2" name="직사각형 101"/>
                  <p:cNvSpPr/>
                  <p:nvPr/>
                </p:nvSpPr>
                <p:spPr>
                  <a:xfrm>
                    <a:off x="1605471" y="3428999"/>
                    <a:ext cx="5929354" cy="766957"/>
                  </a:xfrm>
                  <a:prstGeom prst="rect">
                    <a:avLst/>
                  </a:prstGeom>
                  <a:solidFill>
                    <a:srgbClr val="E7EDF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00" name="직사각형 99"/>
                <p:cNvSpPr/>
                <p:nvPr/>
              </p:nvSpPr>
              <p:spPr>
                <a:xfrm>
                  <a:off x="1417439" y="3075514"/>
                  <a:ext cx="6309122" cy="104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84" name="TextBox 83"/>
            <p:cNvSpPr txBox="1"/>
            <p:nvPr/>
          </p:nvSpPr>
          <p:spPr>
            <a:xfrm>
              <a:off x="1000100" y="4485254"/>
              <a:ext cx="6072230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en-US" altLang="ko-KR" sz="1600" spc="-7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-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특성화고 연계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 직업 교육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전문교과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/>
                  <a:ea typeface="맑은 고딕"/>
                </a:rPr>
                <a:t>Ⅱ)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을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희망하는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일반고 학생들을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대상으로 특성화고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직업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교육 제공</a:t>
              </a:r>
            </a:p>
          </p:txBody>
        </p:sp>
        <p:sp>
          <p:nvSpPr>
            <p:cNvPr id="85" name="타원 84"/>
            <p:cNvSpPr/>
            <p:nvPr/>
          </p:nvSpPr>
          <p:spPr>
            <a:xfrm>
              <a:off x="2334844" y="5214950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타원 85"/>
            <p:cNvSpPr/>
            <p:nvPr/>
          </p:nvSpPr>
          <p:spPr>
            <a:xfrm>
              <a:off x="4572000" y="5214950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타원 86"/>
            <p:cNvSpPr/>
            <p:nvPr/>
          </p:nvSpPr>
          <p:spPr>
            <a:xfrm>
              <a:off x="6357950" y="5214950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44903" y="5549562"/>
              <a:ext cx="1610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강남영상미디어고</a:t>
              </a:r>
              <a:endParaRPr lang="en-US" altLang="ko-KR" sz="1200" b="1" spc="-110" dirty="0" smtClean="0">
                <a:solidFill>
                  <a:srgbClr val="000000"/>
                </a:solidFill>
                <a:latin typeface="함초롬바탕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71604" y="5787922"/>
              <a:ext cx="235745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디지털영상제작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디지털영상제작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(2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학기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), </a:t>
              </a:r>
            </a:p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영화콘텐츠제작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(2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학기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1100" spc="-11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08341" y="5549562"/>
              <a:ext cx="1610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인천기계공업고등학교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835042" y="5786454"/>
              <a:ext cx="235745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로봇제작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실내 디자인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심리학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애니메이션 제작</a:t>
              </a:r>
              <a:endParaRPr lang="ko-KR" altLang="en-US" sz="1100" spc="-11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956720" y="5549562"/>
              <a:ext cx="1610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도화기계공업고등학교</a:t>
              </a:r>
              <a:endParaRPr lang="ko-KR" altLang="en-US" sz="1200" b="1" spc="-110" dirty="0">
                <a:solidFill>
                  <a:srgbClr val="000000"/>
                </a:solidFill>
                <a:latin typeface="함초롬바탕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583421" y="5826561"/>
              <a:ext cx="23574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프로그래밍</a:t>
              </a:r>
              <a:endParaRPr lang="en-US" altLang="ko-KR" sz="1100" spc="-11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pic>
          <p:nvPicPr>
            <p:cNvPr id="94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66431" y="5188668"/>
              <a:ext cx="593725" cy="415925"/>
            </a:xfrm>
            <a:prstGeom prst="rect">
              <a:avLst/>
            </a:prstGeom>
            <a:noFill/>
          </p:spPr>
        </p:pic>
        <p:pic>
          <p:nvPicPr>
            <p:cNvPr id="95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7305" y="5188668"/>
              <a:ext cx="593725" cy="415925"/>
            </a:xfrm>
            <a:prstGeom prst="rect">
              <a:avLst/>
            </a:prstGeom>
            <a:noFill/>
          </p:spPr>
        </p:pic>
        <p:pic>
          <p:nvPicPr>
            <p:cNvPr id="96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66959" y="5188668"/>
              <a:ext cx="593725" cy="4159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65746" y="750552"/>
            <a:ext cx="8377829" cy="820225"/>
            <a:chOff x="365747" y="750552"/>
            <a:chExt cx="8377829" cy="820225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785794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3.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온라인을 통해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5747" y="750552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온라인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온라인에서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613633"/>
            <a:ext cx="9144000" cy="6877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r">
              <a:lnSpc>
                <a:spcPct val="142000"/>
              </a:lnSpc>
              <a:defRPr sz="10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25000"/>
              </a:lnSpc>
              <a:buClr>
                <a:schemeClr val="bg1">
                  <a:lumMod val="65000"/>
                </a:schemeClr>
              </a:buClr>
            </a:pP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온라인 공동교육과정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600" spc="-120" dirty="0" err="1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교실온닷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) : 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17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6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개 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교육청 → ’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18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11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개 교육청 </a:t>
            </a:r>
            <a:endParaRPr lang="en-US" altLang="ko-KR" sz="1600" spc="-120" dirty="0" smtClean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5000"/>
              </a:lnSpc>
              <a:buClr>
                <a:schemeClr val="bg1">
                  <a:lumMod val="65000"/>
                </a:schemeClr>
              </a:buClr>
            </a:pP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→ 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19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17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개 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교육청 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전면도입 </a:t>
            </a:r>
            <a:endParaRPr lang="ko-KR" altLang="en-US" sz="1600" spc="-120" dirty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236991" y="2298171"/>
            <a:ext cx="6691313" cy="1168400"/>
            <a:chOff x="1236991" y="2298171"/>
            <a:chExt cx="6691313" cy="1168400"/>
          </a:xfrm>
        </p:grpSpPr>
        <p:pic>
          <p:nvPicPr>
            <p:cNvPr id="19" name="Picture 2" descr="C:\Users\Administrator\Desktop\27쪽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6991" y="2298171"/>
              <a:ext cx="6691313" cy="116840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6072197" y="2500306"/>
              <a:ext cx="1714512" cy="8032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거꾸로 학습</a:t>
              </a:r>
            </a:p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토론협력수업 등 </a:t>
              </a:r>
            </a:p>
            <a:p>
              <a:r>
                <a:rPr lang="ko-KR" altLang="en-US" sz="1400" b="0" spc="-120" dirty="0" err="1">
                  <a:latin typeface="나눔스퀘어OTF Bold" pitchFamily="34" charset="-127"/>
                  <a:ea typeface="나눔스퀘어OTF Bold" pitchFamily="34" charset="-127"/>
                </a:rPr>
                <a:t>효과성</a:t>
              </a:r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400" b="0" spc="-120" dirty="0" smtClean="0">
                  <a:latin typeface="나눔스퀘어OTF Bold" pitchFamily="34" charset="-127"/>
                  <a:ea typeface="나눔스퀘어OTF Bold" pitchFamily="34" charset="-127"/>
                </a:rPr>
                <a:t> 높은 수업 방식</a:t>
              </a:r>
              <a:endParaRPr lang="ko-KR" altLang="en-US" sz="1400" b="0" spc="-12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26777" y="2781728"/>
              <a:ext cx="1643074" cy="5663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양</a:t>
              </a:r>
              <a:r>
                <a:rPr lang="ko-KR" altLang="en-US" sz="1400" b="0" spc="-120" dirty="0" smtClean="0">
                  <a:latin typeface="나눔스퀘어OTF Bold" pitchFamily="34" charset="-127"/>
                  <a:ea typeface="나눔스퀘어OTF Bold" pitchFamily="34" charset="-127"/>
                </a:rPr>
                <a:t>방향 </a:t>
              </a:r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온라인 </a:t>
              </a:r>
            </a:p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공동교육과정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27126" y="2781728"/>
              <a:ext cx="1785950" cy="5663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400" b="0" spc="-120" dirty="0" smtClean="0">
                  <a:latin typeface="나눔스퀘어OTF Bold" pitchFamily="34" charset="-127"/>
                  <a:ea typeface="나눔스퀘어OTF Bold" pitchFamily="34" charset="-127"/>
                </a:rPr>
                <a:t>학교에서 </a:t>
              </a:r>
              <a:r>
                <a:rPr lang="ko-KR" altLang="en-US" sz="1400" spc="-120" dirty="0" smtClean="0">
                  <a:latin typeface="나눔스퀘어OTF Bold" pitchFamily="34" charset="-127"/>
                  <a:ea typeface="나눔스퀘어OTF Bold" pitchFamily="34" charset="-127"/>
                </a:rPr>
                <a:t>직접 </a:t>
              </a:r>
              <a:r>
                <a:rPr lang="ko-KR" altLang="en-US" sz="1400" spc="-120" dirty="0">
                  <a:latin typeface="나눔스퀘어OTF Bold" pitchFamily="34" charset="-127"/>
                  <a:ea typeface="나눔스퀘어OTF Bold" pitchFamily="34" charset="-127"/>
                </a:rPr>
                <a:t>개설</a:t>
              </a:r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이</a:t>
              </a:r>
            </a:p>
            <a:p>
              <a:r>
                <a:rPr lang="ko-KR" altLang="en-US" sz="1400" spc="-120" dirty="0">
                  <a:latin typeface="나눔스퀘어OTF Bold" pitchFamily="34" charset="-127"/>
                  <a:ea typeface="나눔스퀘어OTF Bold" pitchFamily="34" charset="-127"/>
                </a:rPr>
                <a:t>어려운 과목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928662" y="3571876"/>
            <a:ext cx="7643866" cy="2967724"/>
            <a:chOff x="928662" y="3571876"/>
            <a:chExt cx="7643866" cy="2967724"/>
          </a:xfrm>
        </p:grpSpPr>
        <p:sp>
          <p:nvSpPr>
            <p:cNvPr id="24" name="직사각형 23"/>
            <p:cNvSpPr/>
            <p:nvPr/>
          </p:nvSpPr>
          <p:spPr>
            <a:xfrm>
              <a:off x="928662" y="3571876"/>
              <a:ext cx="7643866" cy="2952000"/>
            </a:xfrm>
            <a:prstGeom prst="rect">
              <a:avLst/>
            </a:prstGeom>
            <a:solidFill>
              <a:srgbClr val="E7EDF2"/>
            </a:solidFill>
            <a:ln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CDDBE2"/>
                </a:solidFill>
              </a:endParaRPr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062" y="3691002"/>
              <a:ext cx="3670129" cy="2500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3071803" y="6261062"/>
              <a:ext cx="2643208" cy="2785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100" spc="-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교실온닷</a:t>
              </a:r>
              <a:r>
                <a:rPr lang="ko-KR" altLang="en-US" sz="1100" spc="-1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100" spc="-1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https://edu.classon.kr/</a:t>
              </a:r>
              <a:endParaRPr lang="ko-KR" altLang="en-US" sz="1100" spc="-10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pic>
          <p:nvPicPr>
            <p:cNvPr id="27" name="_x311967864" descr="EMB000022e85808"/>
            <p:cNvPicPr>
              <a:picLocks noChangeAspect="1" noChangeArrowheads="1"/>
            </p:cNvPicPr>
            <p:nvPr/>
          </p:nvPicPr>
          <p:blipFill>
            <a:blip r:embed="rId5" cstate="print"/>
            <a:srcRect b="11475"/>
            <a:stretch>
              <a:fillRect/>
            </a:stretch>
          </p:blipFill>
          <p:spPr bwMode="auto">
            <a:xfrm>
              <a:off x="5646991" y="3691002"/>
              <a:ext cx="2529103" cy="271464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3117332" y="1812185"/>
            <a:ext cx="5817662" cy="3203486"/>
            <a:chOff x="3117332" y="1812185"/>
            <a:chExt cx="5817662" cy="3203486"/>
          </a:xfrm>
        </p:grpSpPr>
        <p:sp>
          <p:nvSpPr>
            <p:cNvPr id="27" name="TextBox 26"/>
            <p:cNvSpPr txBox="1"/>
            <p:nvPr/>
          </p:nvSpPr>
          <p:spPr>
            <a:xfrm>
              <a:off x="3975126" y="1966699"/>
              <a:ext cx="4959868" cy="300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5000"/>
                </a:lnSpc>
              </a:pP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추진 배경 및 도입 필요성</a:t>
              </a:r>
            </a:p>
            <a:p>
              <a:pPr>
                <a:lnSpc>
                  <a:spcPct val="135000"/>
                </a:lnSpc>
              </a:pPr>
              <a:endParaRPr lang="en-US" altLang="ko-KR" sz="1600" spc="-13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35000"/>
                </a:lnSpc>
              </a:pP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고교학점제 개념 및 주요 내용</a:t>
              </a:r>
            </a:p>
            <a:p>
              <a:pPr>
                <a:lnSpc>
                  <a:spcPct val="135000"/>
                </a:lnSpc>
              </a:pPr>
              <a:endParaRPr lang="en-US" altLang="ko-KR" sz="1600" spc="-13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35000"/>
                </a:lnSpc>
              </a:pP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</a:p>
            <a:p>
              <a:pPr>
                <a:lnSpc>
                  <a:spcPct val="135000"/>
                </a:lnSpc>
              </a:pPr>
              <a:endParaRPr lang="en-US" altLang="ko-KR" sz="1600" spc="-13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35000"/>
                </a:lnSpc>
              </a:pP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3117332" y="1812185"/>
              <a:ext cx="740288" cy="3203486"/>
              <a:chOff x="3117332" y="2324254"/>
              <a:chExt cx="740288" cy="3203486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117332" y="2324254"/>
                <a:ext cx="7402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800" kern="1000" spc="-100" dirty="0" smtClean="0">
                    <a:solidFill>
                      <a:srgbClr val="005BAC"/>
                    </a:solidFill>
                    <a:latin typeface="12롯데마트행복Medium" pitchFamily="18" charset="-127"/>
                    <a:ea typeface="12롯데마트행복Medium" pitchFamily="18" charset="-127"/>
                  </a:rPr>
                  <a:t>Ⅰ</a:t>
                </a:r>
                <a:endParaRPr lang="ko-KR" altLang="en-US" sz="4800" kern="1000" spc="-100" dirty="0" smtClean="0">
                  <a:solidFill>
                    <a:srgbClr val="005BAC"/>
                  </a:solidFill>
                  <a:latin typeface="12롯데마트행복Medium" pitchFamily="18" charset="-127"/>
                  <a:ea typeface="12롯데마트행복Medium" pitchFamily="18" charset="-127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117332" y="3911142"/>
                <a:ext cx="7402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800" kern="1000" spc="-100" dirty="0" smtClean="0">
                    <a:solidFill>
                      <a:srgbClr val="005BAC"/>
                    </a:solidFill>
                    <a:latin typeface="12롯데마트행복Medium" pitchFamily="18" charset="-127"/>
                    <a:ea typeface="12롯데마트행복Medium" pitchFamily="18" charset="-127"/>
                  </a:rPr>
                  <a:t>Ⅲ</a:t>
                </a:r>
                <a:endParaRPr lang="ko-KR" altLang="en-US" sz="4800" kern="1000" spc="-100" dirty="0" smtClean="0">
                  <a:solidFill>
                    <a:srgbClr val="005BAC"/>
                  </a:solidFill>
                  <a:latin typeface="12롯데마트행복Medium" pitchFamily="18" charset="-127"/>
                  <a:ea typeface="12롯데마트행복Medium" pitchFamily="18" charset="-127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17332" y="3110072"/>
                <a:ext cx="7402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800" kern="1000" spc="-100" dirty="0" smtClean="0">
                    <a:solidFill>
                      <a:srgbClr val="7030A0"/>
                    </a:solidFill>
                    <a:latin typeface="12롯데마트행복Medium" pitchFamily="18" charset="-127"/>
                    <a:ea typeface="12롯데마트행복Medium" pitchFamily="18" charset="-127"/>
                  </a:rPr>
                  <a:t>Ⅱ</a:t>
                </a:r>
                <a:endParaRPr lang="ko-KR" altLang="en-US" sz="4800" kern="1000" spc="-100" dirty="0" smtClean="0">
                  <a:solidFill>
                    <a:srgbClr val="7030A0"/>
                  </a:solidFill>
                  <a:latin typeface="12롯데마트행복Medium" pitchFamily="18" charset="-127"/>
                  <a:ea typeface="12롯데마트행복Medium" pitchFamily="18" charset="-127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144342" y="4696743"/>
                <a:ext cx="7132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800" kern="1000" spc="-100" dirty="0" smtClean="0">
                    <a:solidFill>
                      <a:srgbClr val="7030A0"/>
                    </a:solidFill>
                    <a:latin typeface="12롯데마트행복Medium" pitchFamily="18" charset="-127"/>
                    <a:ea typeface="12롯데마트행복Medium" pitchFamily="18" charset="-127"/>
                  </a:rPr>
                  <a:t>Ⅳ</a:t>
                </a:r>
                <a:endParaRPr lang="ko-KR" altLang="en-US" sz="4800" kern="1000" spc="-100" dirty="0" smtClean="0">
                  <a:solidFill>
                    <a:srgbClr val="7030A0"/>
                  </a:solidFill>
                  <a:latin typeface="12롯데마트행복Medium" pitchFamily="18" charset="-127"/>
                  <a:ea typeface="12롯데마트행복Medium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3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5808" y="744173"/>
            <a:ext cx="8387768" cy="820225"/>
            <a:chOff x="355808" y="744173"/>
            <a:chExt cx="8387768" cy="820225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785794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4.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지역사회 시설을 활용해서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5808" y="744173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지역사회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2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지역교육기관에서</a:t>
              </a:r>
              <a:endParaRPr lang="en-US" altLang="ko-KR" sz="900" spc="-12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631620" y="1891230"/>
            <a:ext cx="7940908" cy="3895223"/>
            <a:chOff x="631620" y="1891230"/>
            <a:chExt cx="7940908" cy="3895223"/>
          </a:xfrm>
        </p:grpSpPr>
        <p:grpSp>
          <p:nvGrpSpPr>
            <p:cNvPr id="20" name="그룹 16"/>
            <p:cNvGrpSpPr/>
            <p:nvPr/>
          </p:nvGrpSpPr>
          <p:grpSpPr>
            <a:xfrm>
              <a:off x="631620" y="1891230"/>
              <a:ext cx="7940908" cy="3895223"/>
              <a:chOff x="631620" y="1891230"/>
              <a:chExt cx="7940908" cy="3895223"/>
            </a:xfrm>
          </p:grpSpPr>
          <p:sp>
            <p:nvSpPr>
              <p:cNvPr id="25" name="직사각형 24"/>
              <p:cNvSpPr/>
              <p:nvPr/>
            </p:nvSpPr>
            <p:spPr>
              <a:xfrm>
                <a:off x="631620" y="1891230"/>
                <a:ext cx="7940908" cy="3895223"/>
              </a:xfrm>
              <a:prstGeom prst="rect">
                <a:avLst/>
              </a:prstGeom>
              <a:solidFill>
                <a:srgbClr val="E7EDF2"/>
              </a:solidFill>
              <a:ln>
                <a:noFill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CDDBE2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33256" y="2380008"/>
                <a:ext cx="4638876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평생학습기관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,  </a:t>
                </a:r>
                <a:r>
                  <a:rPr lang="ko-KR" altLang="en-US" sz="1200" spc="-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대학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등의 교육과정을 이수하는 경우에도 학점 인정</a:t>
                </a:r>
                <a:endParaRPr lang="en-US" altLang="ko-KR" sz="1200" spc="-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심화 </a:t>
                </a:r>
                <a:r>
                  <a:rPr lang="ko-KR" altLang="en-US" sz="1200" spc="-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과목</a:t>
                </a:r>
                <a:r>
                  <a:rPr lang="en-US" altLang="ko-KR" sz="1200" spc="-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실습 수업 등을 인프라가 충분한 지역 대학 등과 연계하여 운영</a:t>
                </a:r>
                <a:endParaRPr lang="ko-KR" altLang="en-US" sz="1200" spc="-8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33256" y="3594454"/>
                <a:ext cx="4522402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전국 시도 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17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개 대학에서 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29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개 과정 운영</a:t>
                </a:r>
                <a:endParaRPr lang="en-US" altLang="ko-KR" sz="1200" spc="-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조리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미용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게임캐릭터디자인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(2), </a:t>
                </a:r>
                <a:r>
                  <a:rPr lang="ko-KR" altLang="en-US" sz="1200" spc="-8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드론코딩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자동차정비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 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    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건축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실용음악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패션디자인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등 운영 </a:t>
                </a:r>
                <a:endParaRPr lang="en-US" altLang="ko-KR" sz="1200" spc="-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pic>
            <p:nvPicPr>
              <p:cNvPr id="28" name="Picture 4" descr="J:\2018\2018 작업용\1-181031 고교학점제 ppt 추가\1128 고교학점제 PPT 수정 폴더\Links - jpg\패션디자인 0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5422" b="7833"/>
              <a:stretch>
                <a:fillRect/>
              </a:stretch>
            </p:blipFill>
            <p:spPr bwMode="auto">
              <a:xfrm>
                <a:off x="6286512" y="2000240"/>
                <a:ext cx="2071703" cy="1184330"/>
              </a:xfrm>
              <a:prstGeom prst="rect">
                <a:avLst/>
              </a:prstGeom>
              <a:noFill/>
            </p:spPr>
          </p:pic>
          <p:pic>
            <p:nvPicPr>
              <p:cNvPr id="29" name="Picture 6" descr="J:\2018\2018 작업용\1-181031 고교학점제 ppt 추가\1128 고교학점제 PPT 수정 폴더\Links - jpg\드론-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524" t="23809"/>
              <a:stretch>
                <a:fillRect/>
              </a:stretch>
            </p:blipFill>
            <p:spPr bwMode="auto">
              <a:xfrm>
                <a:off x="6286512" y="4429132"/>
                <a:ext cx="2071703" cy="1143008"/>
              </a:xfrm>
              <a:prstGeom prst="rect">
                <a:avLst/>
              </a:prstGeom>
              <a:noFill/>
            </p:spPr>
          </p:pic>
          <p:pic>
            <p:nvPicPr>
              <p:cNvPr id="30" name="Picture 7" descr="J:\2018\2018 작업용\1-181031 고교학점제 ppt 추가\1128 고교학점제 PPT 수정 폴더\Links - jpg\미용사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3450"/>
              <a:stretch>
                <a:fillRect/>
              </a:stretch>
            </p:blipFill>
            <p:spPr bwMode="auto">
              <a:xfrm>
                <a:off x="6286512" y="3214686"/>
                <a:ext cx="2071703" cy="1195371"/>
              </a:xfrm>
              <a:prstGeom prst="rect">
                <a:avLst/>
              </a:prstGeom>
              <a:noFill/>
            </p:spPr>
          </p:pic>
          <p:pic>
            <p:nvPicPr>
              <p:cNvPr id="31" name="Picture 3" descr="C:\Users\moe\Desktop\33\사본 -5. 운영사례에 기반한 직업교육위탁과정 운용의 실제(오산대).pdf_page_20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917" t="9941" r="1663" b="9491"/>
              <a:stretch>
                <a:fillRect/>
              </a:stretch>
            </p:blipFill>
            <p:spPr bwMode="auto">
              <a:xfrm>
                <a:off x="4857752" y="4414176"/>
                <a:ext cx="1357322" cy="1157964"/>
              </a:xfrm>
              <a:prstGeom prst="rect">
                <a:avLst/>
              </a:prstGeom>
              <a:noFill/>
            </p:spPr>
          </p:pic>
          <p:sp>
            <p:nvSpPr>
              <p:cNvPr id="32" name="Freeform 3"/>
              <p:cNvSpPr/>
              <p:nvPr/>
            </p:nvSpPr>
            <p:spPr>
              <a:xfrm>
                <a:off x="820412" y="1991051"/>
                <a:ext cx="7507935" cy="264693"/>
              </a:xfrm>
              <a:custGeom>
                <a:avLst/>
                <a:gdLst>
                  <a:gd name="connsiteX0" fmla="*/ 6350 w 7507935"/>
                  <a:gd name="connsiteY0" fmla="*/ 258343 h 264693"/>
                  <a:gd name="connsiteX1" fmla="*/ 6350 w 7507935"/>
                  <a:gd name="connsiteY1" fmla="*/ 6350 h 264693"/>
                  <a:gd name="connsiteX2" fmla="*/ 7501585 w 7507935"/>
                  <a:gd name="connsiteY2" fmla="*/ 6350 h 264693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</a:cxnLst>
                <a:rect l="l" t="t" r="r" b="b"/>
                <a:pathLst>
                  <a:path w="7507935" h="264693">
                    <a:moveTo>
                      <a:pt x="6350" y="258343"/>
                    </a:moveTo>
                    <a:lnTo>
                      <a:pt x="6350" y="6350"/>
                    </a:lnTo>
                    <a:lnTo>
                      <a:pt x="7501585" y="6350"/>
                    </a:lnTo>
                  </a:path>
                </a:pathLst>
              </a:custGeom>
              <a:ln w="12700">
                <a:solidFill>
                  <a:srgbClr val="8C99A1">
                    <a:alpha val="10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Freeform 3"/>
              <p:cNvSpPr/>
              <p:nvPr/>
            </p:nvSpPr>
            <p:spPr>
              <a:xfrm>
                <a:off x="820412" y="3197055"/>
                <a:ext cx="7507935" cy="264693"/>
              </a:xfrm>
              <a:custGeom>
                <a:avLst/>
                <a:gdLst>
                  <a:gd name="connsiteX0" fmla="*/ 6350 w 7507935"/>
                  <a:gd name="connsiteY0" fmla="*/ 258343 h 264693"/>
                  <a:gd name="connsiteX1" fmla="*/ 6350 w 7507935"/>
                  <a:gd name="connsiteY1" fmla="*/ 6350 h 264693"/>
                  <a:gd name="connsiteX2" fmla="*/ 7501585 w 7507935"/>
                  <a:gd name="connsiteY2" fmla="*/ 6350 h 264693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</a:cxnLst>
                <a:rect l="l" t="t" r="r" b="b"/>
                <a:pathLst>
                  <a:path w="7507935" h="264693">
                    <a:moveTo>
                      <a:pt x="6350" y="258343"/>
                    </a:moveTo>
                    <a:lnTo>
                      <a:pt x="6350" y="6350"/>
                    </a:lnTo>
                    <a:lnTo>
                      <a:pt x="7501585" y="6350"/>
                    </a:lnTo>
                  </a:path>
                </a:pathLst>
              </a:custGeom>
              <a:ln w="12700">
                <a:solidFill>
                  <a:srgbClr val="8C99A1">
                    <a:alpha val="10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785786" y="2018492"/>
              <a:ext cx="2190664" cy="387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지역사회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대학등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) 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연계</a:t>
              </a:r>
              <a:endParaRPr lang="ko-KR" altLang="en-US" sz="1600" spc="-7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815772" y="3263546"/>
              <a:ext cx="30104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전문대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연계 위탁 직업교육 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예시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365747" y="654918"/>
            <a:ext cx="8368341" cy="630942"/>
            <a:chOff x="365747" y="654918"/>
            <a:chExt cx="8368341" cy="630942"/>
          </a:xfrm>
        </p:grpSpPr>
        <p:sp>
          <p:nvSpPr>
            <p:cNvPr id="5" name="TextBox 4"/>
            <p:cNvSpPr txBox="1"/>
            <p:nvPr/>
          </p:nvSpPr>
          <p:spPr>
            <a:xfrm>
              <a:off x="1403648" y="654918"/>
              <a:ext cx="733044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고교학점제의 변화상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2500" b="1" spc="-150" dirty="0" smtClean="0">
                  <a:solidFill>
                    <a:srgbClr val="005BAC"/>
                  </a:solidFill>
                  <a:latin typeface="+mn-ea"/>
                </a:rPr>
                <a:t>像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47" y="878975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기대</a:t>
              </a:r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 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효과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1765378"/>
            <a:ext cx="9144000" cy="4681537"/>
            <a:chOff x="0" y="1765378"/>
            <a:chExt cx="9144000" cy="4681537"/>
          </a:xfrm>
        </p:grpSpPr>
        <p:pic>
          <p:nvPicPr>
            <p:cNvPr id="11" name="Picture 2" descr="C:\Users\Administrator\Desktop\30추가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765378"/>
              <a:ext cx="9144000" cy="4681537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55510" y="2316334"/>
              <a:ext cx="2000264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학생</a:t>
              </a:r>
              <a:r>
                <a:rPr lang="ko-KR" altLang="en-US" sz="1300" b="1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像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200" spc="-50" dirty="0" smtClean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자기주도적으로 학습 및</a:t>
              </a:r>
            </a:p>
            <a:p>
              <a:pPr algn="ctr"/>
              <a:r>
                <a:rPr lang="ko-KR" altLang="en-US" sz="1200" spc="-50" dirty="0" smtClean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미래를 설계하는 인제</a:t>
              </a:r>
              <a:endParaRPr lang="ko-KR" altLang="en-US" sz="1200" spc="-80" dirty="0">
                <a:solidFill>
                  <a:srgbClr val="7030A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85372" y="3663862"/>
              <a:ext cx="1888210" cy="136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진로와 적성을 고려한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자기주도적 지로탐색 지원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err="1" smtClean="0">
                  <a:latin typeface="나눔스퀘어OTF" pitchFamily="34" charset="-127"/>
                  <a:ea typeface="나눔스퀘어OTF" pitchFamily="34" charset="-127"/>
                </a:rPr>
                <a:t>내적성찰의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 기회 제공을 통해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100" dirty="0" smtClean="0">
                  <a:latin typeface="나눔스퀘어OTF Bold" pitchFamily="34" charset="-127"/>
                  <a:ea typeface="나눔스퀘어OTF Bold" pitchFamily="34" charset="-127"/>
                </a:rPr>
                <a:t>      </a:t>
              </a:r>
              <a:r>
                <a:rPr lang="ko-KR" altLang="en-US" sz="107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 </a:t>
              </a:r>
              <a:r>
                <a:rPr lang="ko-KR" altLang="en-US" sz="107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동기력</a:t>
              </a:r>
              <a:r>
                <a:rPr lang="en-US" altLang="ko-KR" sz="107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, </a:t>
              </a:r>
              <a:r>
                <a:rPr lang="ko-KR" altLang="en-US" sz="107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 조절력 등 강화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진로와 적성을 고려한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자기주도적 지로탐색 지원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34962" y="5613236"/>
              <a:ext cx="2031086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100" spc="-50" dirty="0" smtClean="0">
                  <a:latin typeface="나눔스퀘어OTF Bold" pitchFamily="34" charset="-127"/>
                  <a:ea typeface="나눔스퀘어OTF Bold" pitchFamily="34" charset="-127"/>
                </a:rPr>
                <a:t>진로와 적성에 따른</a:t>
              </a:r>
            </a:p>
            <a:p>
              <a:pPr algn="ctr">
                <a:lnSpc>
                  <a:spcPct val="120000"/>
                </a:lnSpc>
              </a:pPr>
              <a:r>
                <a:rPr lang="ko-KR" altLang="en-US" sz="1100" spc="-50" dirty="0" smtClean="0">
                  <a:latin typeface="나눔스퀘어OTF Bold" pitchFamily="34" charset="-127"/>
                  <a:ea typeface="나눔스퀘어OTF Bold" pitchFamily="34" charset="-127"/>
                </a:rPr>
                <a:t>학생의 과목 선택권 보장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10704" y="2316334"/>
              <a:ext cx="2000264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교사</a:t>
              </a:r>
              <a:r>
                <a:rPr lang="ko-KR" altLang="en-US" sz="1300" b="1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像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A4AB"/>
                  </a:solidFill>
                </a:rPr>
                <a:t>학생 개개인의 성장을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A4AB"/>
                  </a:solidFill>
                </a:rPr>
                <a:t>지원하는 교수학습 전문가</a:t>
              </a:r>
              <a:endParaRPr lang="ko-KR" altLang="en-US" sz="1200" spc="-80" dirty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80362" y="3663862"/>
              <a:ext cx="2163688" cy="1412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학생성장 중심 교육에 따른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역할 변화에 대한 공감대 형성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kern="0" spc="-9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학습공동체</a:t>
              </a:r>
              <a:r>
                <a:rPr lang="en-US" altLang="ko-KR" sz="1070" spc="-5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자율연수 확대 등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전문성과 자율성 보장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kern="0" spc="-9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</a:t>
              </a:r>
              <a:r>
                <a:rPr lang="ko-KR" altLang="en-US" sz="1070" spc="-100" dirty="0" smtClean="0">
                  <a:latin typeface="나눔스퀘어OTF" pitchFamily="34" charset="-127"/>
                  <a:ea typeface="나눔스퀘어OTF" pitchFamily="34" charset="-127"/>
                </a:rPr>
                <a:t>중심 교육의 부담 증가에 따라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수업 전념 환경 조성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90156" y="5613236"/>
              <a:ext cx="2031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/>
                <a:t>수업과 평가에 대한 </a:t>
              </a:r>
            </a:p>
            <a:p>
              <a:pPr algn="ctr"/>
              <a:r>
                <a:rPr lang="ko-KR" altLang="en-US" sz="1100" b="1" dirty="0" smtClean="0"/>
                <a:t>역량강화 및 자율성 보장</a:t>
              </a:r>
              <a:endParaRPr lang="ko" altLang="en-US" sz="1100" b="1" dirty="0" smtClean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37816" y="2316334"/>
              <a:ext cx="2000264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학교</a:t>
              </a:r>
              <a:r>
                <a:rPr lang="ko-KR" altLang="en-US" sz="1300" b="1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像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5BAC"/>
                  </a:solidFill>
                </a:rPr>
                <a:t>모든 학생의 성장을 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5BAC"/>
                  </a:solidFill>
                </a:rPr>
                <a:t>목표로 삼는 배움 공동체</a:t>
              </a:r>
              <a:endParaRPr lang="ko-KR" altLang="en-US" sz="1200" spc="-8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66858" y="3663862"/>
              <a:ext cx="2265468" cy="1412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학생중심 교육에 대한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ExtraBold" pitchFamily="34" charset="-127"/>
                  <a:ea typeface="나눔스퀘어OTF Extra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학교구성원의 목표 공유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학생중심 교육을 실현하는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ExtraBold" pitchFamily="34" charset="-127"/>
                  <a:ea typeface="나눔스퀘어OTF Extra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민주적 의사결정 체제 구축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100" dirty="0" smtClean="0">
                  <a:latin typeface="나눔스퀘어OTF" pitchFamily="34" charset="-127"/>
                  <a:ea typeface="나눔스퀘어OTF" pitchFamily="34" charset="-127"/>
                </a:rPr>
                <a:t>폐쇄적 단위학교의 문화를 극복하고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ExtraBold" pitchFamily="34" charset="-127"/>
                  <a:ea typeface="나눔스퀘어OTF Extra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학교 밖 지역 공동체 문화형성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17268" y="5632074"/>
              <a:ext cx="2031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/>
                <a:t>학교운영 자율권 확대</a:t>
              </a:r>
            </a:p>
            <a:p>
              <a:pPr algn="ctr"/>
              <a:r>
                <a:rPr lang="en-US" altLang="ko-KR" sz="1100" b="1" dirty="0" smtClean="0"/>
                <a:t>(</a:t>
              </a:r>
              <a:r>
                <a:rPr lang="ko-KR" altLang="en-US" sz="1100" b="1" dirty="0" smtClean="0"/>
                <a:t>교원</a:t>
              </a:r>
              <a:r>
                <a:rPr lang="en-US" altLang="ko-KR" sz="1100" b="1" dirty="0" smtClean="0"/>
                <a:t>, </a:t>
              </a:r>
              <a:r>
                <a:rPr lang="ko-KR" altLang="en-US" sz="1100" b="1" dirty="0" smtClean="0"/>
                <a:t>시설</a:t>
              </a:r>
              <a:r>
                <a:rPr lang="en-US" altLang="ko-KR" sz="1100" b="1" dirty="0" smtClean="0"/>
                <a:t>) </a:t>
              </a:r>
              <a:r>
                <a:rPr lang="ko-KR" altLang="en-US" sz="1100" b="1" dirty="0" smtClean="0"/>
                <a:t>인프라 지원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Administrator\Desktop\31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7385"/>
            <a:ext cx="9144000" cy="42433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학년별 운영모형 </a:t>
            </a:r>
            <a:r>
              <a:rPr lang="en-US" altLang="ko-KR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(2015</a:t>
            </a:r>
            <a:r>
              <a:rPr lang="ko-KR" altLang="en-US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개정 교육과정 기반</a:t>
            </a:r>
            <a:r>
              <a:rPr lang="en-US" altLang="ko-KR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736926" y="1757355"/>
            <a:ext cx="7681913" cy="4569781"/>
            <a:chOff x="736926" y="1757355"/>
            <a:chExt cx="7681913" cy="4569781"/>
          </a:xfrm>
        </p:grpSpPr>
        <p:pic>
          <p:nvPicPr>
            <p:cNvPr id="37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6926" y="1757355"/>
              <a:ext cx="7681913" cy="528637"/>
            </a:xfrm>
            <a:prstGeom prst="rect">
              <a:avLst/>
            </a:prstGeom>
            <a:noFill/>
          </p:spPr>
        </p:pic>
        <p:grpSp>
          <p:nvGrpSpPr>
            <p:cNvPr id="38" name="그룹 40"/>
            <p:cNvGrpSpPr/>
            <p:nvPr/>
          </p:nvGrpSpPr>
          <p:grpSpPr>
            <a:xfrm>
              <a:off x="796060" y="1818830"/>
              <a:ext cx="7565806" cy="4508306"/>
              <a:chOff x="796060" y="1818830"/>
              <a:chExt cx="7565806" cy="4508306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185710" y="1818830"/>
                <a:ext cx="2180492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진로탐색 과정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</a:t>
                </a: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학년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grpSp>
            <p:nvGrpSpPr>
              <p:cNvPr id="47" name="그룹 44"/>
              <p:cNvGrpSpPr/>
              <p:nvPr/>
            </p:nvGrpSpPr>
            <p:grpSpPr>
              <a:xfrm>
                <a:off x="3741558" y="2665412"/>
                <a:ext cx="1244324" cy="2538548"/>
                <a:chOff x="3741558" y="2665412"/>
                <a:chExt cx="1244324" cy="2538548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3744685" y="3585025"/>
                  <a:ext cx="1123742" cy="549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진로적성검사</a:t>
                  </a:r>
                  <a:endParaRPr lang="en-US" altLang="ko-KR" sz="1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endParaRPr lang="en-US" altLang="ko-KR" sz="5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진로형성지원</a:t>
                  </a:r>
                  <a:endParaRPr lang="ko-KR" altLang="en-US" sz="11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3741558" y="2665412"/>
                  <a:ext cx="1232601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MBTI 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검사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홀랜드성격검사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커리어넷</a:t>
                  </a: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워크넷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등</a:t>
                  </a: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3753281" y="4417591"/>
                  <a:ext cx="1232601" cy="786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11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진로탐색 활동 </a:t>
                  </a:r>
                  <a:endPara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진로상담교사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명사초청 특강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멘토링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등 진로탐색</a:t>
                  </a:r>
                </a:p>
              </p:txBody>
            </p:sp>
          </p:grpSp>
          <p:grpSp>
            <p:nvGrpSpPr>
              <p:cNvPr id="48" name="그룹 45"/>
              <p:cNvGrpSpPr/>
              <p:nvPr/>
            </p:nvGrpSpPr>
            <p:grpSpPr>
              <a:xfrm>
                <a:off x="4987139" y="2504153"/>
                <a:ext cx="3374727" cy="2744541"/>
                <a:chOff x="4987139" y="2504153"/>
                <a:chExt cx="3374727" cy="2744541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4987139" y="3559430"/>
                  <a:ext cx="1123742" cy="454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진로를 </a:t>
                  </a:r>
                  <a:endParaRPr lang="en-US" altLang="ko-KR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결정하였는가</a:t>
                  </a:r>
                  <a:r>
                    <a:rPr lang="en-US" altLang="ko-KR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</a:t>
                  </a:r>
                  <a:endParaRPr lang="ko-KR" altLang="en-US" sz="980" spc="-10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7238124" y="3557782"/>
                  <a:ext cx="1123742" cy="451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진로를 </a:t>
                  </a:r>
                  <a:endParaRPr lang="en-US" altLang="ko-KR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결정하였는가</a:t>
                  </a:r>
                  <a:r>
                    <a:rPr lang="en-US" altLang="ko-KR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</a:t>
                  </a:r>
                  <a:endParaRPr lang="ko-KR" altLang="en-US" sz="980" spc="-10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6148377" y="3686054"/>
                  <a:ext cx="9864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추가진로상담</a:t>
                  </a:r>
                  <a:endParaRPr lang="ko-KR" altLang="en-US" sz="10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7267536" y="2504153"/>
                  <a:ext cx="103498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 맞춤형</a:t>
                  </a:r>
                  <a:endParaRPr lang="en-US" altLang="ko-KR" sz="1000" spc="-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학업계획 수립</a:t>
                  </a:r>
                  <a:endParaRPr lang="ko-KR" altLang="en-US" sz="1000" spc="-1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7258936" y="4787029"/>
                  <a:ext cx="103498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 </a:t>
                  </a:r>
                  <a:r>
                    <a:rPr lang="ko-KR" altLang="en-US" sz="1000" spc="-10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탐색형</a:t>
                  </a:r>
                  <a:endParaRPr lang="en-US" altLang="ko-KR" sz="1000" spc="-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학업계획 수립</a:t>
                  </a:r>
                  <a:endParaRPr lang="ko-KR" altLang="en-US" sz="1000" spc="-1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49" name="그룹 46"/>
              <p:cNvGrpSpPr/>
              <p:nvPr/>
            </p:nvGrpSpPr>
            <p:grpSpPr>
              <a:xfrm>
                <a:off x="3738212" y="5625557"/>
                <a:ext cx="4492065" cy="523220"/>
                <a:chOff x="3738212" y="5625557"/>
                <a:chExt cx="4492065" cy="523220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3738212" y="5657206"/>
                  <a:ext cx="9445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학습결손보충</a:t>
                  </a:r>
                  <a:endParaRPr lang="en-US" altLang="ko-KR" sz="10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프로그램</a:t>
                  </a:r>
                  <a:endParaRPr lang="ko-KR" altLang="en-US" sz="10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664560" y="5657206"/>
                  <a:ext cx="9445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대안교육</a:t>
                  </a:r>
                  <a:endParaRPr lang="en-US" altLang="ko-KR" sz="10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프로그램</a:t>
                  </a:r>
                  <a:endParaRPr lang="ko-KR" altLang="en-US" sz="10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5798576" y="5625557"/>
                  <a:ext cx="24317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교육과정 코치</a:t>
                  </a:r>
                  <a:r>
                    <a:rPr lang="en-US" altLang="ko-KR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  <a:r>
                    <a:rPr lang="ko-KR" altLang="en-US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학습상담 등을 통한 </a:t>
                  </a:r>
                </a:p>
                <a:p>
                  <a:pPr algn="ctr"/>
                  <a:r>
                    <a:rPr lang="ko-KR" altLang="en-US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학업계획 수립 지원</a:t>
                  </a:r>
                  <a:endParaRPr lang="ko-KR" altLang="en-US" sz="1400" spc="-11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50" name="그룹 47"/>
              <p:cNvGrpSpPr/>
              <p:nvPr/>
            </p:nvGrpSpPr>
            <p:grpSpPr>
              <a:xfrm>
                <a:off x="2682709" y="3051552"/>
                <a:ext cx="5368125" cy="3275584"/>
                <a:chOff x="2682709" y="3051552"/>
                <a:chExt cx="5368125" cy="3275584"/>
              </a:xfrm>
            </p:grpSpPr>
            <p:sp>
              <p:nvSpPr>
                <p:cNvPr id="55" name="TextBox 12"/>
                <p:cNvSpPr txBox="1"/>
                <p:nvPr/>
              </p:nvSpPr>
              <p:spPr>
                <a:xfrm>
                  <a:off x="2682709" y="6082454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  <p:sp>
              <p:nvSpPr>
                <p:cNvPr id="56" name="TextBox 13"/>
                <p:cNvSpPr txBox="1"/>
                <p:nvPr/>
              </p:nvSpPr>
              <p:spPr>
                <a:xfrm>
                  <a:off x="3306664" y="5235498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57" name="TextBox 14"/>
                <p:cNvSpPr txBox="1"/>
                <p:nvPr/>
              </p:nvSpPr>
              <p:spPr>
                <a:xfrm>
                  <a:off x="7524968" y="4218826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58" name="TextBox 15"/>
                <p:cNvSpPr txBox="1"/>
                <p:nvPr/>
              </p:nvSpPr>
              <p:spPr>
                <a:xfrm>
                  <a:off x="5724624" y="3975751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7644110" y="3051552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796060" y="5118793"/>
                <a:ext cx="1122301" cy="1024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진로탐색 등을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위한 대안교육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과정 참여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고교자유학년제</a:t>
                </a:r>
                <a:r>
                  <a:rPr lang="en-US" altLang="ko-KR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,</a:t>
                </a:r>
                <a:endParaRPr lang="ko-KR" altLang="en-US" sz="9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b="1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프리스콜레</a:t>
                </a:r>
                <a:r>
                  <a:rPr lang="ko-KR" altLang="en-US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등</a:t>
                </a:r>
                <a:r>
                  <a:rPr lang="en-US" altLang="ko-KR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900" b="1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65436" y="4000504"/>
                <a:ext cx="1123742" cy="45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대안교육과정에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참여하는가</a:t>
                </a:r>
                <a:r>
                  <a:rPr lang="en-US" altLang="ko-KR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980" spc="-1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49474" y="4429132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948862" y="5245292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</p:grpSp>
        <p:grpSp>
          <p:nvGrpSpPr>
            <p:cNvPr id="39" name="그룹 43"/>
            <p:cNvGrpSpPr/>
            <p:nvPr/>
          </p:nvGrpSpPr>
          <p:grpSpPr>
            <a:xfrm>
              <a:off x="806334" y="2428868"/>
              <a:ext cx="2591836" cy="3558712"/>
              <a:chOff x="806334" y="2428868"/>
              <a:chExt cx="2591836" cy="355871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806334" y="2663250"/>
                <a:ext cx="1122301" cy="1791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중학교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자유학기</a:t>
                </a:r>
                <a:r>
                  <a:rPr lang="en-US" altLang="ko-KR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년</a:t>
                </a:r>
                <a:r>
                  <a:rPr lang="en-US" altLang="ko-KR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제</a:t>
                </a:r>
                <a:endParaRPr lang="en-US" altLang="ko-KR" sz="1200" b="1" spc="-11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800" b="1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endParaRPr lang="en-US" altLang="ko-KR" sz="800" b="1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진로체험활동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예술체육활동 </a:t>
                </a:r>
              </a:p>
              <a:p>
                <a:pPr algn="ctr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동아리활동 등 </a:t>
                </a:r>
                <a:endParaRPr lang="en-US" altLang="ko-KR" sz="10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  <a:buFontTx/>
                  <a:buChar char="-"/>
                </a:pPr>
                <a:endParaRPr lang="ko-KR" altLang="en-US" sz="10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다양한 진로활동을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통한 진로 탐색</a:t>
                </a:r>
                <a:endParaRPr lang="ko-KR" altLang="en-US" sz="1000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264634" y="2428868"/>
                <a:ext cx="1123742" cy="820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학교선택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지원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교육과정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핵심역량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학교문화 등</a:t>
                </a:r>
                <a:r>
                  <a:rPr lang="ko-KR" altLang="en-US" sz="12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endParaRPr lang="ko-KR" altLang="en-US" sz="1000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266484" y="3434681"/>
                <a:ext cx="1123742" cy="2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dirty="0" smtClean="0">
                    <a:latin typeface="나눔스퀘어OTF Bold" pitchFamily="34" charset="-127"/>
                    <a:ea typeface="나눔스퀘어OTF Bold" pitchFamily="34" charset="-127"/>
                  </a:rPr>
                  <a:t>입학</a:t>
                </a:r>
                <a:endParaRPr lang="ko-KR" altLang="en-US" sz="110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4428" y="4752440"/>
                <a:ext cx="1123742" cy="2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dirty="0" smtClean="0">
                    <a:latin typeface="나눔스퀘어OTF Bold" pitchFamily="34" charset="-127"/>
                    <a:ea typeface="나눔스퀘어OTF Bold" pitchFamily="34" charset="-127"/>
                  </a:rPr>
                  <a:t>학습능력진단</a:t>
                </a:r>
                <a:endParaRPr lang="ko-KR" altLang="en-US" sz="110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274428" y="5379015"/>
                <a:ext cx="1123742" cy="60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학습결손보충 </a:t>
                </a:r>
                <a:endParaRPr lang="en-US" altLang="ko-KR" sz="950" spc="-1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등 학습지원이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필요한가</a:t>
                </a:r>
                <a:r>
                  <a:rPr lang="en-US" altLang="ko-KR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950" spc="-1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371350" y="877110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모형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409378" y="3111566"/>
            <a:ext cx="26628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900" b="1" spc="-100" dirty="0" smtClean="0">
                <a:latin typeface="나눔스퀘어OTF Bold" pitchFamily="34" charset="-127"/>
                <a:ea typeface="나눔스퀘어OTF Bold" pitchFamily="34" charset="-127"/>
              </a:rPr>
              <a:t>예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0" y="785794"/>
            <a:ext cx="9144000" cy="6072207"/>
            <a:chOff x="0" y="785794"/>
            <a:chExt cx="9144000" cy="6072207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78579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 학년별 운영모형 </a:t>
              </a:r>
              <a:r>
                <a:rPr lang="en-US" altLang="ko-KR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(2015</a:t>
              </a:r>
              <a:r>
                <a:rPr lang="ko-KR" altLang="en-US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개정 교육과정 기반</a:t>
              </a:r>
              <a:r>
                <a:rPr lang="en-US" altLang="ko-KR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grpSp>
          <p:nvGrpSpPr>
            <p:cNvPr id="6" name="그룹 46"/>
            <p:cNvGrpSpPr/>
            <p:nvPr/>
          </p:nvGrpSpPr>
          <p:grpSpPr>
            <a:xfrm>
              <a:off x="0" y="1827250"/>
              <a:ext cx="9144000" cy="5030751"/>
              <a:chOff x="0" y="1827250"/>
              <a:chExt cx="9144000" cy="5030751"/>
            </a:xfrm>
          </p:grpSpPr>
          <p:pic>
            <p:nvPicPr>
              <p:cNvPr id="7" name="Picture 2" descr="C:\Users\Administrator\Desktop\43-45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33333"/>
              <a:stretch>
                <a:fillRect/>
              </a:stretch>
            </p:blipFill>
            <p:spPr bwMode="auto">
              <a:xfrm>
                <a:off x="0" y="2285992"/>
                <a:ext cx="9144000" cy="4572009"/>
              </a:xfrm>
              <a:prstGeom prst="rect">
                <a:avLst/>
              </a:prstGeom>
              <a:noFill/>
            </p:spPr>
          </p:pic>
          <p:sp>
            <p:nvSpPr>
              <p:cNvPr id="8" name="TextBox 6"/>
              <p:cNvSpPr txBox="1"/>
              <p:nvPr/>
            </p:nvSpPr>
            <p:spPr>
              <a:xfrm>
                <a:off x="1185710" y="1827250"/>
                <a:ext cx="2180492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교육과정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</a:t>
                </a: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학년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grpSp>
            <p:nvGrpSpPr>
              <p:cNvPr id="9" name="그룹 44"/>
              <p:cNvGrpSpPr/>
              <p:nvPr/>
            </p:nvGrpSpPr>
            <p:grpSpPr>
              <a:xfrm>
                <a:off x="1261910" y="2423314"/>
                <a:ext cx="4248775" cy="1391227"/>
                <a:chOff x="1261910" y="2423314"/>
                <a:chExt cx="4248775" cy="1391227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1261910" y="2962582"/>
                  <a:ext cx="117649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교육과정</a:t>
                  </a:r>
                  <a:endParaRPr lang="ko-KR" altLang="en-US" sz="1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17371" y="2423314"/>
                  <a:ext cx="1123742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교육과정 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이수지도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386943" y="2434200"/>
                  <a:ext cx="1123742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미이수</a:t>
                  </a: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예방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en-US" altLang="ko-KR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(</a:t>
                  </a: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과정적  처방</a:t>
                  </a:r>
                  <a:r>
                    <a:rPr lang="en-US" altLang="ko-KR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)</a:t>
                  </a:r>
                  <a:endPara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590799" y="3315943"/>
                  <a:ext cx="1393371" cy="498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보충프로그램</a:t>
                  </a:r>
                  <a:r>
                    <a:rPr lang="en-US" altLang="ko-KR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,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타 과목이수 등</a:t>
                  </a:r>
                </a:p>
              </p:txBody>
            </p:sp>
          </p:grpSp>
          <p:grpSp>
            <p:nvGrpSpPr>
              <p:cNvPr id="10" name="그룹 42"/>
              <p:cNvGrpSpPr/>
              <p:nvPr/>
            </p:nvGrpSpPr>
            <p:grpSpPr>
              <a:xfrm>
                <a:off x="1099458" y="4392722"/>
                <a:ext cx="6193949" cy="499509"/>
                <a:chOff x="1099458" y="4392722"/>
                <a:chExt cx="6193949" cy="499509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4691743" y="4513375"/>
                  <a:ext cx="947057" cy="295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학점취득</a:t>
                  </a:r>
                  <a:endParaRPr lang="ko-KR" altLang="en-US" sz="1200" spc="-11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099458" y="4393633"/>
                  <a:ext cx="947057" cy="498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공통과목</a:t>
                  </a:r>
                  <a:endParaRPr lang="en-US" altLang="ko-KR" sz="1200" spc="-11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중심 편성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169665" y="4392722"/>
                  <a:ext cx="11237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및 학업계획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변경이 필요한가</a:t>
                  </a:r>
                  <a:r>
                    <a:rPr lang="en-US" altLang="ko-KR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 </a:t>
                  </a:r>
                  <a:endParaRPr lang="ko-KR" altLang="en-US" sz="980" spc="-11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697121" y="4421238"/>
                  <a:ext cx="12761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최소성취 수준에 </a:t>
                  </a:r>
                </a:p>
                <a:p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도달하였는가</a:t>
                  </a: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? </a:t>
                  </a:r>
                  <a:endParaRPr lang="ko-KR" altLang="en-US" sz="1200" spc="-11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1" name="그룹 43"/>
              <p:cNvGrpSpPr/>
              <p:nvPr/>
            </p:nvGrpSpPr>
            <p:grpSpPr>
              <a:xfrm>
                <a:off x="5984606" y="2603323"/>
                <a:ext cx="2244994" cy="3071477"/>
                <a:chOff x="5984606" y="2603323"/>
                <a:chExt cx="2244994" cy="3071477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5984606" y="2603323"/>
                  <a:ext cx="135236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ko" altLang="en-US" sz="1000" spc="-11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맞춤형 교육을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위한 위탁과정이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필요한가</a:t>
                  </a:r>
                  <a:r>
                    <a:rPr lang="en-US" altLang="ko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</a:t>
                  </a:r>
                  <a:endParaRPr lang="ko-KR" altLang="en-US" sz="980" spc="-11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141029" y="3598972"/>
                  <a:ext cx="1088571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학업 계획 기반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수강신청</a:t>
                  </a:r>
                  <a:endParaRPr lang="ko-KR" altLang="en-US" sz="1100" spc="-8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162800" y="5210057"/>
                  <a:ext cx="1045029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 맞춤형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학습 계획 수정</a:t>
                  </a:r>
                </a:p>
              </p:txBody>
            </p:sp>
          </p:grpSp>
          <p:grpSp>
            <p:nvGrpSpPr>
              <p:cNvPr id="12" name="그룹 32"/>
              <p:cNvGrpSpPr/>
              <p:nvPr/>
            </p:nvGrpSpPr>
            <p:grpSpPr>
              <a:xfrm>
                <a:off x="1077686" y="5275000"/>
                <a:ext cx="5246914" cy="904244"/>
                <a:chOff x="1077686" y="5275000"/>
                <a:chExt cx="5246914" cy="904244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1099457" y="5321428"/>
                  <a:ext cx="1328057" cy="318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664F9E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맞춤형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활동</a:t>
                  </a:r>
                  <a:endParaRPr lang="ko-KR" altLang="en-US" sz="1300" spc="-100" dirty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430486" y="5338288"/>
                  <a:ext cx="1894114" cy="79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진로를 정한 학생은 진로 맞춤활동</a:t>
                  </a:r>
                  <a:r>
                    <a:rPr lang="en-US" altLang="ko-KR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정하지 못한 학생은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 탐색활동으로 다양한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교과 관련 진로활동을 구성 </a:t>
                  </a:r>
                  <a:endParaRPr lang="ko-KR" altLang="en-US" sz="950" spc="-80" dirty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077686" y="5789513"/>
                  <a:ext cx="1328057" cy="318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664F9E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탐색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활동</a:t>
                  </a:r>
                  <a:endParaRPr lang="ko-KR" altLang="en-US" sz="1300" spc="-100" dirty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481944" y="5275000"/>
                  <a:ext cx="9906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관련 특강</a:t>
                  </a:r>
                  <a:endParaRPr lang="ko-KR" altLang="en-US" sz="1100" spc="-11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505200" y="5275000"/>
                  <a:ext cx="85997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진로체험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2427515" y="5591062"/>
                  <a:ext cx="111034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관련 동아리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505200" y="5591062"/>
                  <a:ext cx="85997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독서활동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481944" y="5917634"/>
                  <a:ext cx="9906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err="1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멘토링</a:t>
                  </a:r>
                  <a:endParaRPr lang="ko-KR" altLang="en-US" sz="1100" spc="-11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505200" y="5917634"/>
                  <a:ext cx="85997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봉사활동</a:t>
                  </a:r>
                </a:p>
              </p:txBody>
            </p:sp>
          </p:grpSp>
          <p:grpSp>
            <p:nvGrpSpPr>
              <p:cNvPr id="13" name="그룹 45"/>
              <p:cNvGrpSpPr/>
              <p:nvPr/>
            </p:nvGrpSpPr>
            <p:grpSpPr>
              <a:xfrm>
                <a:off x="2734422" y="2373889"/>
                <a:ext cx="5316589" cy="3019405"/>
                <a:chOff x="2734422" y="2373889"/>
                <a:chExt cx="5316589" cy="3019405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6760716" y="5148612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734422" y="3947597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7419608" y="4326041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525145" y="2373889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643710" y="2926044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388528" y="3946248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smtClean="0">
                      <a:latin typeface="나눔스퀘어OTF Bold" pitchFamily="34" charset="-127"/>
                      <a:ea typeface="나눔스퀘어OTF Bold" pitchFamily="34" charset="-127"/>
                    </a:rPr>
                    <a:t>미이수</a:t>
                  </a:r>
                  <a:endPara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232135" y="4737919"/>
                  <a:ext cx="425378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이수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275113" y="4289508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</p:grpSp>
        </p:grpSp>
      </p:grpSp>
      <p:sp>
        <p:nvSpPr>
          <p:cNvPr id="43" name="TextBox 42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1350" y="880413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모형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3136" y="785794"/>
            <a:ext cx="733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학년별 운영모형 </a:t>
            </a:r>
            <a:r>
              <a:rPr lang="en-US" altLang="ko-KR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(2015</a:t>
            </a:r>
            <a:r>
              <a:rPr lang="ko-KR" altLang="en-US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개정 교육과정 기반</a:t>
            </a:r>
            <a:r>
              <a:rPr lang="en-US" altLang="ko-KR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38" name="Picture 2" descr="C:\Users\Administrator\Desktop\33추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235102"/>
            <a:ext cx="9144001" cy="4316413"/>
          </a:xfrm>
          <a:prstGeom prst="rect">
            <a:avLst/>
          </a:prstGeom>
          <a:noFill/>
        </p:spPr>
      </p:pic>
      <p:grpSp>
        <p:nvGrpSpPr>
          <p:cNvPr id="39" name="그룹 38"/>
          <p:cNvGrpSpPr/>
          <p:nvPr/>
        </p:nvGrpSpPr>
        <p:grpSpPr>
          <a:xfrm>
            <a:off x="827570" y="2532874"/>
            <a:ext cx="7361571" cy="3578079"/>
            <a:chOff x="827570" y="2532874"/>
            <a:chExt cx="7361571" cy="3578079"/>
          </a:xfrm>
        </p:grpSpPr>
        <p:grpSp>
          <p:nvGrpSpPr>
            <p:cNvPr id="40" name="그룹 53"/>
            <p:cNvGrpSpPr/>
            <p:nvPr/>
          </p:nvGrpSpPr>
          <p:grpSpPr>
            <a:xfrm>
              <a:off x="827570" y="3258425"/>
              <a:ext cx="7105353" cy="2265734"/>
              <a:chOff x="827570" y="3258425"/>
              <a:chExt cx="7105353" cy="2265734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4257860" y="3654003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7570" y="3941923"/>
                <a:ext cx="46124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019686" y="3258425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077781" y="4906697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222924" y="3743339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673894" y="3258425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err="1" smtClean="0">
                    <a:latin typeface="나눔스퀘어OTF Bold" pitchFamily="34" charset="-127"/>
                    <a:ea typeface="나눔스퀘어OTF Bold" pitchFamily="34" charset="-127"/>
                  </a:rPr>
                  <a:t>미이수</a:t>
                </a:r>
                <a:endParaRPr lang="ko-KR" altLang="en-US" sz="900" b="1" spc="-10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201912" y="4090556"/>
                <a:ext cx="425378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이수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08826" y="4807398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666638" y="5279477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</p:grpSp>
        <p:grpSp>
          <p:nvGrpSpPr>
            <p:cNvPr id="41" name="그룹 38"/>
            <p:cNvGrpSpPr/>
            <p:nvPr/>
          </p:nvGrpSpPr>
          <p:grpSpPr>
            <a:xfrm>
              <a:off x="1497026" y="2532874"/>
              <a:ext cx="6692115" cy="3578079"/>
              <a:chOff x="1497026" y="2532874"/>
              <a:chExt cx="6692115" cy="357807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553223" y="3132515"/>
                <a:ext cx="11764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교육과정</a:t>
                </a:r>
                <a:endParaRPr lang="ko-KR" altLang="en-US" sz="1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957831" y="2532874"/>
                <a:ext cx="1123742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교육과정 </a:t>
                </a:r>
                <a:endParaRPr lang="en-US" altLang="ko-KR" sz="1100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이수지도</a:t>
                </a:r>
                <a:endParaRPr lang="ko-KR" altLang="en-US" sz="1100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84047" y="2533486"/>
                <a:ext cx="1123742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미이수</a:t>
                </a: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예방</a:t>
                </a:r>
                <a:endParaRPr lang="en-US" altLang="ko-KR" sz="1100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과정적  처방</a:t>
                </a:r>
                <a:r>
                  <a: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1100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513211" y="4643037"/>
                <a:ext cx="954860" cy="65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위탁교육과정</a:t>
                </a:r>
                <a:endParaRPr lang="en-US" altLang="ko-KR" sz="11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ko-KR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  </a:t>
                </a:r>
                <a:r>
                  <a:rPr lang="en-US" altLang="ko-KR" sz="10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직업교육</a:t>
                </a:r>
                <a:endParaRPr lang="en-US" altLang="ko-KR" sz="1000" b="1" spc="-10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ko-KR" sz="10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  - </a:t>
                </a:r>
                <a:r>
                  <a:rPr lang="ko-KR" altLang="en-US" sz="10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예술체육 등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27533" y="4426546"/>
                <a:ext cx="1675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학교간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b="1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온오프라인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 </a:t>
                </a:r>
              </a:p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공동교육과정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497026" y="3780820"/>
                <a:ext cx="994551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선택과목을 </a:t>
                </a:r>
                <a:endParaRPr lang="en-US" altLang="ko-KR" sz="11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중심으로 편성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40192" y="3871576"/>
                <a:ext cx="11237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980" spc="-8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최소성취 수준에 </a:t>
                </a:r>
              </a:p>
              <a:p>
                <a:pPr algn="ctr"/>
                <a:r>
                  <a:rPr lang="ko-KR" altLang="en-US" sz="980" spc="-8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도달하였는가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776205" y="3758327"/>
                <a:ext cx="1505118" cy="47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원하는 과목이</a:t>
                </a:r>
                <a:endParaRPr lang="en-US" altLang="ko-KR" sz="1100" b="1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100" b="1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학교에 개설되었는가</a:t>
                </a:r>
                <a:r>
                  <a:rPr lang="en-US" altLang="ko-KR" sz="1100" b="1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? </a:t>
                </a:r>
                <a:endParaRPr lang="ko-KR" altLang="en-US" sz="1100" spc="-1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023887" y="4715347"/>
                <a:ext cx="1165254" cy="454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80" spc="-9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졸업기준을 </a:t>
                </a:r>
                <a:endParaRPr lang="en-US" altLang="ko-KR" sz="980" spc="-9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80" spc="-9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충족하였는가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638881" y="3768906"/>
                <a:ext cx="477432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학점</a:t>
                </a:r>
                <a:endParaRPr lang="en-US" altLang="ko-KR" sz="1200" spc="-11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취득</a:t>
                </a:r>
                <a:endParaRPr lang="ko-KR" altLang="en-US" sz="1200" spc="-11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242372" y="5679396"/>
                <a:ext cx="728283" cy="32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4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졸업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62559" y="3647817"/>
                <a:ext cx="9945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단위학교 내 </a:t>
                </a:r>
              </a:p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교육과정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893536" y="5747777"/>
                <a:ext cx="3342011" cy="363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6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다양한 진로 맞춤형 활동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834277" y="4859984"/>
                <a:ext cx="166830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지역사회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대학 등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 </a:t>
                </a:r>
              </a:p>
              <a:p>
                <a:pPr algn="ctr"/>
                <a:r>
                  <a:rPr lang="ko-KR" altLang="en-US" sz="1100" b="1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연계형</a:t>
                </a: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교육과정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980015" y="2658949"/>
                <a:ext cx="1569854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보충 프로그램</a:t>
                </a:r>
                <a:r>
                  <a:rPr lang="en-US" altLang="ko-KR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,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타 과목 이수 등</a:t>
                </a:r>
              </a:p>
            </p:txBody>
          </p:sp>
        </p:grpSp>
      </p:grpSp>
      <p:pic>
        <p:nvPicPr>
          <p:cNvPr id="66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1185710" y="1818830"/>
            <a:ext cx="218049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(2, 3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학년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00826" y="247341"/>
            <a:ext cx="2221555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spc="-30" dirty="0" smtClean="0">
                <a:latin typeface="나눔스퀘어OTF Bold" pitchFamily="34" charset="-127"/>
                <a:ea typeface="나눔스퀘어OTF Bold" pitchFamily="34" charset="-127"/>
              </a:rPr>
              <a:t>Ⅱ.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개념 및 주요 내용 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1350" y="880413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모형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18\2018 작업용\180418 고교학점제 PPT\0615 최종PPT 만들기\최종 ppt 자료\4장 도비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7817" y="2794172"/>
            <a:ext cx="39336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Ⅲ. </a:t>
            </a:r>
            <a:r>
              <a:rPr lang="ko-KR" altLang="en-US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고교학점제</a:t>
            </a:r>
            <a:endParaRPr lang="en-US" altLang="ko-KR" sz="4200" kern="1000" spc="-30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ko-KR" altLang="en-US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      도입 준비</a:t>
            </a:r>
            <a:endParaRPr lang="ko-KR" altLang="en-US" sz="4200" kern="10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79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2018\2018 작업용\180418 고교학점제 PPT\0615 최종PPT 만들기\최종 ppt 자료\4장 도비라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929290" y="4371811"/>
            <a:ext cx="52854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나눔스퀘어OTF Bold" pitchFamily="34" charset="-127"/>
                <a:ea typeface="나눔스퀘어OTF Bold" pitchFamily="34" charset="-127"/>
              </a:rPr>
              <a:t>고교학점제 도입</a:t>
            </a:r>
            <a:r>
              <a:rPr lang="en-US" altLang="ko-KR" sz="3600" dirty="0">
                <a:latin typeface="나눔스퀘어OTF Bold" pitchFamily="34" charset="-127"/>
                <a:ea typeface="나눔스퀘어OTF Bold" pitchFamily="34" charset="-127"/>
              </a:rPr>
              <a:t>,</a:t>
            </a:r>
          </a:p>
          <a:p>
            <a:pPr algn="ctr"/>
            <a:r>
              <a:rPr lang="ko-KR" altLang="en-US" sz="3600" dirty="0">
                <a:latin typeface="나눔스퀘어OTF Bold" pitchFamily="34" charset="-127"/>
                <a:ea typeface="나눔스퀘어OTF Bold" pitchFamily="34" charset="-127"/>
              </a:rPr>
              <a:t>어떻게 준비하고 있을까요</a:t>
            </a:r>
            <a:r>
              <a:rPr lang="en-US" altLang="ko-KR" sz="3600" dirty="0"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36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79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C:\Users\Administrator\Desktop\34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593" y="3764418"/>
            <a:ext cx="6610555" cy="2236350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1000100" y="2500306"/>
            <a:ext cx="7687733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3530" algn="just" fontAlgn="base">
              <a:spcBef>
                <a:spcPts val="500"/>
              </a:spcBef>
            </a:pPr>
            <a:r>
              <a:rPr lang="ko-KR" altLang="en-US" sz="1550" kern="0" spc="-90" dirty="0" err="1" smtClean="0">
                <a:latin typeface="나눔스퀘어OTF Bold" pitchFamily="34" charset="-127"/>
                <a:ea typeface="나눔스퀘어OTF Bold" pitchFamily="34" charset="-127"/>
              </a:rPr>
              <a:t>ㆍ</a:t>
            </a:r>
            <a:r>
              <a:rPr lang="ko-KR" altLang="en-US" sz="1550" b="1" kern="0" spc="-100" dirty="0" err="1" smtClean="0">
                <a:latin typeface="나눔스퀘어OTF Bold" pitchFamily="34" charset="-127"/>
                <a:ea typeface="나눔스퀘어OTF Bold" pitchFamily="34" charset="-127"/>
              </a:rPr>
              <a:t>현</a:t>
            </a:r>
            <a:r>
              <a:rPr lang="ko-KR" altLang="en-US" sz="1550" b="1" kern="0" spc="-10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행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교육과정의 현장 안착</a:t>
            </a:r>
            <a:r>
              <a:rPr lang="ko-KR" altLang="en-US" sz="1550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을 통해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고교학점제의 도입 기반</a:t>
            </a:r>
            <a:r>
              <a:rPr lang="ko-KR" altLang="en-US" sz="1550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을 </a:t>
            </a:r>
            <a:r>
              <a:rPr lang="ko-KR" altLang="en-US" sz="1550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마련</a:t>
            </a:r>
            <a:endParaRPr lang="en-US" altLang="ko-KR" sz="1550" kern="0" spc="-10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3530" algn="just" fontAlgn="base">
              <a:spcBef>
                <a:spcPts val="500"/>
              </a:spcBef>
            </a:pPr>
            <a:r>
              <a:rPr lang="ko-KR" altLang="en-US" sz="1550" kern="0" spc="-90" dirty="0" err="1" smtClean="0">
                <a:latin typeface="나눔스퀘어OTF Bold" pitchFamily="34" charset="-127"/>
                <a:ea typeface="나눔스퀘어OTF Bold" pitchFamily="34" charset="-127"/>
              </a:rPr>
              <a:t>ㆍ</a:t>
            </a:r>
            <a:r>
              <a:rPr lang="ko-KR" altLang="en-US" sz="1550" b="1" kern="0" spc="-100" dirty="0" smtClean="0">
                <a:latin typeface="나눔스퀘어OTF Bold" pitchFamily="34" charset="-127"/>
                <a:ea typeface="나눔스퀘어OTF Bold" pitchFamily="34" charset="-127"/>
              </a:rPr>
              <a:t>‘</a:t>
            </a:r>
            <a:r>
              <a:rPr lang="en-US" altLang="ko-KR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22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전체 고등학교를 대상으로 제도 도입</a:t>
            </a:r>
            <a:r>
              <a:rPr lang="ko-KR" altLang="en-US" sz="1550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en-US" altLang="ko-KR" sz="1550" kern="0" spc="-10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3530" algn="just" fontAlgn="base">
              <a:spcBef>
                <a:spcPts val="500"/>
              </a:spcBef>
            </a:pPr>
            <a:r>
              <a:rPr lang="ko-KR" altLang="en-US" sz="1550" kern="0" spc="-90" dirty="0" err="1" smtClean="0">
                <a:latin typeface="나눔스퀘어OTF Bold" pitchFamily="34" charset="-127"/>
                <a:ea typeface="나눔스퀘어OTF Bold" pitchFamily="34" charset="-127"/>
              </a:rPr>
              <a:t>ㆍ</a:t>
            </a:r>
            <a:r>
              <a:rPr lang="ko-KR" altLang="en-US" sz="1550" b="1" kern="0" spc="-100" dirty="0" smtClean="0"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25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전과목 성취평가제 적용으로 완성된 형태의 고교학점제 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본격 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시행</a:t>
            </a:r>
            <a:endParaRPr lang="ko-KR" altLang="en-US" sz="1550" kern="0" spc="-10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9" name="그룹 35"/>
          <p:cNvGrpSpPr/>
          <p:nvPr/>
        </p:nvGrpSpPr>
        <p:grpSpPr>
          <a:xfrm>
            <a:off x="1357290" y="3992579"/>
            <a:ext cx="2000263" cy="1632429"/>
            <a:chOff x="853759" y="4272159"/>
            <a:chExt cx="2000263" cy="1632429"/>
          </a:xfrm>
        </p:grpSpPr>
        <p:sp>
          <p:nvSpPr>
            <p:cNvPr id="10" name="TextBox 9"/>
            <p:cNvSpPr txBox="1"/>
            <p:nvPr/>
          </p:nvSpPr>
          <p:spPr>
            <a:xfrm>
              <a:off x="913640" y="4272159"/>
              <a:ext cx="1896839" cy="79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도입 기반 마련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( </a:t>
              </a:r>
              <a:r>
                <a:rPr lang="ko-KR" altLang="en-US" sz="1400" kern="0" spc="-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18~</a:t>
              </a:r>
              <a:r>
                <a:rPr lang="ko-KR" altLang="en-US" sz="1400" kern="0" spc="-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21</a:t>
              </a: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년 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3759" y="5101291"/>
              <a:ext cx="2000263" cy="80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 </a:t>
              </a: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2015 </a:t>
              </a:r>
              <a:r>
                <a:rPr lang="ko-KR" altLang="en-US" sz="1050" b="1" kern="0" spc="-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개정 교육과정 </a:t>
              </a: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현장 안착</a:t>
              </a:r>
              <a:endParaRPr lang="en-US" altLang="ko-KR" sz="1050" b="1" kern="0" spc="-5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/>
              </a:r>
              <a:b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</a:br>
              <a:r>
                <a:rPr lang="ko-KR" altLang="en-US" sz="1050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▶ </a:t>
              </a: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’19</a:t>
              </a: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년 고</a:t>
              </a: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 </a:t>
              </a: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진로선택과목</a:t>
              </a:r>
              <a:endParaRPr lang="en-US" altLang="ko-KR" sz="1050" b="1" kern="0" spc="-5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내신성취평가제</a:t>
              </a:r>
              <a:endParaRPr lang="en-US" altLang="ko-KR" sz="1050" b="1" kern="0" spc="-5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12" name="그룹 16"/>
          <p:cNvGrpSpPr/>
          <p:nvPr/>
        </p:nvGrpSpPr>
        <p:grpSpPr>
          <a:xfrm>
            <a:off x="3500430" y="3992579"/>
            <a:ext cx="2073348" cy="1526126"/>
            <a:chOff x="807310" y="4272159"/>
            <a:chExt cx="2073348" cy="1526126"/>
          </a:xfrm>
        </p:grpSpPr>
        <p:sp>
          <p:nvSpPr>
            <p:cNvPr id="13" name="TextBox 12"/>
            <p:cNvSpPr txBox="1"/>
            <p:nvPr/>
          </p:nvSpPr>
          <p:spPr>
            <a:xfrm>
              <a:off x="946298" y="4272159"/>
              <a:ext cx="1896839" cy="79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제도  도입</a:t>
              </a:r>
              <a:endParaRPr lang="en-US" altLang="ko-KR" sz="1400" kern="0" spc="-13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( </a:t>
              </a:r>
              <a:r>
                <a:rPr lang="ko-KR" altLang="en-US" sz="1400" kern="0" spc="-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22~</a:t>
              </a:r>
              <a:r>
                <a:rPr lang="ko-KR" altLang="en-US" sz="1400" kern="0" spc="-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24</a:t>
              </a: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년 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310" y="5095785"/>
              <a:ext cx="2073348" cy="702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050" kern="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</a:t>
              </a:r>
              <a:r>
                <a:rPr lang="ko-KR" altLang="en-US" sz="1050" kern="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2015 </a:t>
              </a: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 </a:t>
              </a:r>
              <a:r>
                <a:rPr lang="ko-KR" altLang="en-US" sz="1050" b="1" kern="0" spc="-40" dirty="0" err="1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일부개정</a:t>
              </a:r>
              <a:endParaRPr lang="en-US" altLang="ko-KR" sz="1050" b="1" kern="0" spc="-4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※ 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(’20</a:t>
              </a: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일부 개정 고시    </a:t>
              </a:r>
              <a:endParaRPr lang="en-US" altLang="ko-KR" sz="105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→ </a:t>
              </a: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(’22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고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 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적용</a:t>
              </a:r>
              <a:endParaRPr lang="ko-KR" altLang="en-US" sz="105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15" name="그룹 19"/>
          <p:cNvGrpSpPr/>
          <p:nvPr/>
        </p:nvGrpSpPr>
        <p:grpSpPr>
          <a:xfrm>
            <a:off x="5829066" y="3992579"/>
            <a:ext cx="1903885" cy="2261283"/>
            <a:chOff x="1060356" y="4272159"/>
            <a:chExt cx="1903885" cy="2261283"/>
          </a:xfrm>
        </p:grpSpPr>
        <p:sp>
          <p:nvSpPr>
            <p:cNvPr id="16" name="TextBox 15"/>
            <p:cNvSpPr txBox="1"/>
            <p:nvPr/>
          </p:nvSpPr>
          <p:spPr>
            <a:xfrm>
              <a:off x="1067402" y="4272159"/>
              <a:ext cx="1896839" cy="79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본격 시행</a:t>
              </a:r>
              <a:endParaRPr lang="en-US" altLang="ko-KR" sz="1400" kern="0" spc="-13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( </a:t>
              </a:r>
              <a:r>
                <a:rPr lang="ko-KR" altLang="en-US" sz="1400" kern="0" spc="-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25</a:t>
              </a: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년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~ )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0356" y="5103050"/>
              <a:ext cx="1886206" cy="1430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ko-KR" altLang="en-US" sz="1050" kern="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</a:t>
              </a: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50" b="1" kern="0" spc="-4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차기 교육과정 개정 </a:t>
              </a:r>
              <a:r>
                <a:rPr lang="ko-KR" altLang="en-US" sz="1050" kern="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/>
              </a:r>
              <a:br>
                <a:rPr lang="ko-KR" altLang="en-US" sz="1050" kern="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</a:b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※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(’22.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상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개정 </a:t>
              </a:r>
              <a:r>
                <a:rPr lang="ko-KR" altLang="en-US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고시    </a:t>
              </a:r>
              <a:endParaRPr lang="en-US" altLang="ko-KR" sz="105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→ </a:t>
              </a: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’25)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고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 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적용</a:t>
              </a:r>
              <a:endParaRPr lang="en-US" altLang="ko-KR" sz="1050" kern="0" spc="1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kern="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</a:t>
              </a:r>
              <a:r>
                <a:rPr lang="ko-KR" altLang="en-US" sz="1050" kern="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’25</a:t>
              </a: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년 전 과목</a:t>
              </a:r>
              <a:endParaRPr lang="en-US" altLang="ko-KR" sz="1050" b="1" kern="0" spc="-4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내신성취평가제 </a:t>
              </a:r>
              <a:endParaRPr lang="en-US" altLang="ko-KR" sz="1050" b="1" kern="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spcBef>
                  <a:spcPts val="300"/>
                </a:spcBef>
              </a:pPr>
              <a:endParaRPr lang="ko-KR" altLang="en-US" sz="110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20000"/>
                </a:lnSpc>
              </a:pPr>
              <a:endParaRPr lang="en-US" altLang="ko-KR" sz="110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52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185710" y="1886288"/>
            <a:ext cx="6958190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고교학점제 도입 및 내신 성취평가제 대입 반영 계획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21" name="TextBox 20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고교교육 혁신방향 발표 내용</a:t>
              </a:r>
              <a:r>
                <a:rPr lang="en-US" altLang="ko-KR" sz="2000" spc="-2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(‘18.8.17.)</a:t>
              </a:r>
              <a:endParaRPr lang="ko-KR" altLang="en-US" sz="2000" spc="-20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도입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준비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C:\Users\Administrator\Desktop\37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5449887" cy="47656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601908" y="4069598"/>
            <a:ext cx="2581917" cy="4406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 현장 </a:t>
            </a:r>
            <a:r>
              <a:rPr lang="ko-KR" altLang="en-US" sz="1050" b="1" kern="600" spc="-110" dirty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의견 수렴 및</a:t>
            </a:r>
          </a:p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제도 </a:t>
            </a:r>
            <a:r>
              <a:rPr lang="ko-KR" altLang="en-US" sz="1050" b="1" kern="600" spc="-110" dirty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확산을 위한 인프라 </a:t>
            </a:r>
            <a:r>
              <a:rPr lang="ko-KR" altLang="en-US" sz="1050" b="1" kern="600" spc="-110" dirty="0" smtClean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구축</a:t>
            </a:r>
            <a:endParaRPr lang="ko-KR" altLang="en-US" sz="1050" b="1" kern="600" spc="-110" dirty="0">
              <a:solidFill>
                <a:schemeClr val="accent3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9787" y="4911787"/>
            <a:ext cx="2581917" cy="46609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20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≫  정책 </a:t>
            </a:r>
            <a:r>
              <a:rPr lang="ko-KR" altLang="en-US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연구 추진</a:t>
            </a:r>
            <a:r>
              <a:rPr lang="en-US" altLang="ko-KR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(’18~)</a:t>
            </a: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◦   </a:t>
            </a:r>
            <a:r>
              <a:rPr lang="ko-KR" altLang="en-US" sz="105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종합 </a:t>
            </a:r>
            <a:r>
              <a:rPr lang="ko-KR" altLang="en-US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추진 계획 마련</a:t>
            </a:r>
            <a:r>
              <a:rPr lang="en-US" altLang="ko-KR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(’20)</a:t>
            </a:r>
            <a:endParaRPr lang="en-US" altLang="ko-KR" sz="1050" b="1" kern="600" spc="-110" dirty="0" smtClean="0">
              <a:solidFill>
                <a:srgbClr val="00B05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4410" y="5674194"/>
            <a:ext cx="4436534" cy="6438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20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≫  </a:t>
            </a:r>
            <a:r>
              <a:rPr lang="ko-KR" altLang="en-US" sz="1050" b="1" kern="600" spc="-11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연구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선도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학교 </a:t>
            </a:r>
            <a:r>
              <a:rPr lang="ko-KR" altLang="en-US" sz="1050" b="1" kern="600" spc="-11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운영</a:t>
            </a: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(‘19) :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연구학교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101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개교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선도학교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241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개교  총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342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개교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운영예정</a:t>
            </a:r>
            <a:endParaRPr lang="en-US" altLang="ko-KR" sz="1050" b="1" kern="600" spc="-110" dirty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일반고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고교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학점제 도입 기반 강화 지원</a:t>
            </a:r>
            <a:endParaRPr lang="en-US" altLang="ko-KR" sz="1050" b="1" kern="600" spc="-110" dirty="0" smtClean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1831" y="2790820"/>
            <a:ext cx="1578397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22</a:t>
            </a:r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</a:p>
          <a:p>
            <a:pPr algn="ctr"/>
            <a:r>
              <a:rPr lang="ko-KR" altLang="en-US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도입 예정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8530" y="3701145"/>
            <a:ext cx="1078992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공론화 및</a:t>
            </a:r>
          </a:p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제도 확산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8308" y="4587312"/>
            <a:ext cx="1325820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정책 연구 및</a:t>
            </a:r>
          </a:p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제도 개선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9062" y="5444568"/>
            <a:ext cx="1331219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학점제 도입</a:t>
            </a:r>
          </a:p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기반 마련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5230592" y="4143380"/>
            <a:ext cx="396000" cy="25200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오른쪽 화살표 15"/>
          <p:cNvSpPr/>
          <p:nvPr/>
        </p:nvSpPr>
        <p:spPr>
          <a:xfrm>
            <a:off x="4230460" y="5000636"/>
            <a:ext cx="396000" cy="252000"/>
          </a:xfrm>
          <a:prstGeom prst="rightArrow">
            <a:avLst/>
          </a:prstGeom>
          <a:solidFill>
            <a:srgbClr val="3A9C89"/>
          </a:solidFill>
          <a:ln>
            <a:solidFill>
              <a:srgbClr val="3A9C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오른쪽 화살표 16"/>
          <p:cNvSpPr/>
          <p:nvPr/>
        </p:nvSpPr>
        <p:spPr>
          <a:xfrm>
            <a:off x="3340546" y="5748768"/>
            <a:ext cx="396000" cy="2520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62143" y="3221489"/>
            <a:ext cx="1619365" cy="61843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 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’22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상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개정 고시</a:t>
            </a:r>
            <a:endParaRPr lang="en-US" altLang="ko-KR" sz="1050" b="1" kern="600" spc="-110" dirty="0" smtClean="0">
              <a:solidFill>
                <a:schemeClr val="accent6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’22</a:t>
            </a:r>
            <a:r>
              <a:rPr lang="ko-KR" altLang="en-US" sz="1050" b="1" kern="600" spc="-110" dirty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년 제도 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도입</a:t>
            </a:r>
            <a:endParaRPr lang="en-US" altLang="ko-KR" sz="1050" b="1" kern="600" spc="-110" dirty="0" smtClean="0">
              <a:solidFill>
                <a:schemeClr val="accent6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고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 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적용</a:t>
            </a:r>
            <a:endParaRPr lang="en-US" altLang="ko-KR" sz="1050" b="1" kern="600" spc="-110" dirty="0" smtClean="0">
              <a:solidFill>
                <a:schemeClr val="accent6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9" name="오른쪽 화살표 18"/>
          <p:cNvSpPr/>
          <p:nvPr/>
        </p:nvSpPr>
        <p:spPr>
          <a:xfrm>
            <a:off x="6275596" y="3282041"/>
            <a:ext cx="396000" cy="2520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16" y="2343142"/>
            <a:ext cx="1530761" cy="4406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 ≫  </a:t>
            </a:r>
            <a:r>
              <a:rPr lang="en-US" altLang="ko-KR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’25</a:t>
            </a: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r>
              <a:rPr lang="en-US" altLang="ko-KR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고교학점제 </a:t>
            </a:r>
            <a:endParaRPr lang="en-US" altLang="ko-KR" sz="1050" b="1" kern="600" spc="-110" dirty="0" smtClean="0">
              <a:solidFill>
                <a:schemeClr val="accent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         </a:t>
            </a: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본격 시행</a:t>
            </a:r>
            <a:endParaRPr lang="en-US" altLang="ko-KR" sz="1050" b="1" kern="600" spc="-110" dirty="0" smtClean="0">
              <a:solidFill>
                <a:schemeClr val="accent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9858" y="2077457"/>
            <a:ext cx="1578397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25</a:t>
            </a:r>
            <a:r>
              <a:rPr lang="ko-KR" altLang="en-US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endParaRPr lang="ko-KR" altLang="en-US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본격 시행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6500826" y="2414580"/>
            <a:ext cx="396000" cy="252000"/>
          </a:xfrm>
          <a:prstGeom prst="rightArrow">
            <a:avLst/>
          </a:prstGeom>
          <a:solidFill>
            <a:srgbClr val="EB5E42"/>
          </a:solidFill>
          <a:ln>
            <a:solidFill>
              <a:srgbClr val="EB5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23" name="TextBox 22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 도입 </a:t>
              </a:r>
              <a:r>
                <a:rPr lang="ko-KR" altLang="en-US" sz="2500" spc="-15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로드맵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도입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준비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istrator\Desktop\38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996" y="1768918"/>
            <a:ext cx="7348538" cy="4465637"/>
          </a:xfrm>
          <a:prstGeom prst="rect">
            <a:avLst/>
          </a:prstGeom>
          <a:noFill/>
        </p:spPr>
      </p:pic>
      <p:grpSp>
        <p:nvGrpSpPr>
          <p:cNvPr id="7" name="그룹 36"/>
          <p:cNvGrpSpPr/>
          <p:nvPr/>
        </p:nvGrpSpPr>
        <p:grpSpPr>
          <a:xfrm>
            <a:off x="1029432" y="2981890"/>
            <a:ext cx="2256684" cy="2817739"/>
            <a:chOff x="1135762" y="3088220"/>
            <a:chExt cx="2256684" cy="2817739"/>
          </a:xfrm>
        </p:grpSpPr>
        <p:sp>
          <p:nvSpPr>
            <p:cNvPr id="10" name="TextBox 9"/>
            <p:cNvSpPr txBox="1"/>
            <p:nvPr/>
          </p:nvSpPr>
          <p:spPr>
            <a:xfrm>
              <a:off x="1177868" y="3088220"/>
              <a:ext cx="214314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연구학교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35762" y="3824532"/>
              <a:ext cx="2207018" cy="89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학점제 도입에 필요한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제도 개선 사항 발굴 및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인프라 소요 파악</a:t>
              </a:r>
              <a:r>
                <a:rPr lang="en-US" altLang="ko-KR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,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우수 운영 모델 확산 추진</a:t>
              </a:r>
              <a:endParaRPr lang="ko-KR" altLang="en-US" sz="12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49405" y="4899530"/>
              <a:ext cx="2143041" cy="100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spc="-70" dirty="0">
                  <a:solidFill>
                    <a:srgbClr val="3A9C89"/>
                  </a:solidFill>
                  <a:latin typeface="나눔스퀘어OTF Bold" pitchFamily="34" charset="-127"/>
                  <a:ea typeface="나눔스퀘어OTF Bold" pitchFamily="34" charset="-127"/>
                </a:rPr>
                <a:t>▣ 연구학교 지정 </a:t>
              </a:r>
              <a:r>
                <a:rPr lang="ko-KR" altLang="en-US" sz="1200" spc="-70" dirty="0" smtClean="0">
                  <a:solidFill>
                    <a:srgbClr val="3A9C89"/>
                  </a:solidFill>
                  <a:latin typeface="나눔스퀘어OTF Bold" pitchFamily="34" charset="-127"/>
                  <a:ea typeface="나눔스퀘어OTF Bold" pitchFamily="34" charset="-127"/>
                </a:rPr>
                <a:t>현황</a:t>
              </a:r>
              <a:endParaRPr lang="en-US" altLang="ko-KR" sz="1200" spc="-70" dirty="0" smtClean="0">
                <a:solidFill>
                  <a:srgbClr val="3A9C89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(1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18~’20 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연구학교 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54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     </a:t>
              </a:r>
              <a:endParaRPr lang="en-US" altLang="ko-KR" sz="1000" spc="-7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          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31, 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직업고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23) </a:t>
              </a: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(2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 ’19~’21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연구학교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47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 </a:t>
              </a:r>
              <a:endParaRPr lang="en-US" altLang="ko-KR" sz="1000" spc="-7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          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33, 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직업고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14)</a:t>
              </a:r>
            </a:p>
          </p:txBody>
        </p:sp>
      </p:grpSp>
      <p:grpSp>
        <p:nvGrpSpPr>
          <p:cNvPr id="13" name="그룹 37"/>
          <p:cNvGrpSpPr/>
          <p:nvPr/>
        </p:nvGrpSpPr>
        <p:grpSpPr>
          <a:xfrm>
            <a:off x="3422072" y="2981890"/>
            <a:ext cx="2292936" cy="2692466"/>
            <a:chOff x="3422072" y="3088220"/>
            <a:chExt cx="2292936" cy="2692466"/>
          </a:xfrm>
        </p:grpSpPr>
        <p:sp>
          <p:nvSpPr>
            <p:cNvPr id="16" name="TextBox 15"/>
            <p:cNvSpPr txBox="1"/>
            <p:nvPr/>
          </p:nvSpPr>
          <p:spPr>
            <a:xfrm>
              <a:off x="3808092" y="3088220"/>
              <a:ext cx="1529948" cy="44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선도학교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22072" y="3824532"/>
              <a:ext cx="2258291" cy="89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교육과정 다양화</a:t>
              </a:r>
              <a:r>
                <a:rPr lang="en-US" altLang="ko-KR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·</a:t>
              </a: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특성화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우수학교</a:t>
              </a:r>
              <a:r>
                <a:rPr lang="en-US" altLang="ko-KR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교육 혁신 경험이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축적된 학교를 지정하여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특색 있는 우수 모델 확산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71868" y="4928145"/>
              <a:ext cx="2143140" cy="852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spc="-70" dirty="0" smtClean="0">
                  <a:solidFill>
                    <a:schemeClr val="accent5">
                      <a:lumMod val="50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▣ 선도학교 지정 현황</a:t>
              </a:r>
              <a:endParaRPr lang="en-US" altLang="ko-KR" sz="1200" spc="-70" dirty="0" smtClean="0">
                <a:solidFill>
                  <a:schemeClr val="accent5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(1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 ’18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선도학교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51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</a:t>
              </a:r>
            </a:p>
            <a:p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(2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’19~’21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선도학교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241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</a:t>
              </a:r>
              <a:endParaRPr lang="en-US" altLang="ko-KR" sz="1000" spc="-7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          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178, 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직업고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63)</a:t>
              </a:r>
            </a:p>
          </p:txBody>
        </p:sp>
      </p:grpSp>
      <p:grpSp>
        <p:nvGrpSpPr>
          <p:cNvPr id="19" name="그룹 38"/>
          <p:cNvGrpSpPr/>
          <p:nvPr/>
        </p:nvGrpSpPr>
        <p:grpSpPr>
          <a:xfrm>
            <a:off x="6026570" y="2981890"/>
            <a:ext cx="2010769" cy="2850296"/>
            <a:chOff x="6059342" y="3088220"/>
            <a:chExt cx="2010769" cy="2850296"/>
          </a:xfrm>
        </p:grpSpPr>
        <p:sp>
          <p:nvSpPr>
            <p:cNvPr id="22" name="TextBox 21"/>
            <p:cNvSpPr txBox="1"/>
            <p:nvPr/>
          </p:nvSpPr>
          <p:spPr>
            <a:xfrm>
              <a:off x="6280062" y="3088220"/>
              <a:ext cx="1529948" cy="44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일반학교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74068" y="3824532"/>
              <a:ext cx="1987622" cy="89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학점제 도입에 대비한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고교 전반의 역량 제고 및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저변 확대를 위해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 err="1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 지원 사업 등 강화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9342" y="4932087"/>
              <a:ext cx="2010769" cy="100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spc="-70" dirty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▣ 학점제 도입 대비 </a:t>
              </a:r>
              <a:r>
                <a:rPr lang="ko-KR" altLang="en-US" sz="1200" spc="-70" dirty="0" smtClean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지원</a:t>
              </a:r>
              <a:endParaRPr lang="en-US" altLang="ko-KR" sz="1200" spc="-70" dirty="0" smtClean="0">
                <a:solidFill>
                  <a:srgbClr val="7030A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◦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학점제 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관련 요소를 사업 과제에</a:t>
              </a: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반영</a:t>
              </a:r>
              <a:r>
                <a:rPr lang="en-US" altLang="ko-KR" sz="1000" spc="-70" dirty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미리 경험</a:t>
              </a:r>
            </a:p>
            <a:p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◦ 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고교 </a:t>
              </a:r>
              <a:r>
                <a:rPr lang="ko-KR" altLang="en-US" sz="1000" spc="-70" dirty="0" err="1">
                  <a:latin typeface="나눔스퀘어OTF Bold" pitchFamily="34" charset="-127"/>
                  <a:ea typeface="나눔스퀘어OTF Bold" pitchFamily="34" charset="-127"/>
                </a:rPr>
                <a:t>교육력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 제고 사업을 통해</a:t>
              </a:r>
            </a:p>
            <a:p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행정</a:t>
              </a:r>
              <a:r>
                <a:rPr lang="en-US" altLang="ko-KR" sz="1000" spc="-70" dirty="0">
                  <a:latin typeface="나눔스퀘어OTF Bold" pitchFamily="34" charset="-127"/>
                  <a:ea typeface="나눔스퀘어OTF Bold" pitchFamily="34" charset="-127"/>
                </a:rPr>
                <a:t>·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재정 지원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25" name="TextBox 24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시범 학교 운영을 통한 일반화 방안 마련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도입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준비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Administrator\Desktop\도비라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0698" y="2754643"/>
            <a:ext cx="3933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Ⅰ.  </a:t>
            </a:r>
            <a:r>
              <a:rPr lang="ko-KR" altLang="en-US" sz="4200" kern="1000" spc="-100" dirty="0" smtClean="0">
                <a:latin typeface="나눔스퀘어OTF Bold" pitchFamily="34" charset="-127"/>
                <a:ea typeface="나눔스퀘어OTF Bold" pitchFamily="34" charset="-127"/>
              </a:rPr>
              <a:t>추진 </a:t>
            </a:r>
            <a:r>
              <a:rPr lang="ko-KR" altLang="en-US" sz="4200" kern="1000" spc="-100" dirty="0">
                <a:latin typeface="나눔스퀘어OTF Bold" pitchFamily="34" charset="-127"/>
                <a:ea typeface="나눔스퀘어OTF Bold" pitchFamily="34" charset="-127"/>
              </a:rPr>
              <a:t>배경 및</a:t>
            </a:r>
          </a:p>
          <a:p>
            <a:r>
              <a:rPr lang="ko-KR" altLang="en-US" sz="4200" kern="1000" spc="-100" dirty="0" smtClean="0">
                <a:latin typeface="나눔스퀘어OTF Bold" pitchFamily="34" charset="-127"/>
                <a:ea typeface="나눔스퀘어OTF Bold" pitchFamily="34" charset="-127"/>
              </a:rPr>
              <a:t>      도입 </a:t>
            </a:r>
            <a:r>
              <a:rPr lang="ko-KR" altLang="en-US" sz="4200" kern="1000" spc="-100" dirty="0">
                <a:latin typeface="나눔스퀘어OTF Bold" pitchFamily="34" charset="-127"/>
                <a:ea typeface="나눔스퀘어OTF Bold" pitchFamily="34" charset="-127"/>
              </a:rPr>
              <a:t>필요성</a:t>
            </a:r>
          </a:p>
        </p:txBody>
      </p:sp>
    </p:spTree>
    <p:extLst>
      <p:ext uri="{BB962C8B-B14F-4D97-AF65-F5344CB8AC3E}">
        <p14:creationId xmlns:p14="http://schemas.microsoft.com/office/powerpoint/2010/main" val="12596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오른쪽 화살표 24"/>
          <p:cNvSpPr/>
          <p:nvPr/>
        </p:nvSpPr>
        <p:spPr>
          <a:xfrm>
            <a:off x="2305862" y="3071810"/>
            <a:ext cx="295800" cy="19817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>
            <a:off x="2305862" y="5027739"/>
            <a:ext cx="295800" cy="19817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한쪽 모서리가 둥근 사각형 12"/>
          <p:cNvSpPr/>
          <p:nvPr/>
        </p:nvSpPr>
        <p:spPr>
          <a:xfrm>
            <a:off x="2786049" y="2770940"/>
            <a:ext cx="2412000" cy="1522156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한쪽 모서리가 둥근 사각형 19"/>
          <p:cNvSpPr/>
          <p:nvPr/>
        </p:nvSpPr>
        <p:spPr>
          <a:xfrm>
            <a:off x="2786050" y="4765888"/>
            <a:ext cx="2412000" cy="1158126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한쪽 모서리가 둥근 사각형 21"/>
          <p:cNvSpPr/>
          <p:nvPr/>
        </p:nvSpPr>
        <p:spPr>
          <a:xfrm>
            <a:off x="5379561" y="4797152"/>
            <a:ext cx="2880000" cy="1158126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905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7"/>
          <p:cNvGrpSpPr/>
          <p:nvPr/>
        </p:nvGrpSpPr>
        <p:grpSpPr>
          <a:xfrm>
            <a:off x="2813866" y="2878694"/>
            <a:ext cx="2388165" cy="1283813"/>
            <a:chOff x="3266350" y="2646880"/>
            <a:chExt cx="2388165" cy="1283813"/>
          </a:xfrm>
        </p:grpSpPr>
        <p:sp>
          <p:nvSpPr>
            <p:cNvPr id="28" name="TextBox 27"/>
            <p:cNvSpPr txBox="1"/>
            <p:nvPr/>
          </p:nvSpPr>
          <p:spPr>
            <a:xfrm>
              <a:off x="3309081" y="2646880"/>
              <a:ext cx="2304256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kern="1000" spc="-100" dirty="0" err="1" smtClean="0">
                  <a:latin typeface="나눔스퀘어OTF Bold" pitchFamily="34" charset="-127"/>
                  <a:ea typeface="나눔스퀘어OTF Bold" pitchFamily="34" charset="-127"/>
                </a:rPr>
                <a:t>학생선택형</a:t>
              </a:r>
              <a:r>
                <a:rPr lang="ko-KR" altLang="en-US" sz="14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 교육과정 편성운영</a:t>
              </a:r>
              <a:endParaRPr lang="ko-KR" altLang="en-US" sz="14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66350" y="3005953"/>
              <a:ext cx="2388165" cy="924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15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≫ </a:t>
              </a:r>
              <a:r>
                <a:rPr lang="ko-KR" altLang="en-US" sz="1120" dirty="0" smtClean="0">
                  <a:latin typeface="나눔스퀘어OTF Bold" pitchFamily="34" charset="-127"/>
                  <a:ea typeface="나눔스퀘어OTF Bold" pitchFamily="34" charset="-127"/>
                </a:rPr>
                <a:t>학생의 과목 선택권확대를 위해 </a:t>
              </a:r>
              <a:endParaRPr lang="en-US" altLang="ko-KR" sz="112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en-US" altLang="ko-KR" sz="112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120" dirty="0" smtClean="0">
                  <a:latin typeface="나눔스퀘어OTF Bold" pitchFamily="34" charset="-127"/>
                  <a:ea typeface="나눔스퀘어OTF Bold" pitchFamily="34" charset="-127"/>
                </a:rPr>
                <a:t>최대한 </a:t>
              </a:r>
              <a:r>
                <a:rPr lang="ko-KR" altLang="en-US" sz="1120" dirty="0" err="1" smtClean="0">
                  <a:latin typeface="나눔스퀘어OTF Bold" pitchFamily="34" charset="-127"/>
                  <a:ea typeface="나눔스퀘어OTF Bold" pitchFamily="34" charset="-127"/>
                </a:rPr>
                <a:t>학교내</a:t>
              </a:r>
              <a:r>
                <a:rPr lang="ko-KR" altLang="en-US" sz="1120" dirty="0" smtClean="0">
                  <a:latin typeface="나눔스퀘어OTF Bold" pitchFamily="34" charset="-127"/>
                  <a:ea typeface="나눔스퀘어OTF Bold" pitchFamily="34" charset="-127"/>
                </a:rPr>
                <a:t> 다양한 과목 개설</a:t>
              </a:r>
              <a:endParaRPr lang="en-US" altLang="ko-KR" sz="1120" dirty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≫</a:t>
              </a:r>
              <a:r>
                <a:rPr lang="ko-KR" altLang="en-US" sz="1120" dirty="0" smtClean="0">
                  <a:latin typeface="나눔스퀘어OTF Bold" pitchFamily="34" charset="-127"/>
                  <a:ea typeface="나눔스퀘어OTF Bold" pitchFamily="34" charset="-127"/>
                </a:rPr>
                <a:t> 공동교육과정</a:t>
              </a:r>
              <a:r>
                <a:rPr lang="en-US" altLang="ko-KR" sz="1120" dirty="0" smtClean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dirty="0" smtClean="0">
                  <a:latin typeface="나눔스퀘어OTF Bold" pitchFamily="34" charset="-127"/>
                  <a:ea typeface="나눔스퀘어OTF Bold" pitchFamily="34" charset="-127"/>
                </a:rPr>
                <a:t>지역사회 연계</a:t>
              </a:r>
              <a:r>
                <a:rPr lang="en-US" altLang="ko-KR" sz="1120" dirty="0" smtClean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>
                <a:lnSpc>
                  <a:spcPct val="110000"/>
                </a:lnSpc>
              </a:pPr>
              <a:r>
                <a:rPr lang="en-US" altLang="ko-KR" sz="112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120" dirty="0" smtClean="0">
                  <a:latin typeface="나눔스퀘어OTF Bold" pitchFamily="34" charset="-127"/>
                  <a:ea typeface="나눔스퀘어OTF Bold" pitchFamily="34" charset="-127"/>
                </a:rPr>
                <a:t>온라인 교육과정 등 개설</a:t>
              </a:r>
              <a:endParaRPr lang="ko-KR" altLang="en-US" sz="112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3418113" y="2980556"/>
              <a:ext cx="1980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한쪽 모서리가 둥근 사각형 20"/>
          <p:cNvSpPr/>
          <p:nvPr/>
        </p:nvSpPr>
        <p:spPr>
          <a:xfrm>
            <a:off x="5379561" y="2769148"/>
            <a:ext cx="2880000" cy="1523948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905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429256" y="2873175"/>
            <a:ext cx="2880320" cy="31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kern="1000" spc="-7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학생선택형</a:t>
            </a:r>
            <a:r>
              <a:rPr lang="ko-KR" altLang="en-US" sz="1400" kern="10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교육과정 편성 운영 체계화</a:t>
            </a:r>
            <a:endParaRPr lang="ko-KR" altLang="en-US" sz="1200" kern="1000" spc="-70" dirty="0"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5" name="그룹 31"/>
          <p:cNvGrpSpPr/>
          <p:nvPr/>
        </p:nvGrpSpPr>
        <p:grpSpPr>
          <a:xfrm>
            <a:off x="2817732" y="4845794"/>
            <a:ext cx="2418953" cy="1016851"/>
            <a:chOff x="3238532" y="2546213"/>
            <a:chExt cx="2418953" cy="1016851"/>
          </a:xfrm>
        </p:grpSpPr>
        <p:sp>
          <p:nvSpPr>
            <p:cNvPr id="33" name="TextBox 32"/>
            <p:cNvSpPr txBox="1"/>
            <p:nvPr/>
          </p:nvSpPr>
          <p:spPr>
            <a:xfrm>
              <a:off x="3278288" y="2546213"/>
              <a:ext cx="2108635" cy="319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기초학력 보장 프로그램 운영</a:t>
              </a:r>
              <a:endParaRPr lang="ko-KR" altLang="en-US" sz="14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38532" y="2909552"/>
              <a:ext cx="2418953" cy="653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≫</a:t>
              </a:r>
              <a:r>
                <a:rPr lang="ko-KR" altLang="en-US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대상교과 및 학생 선정</a:t>
              </a:r>
              <a:r>
                <a:rPr lang="en-US" altLang="ko-KR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교과별 최소 </a:t>
              </a:r>
              <a:endParaRPr lang="en-US" altLang="ko-KR" sz="1120" spc="-15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       성취  수준 설정</a:t>
              </a:r>
              <a:r>
                <a:rPr lang="en-US" altLang="ko-KR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예방을 위한 연간 운영계획</a:t>
              </a:r>
              <a:r>
                <a:rPr lang="en-US" altLang="ko-KR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>
                <a:lnSpc>
                  <a:spcPct val="110000"/>
                </a:lnSpc>
              </a:pPr>
              <a:r>
                <a:rPr lang="en-US" altLang="ko-KR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       </a:t>
              </a:r>
              <a:r>
                <a:rPr lang="ko-KR" altLang="en-US" sz="1120" spc="-150" dirty="0" err="1" smtClean="0">
                  <a:latin typeface="나눔스퀘어OTF Bold" pitchFamily="34" charset="-127"/>
                  <a:ea typeface="나눔스퀘어OTF Bold" pitchFamily="34" charset="-127"/>
                </a:rPr>
                <a:t>미도달</a:t>
              </a: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 예방 지원프로그램 운영</a:t>
              </a:r>
              <a:endParaRPr lang="en-US" altLang="ko-KR" sz="1120" spc="-15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3430820" y="2888525"/>
              <a:ext cx="181791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그룹 41"/>
          <p:cNvGrpSpPr/>
          <p:nvPr/>
        </p:nvGrpSpPr>
        <p:grpSpPr>
          <a:xfrm>
            <a:off x="382600" y="247341"/>
            <a:ext cx="8360976" cy="1026609"/>
            <a:chOff x="382600" y="247341"/>
            <a:chExt cx="8360976" cy="1026609"/>
          </a:xfrm>
        </p:grpSpPr>
        <p:sp>
          <p:nvSpPr>
            <p:cNvPr id="43" name="TextBox 42"/>
            <p:cNvSpPr txBox="1"/>
            <p:nvPr/>
          </p:nvSpPr>
          <p:spPr>
            <a:xfrm>
              <a:off x="1413136" y="758424"/>
              <a:ext cx="7330440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연구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선도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학교 운영 방안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도입 기반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마련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46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1185710" y="1886288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1)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교육과정 및 학생평가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제도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5532376" y="3210541"/>
            <a:ext cx="25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5532375" y="5185133"/>
            <a:ext cx="20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5699" y="4854910"/>
            <a:ext cx="1779508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kern="1000" spc="-100" dirty="0" smtClean="0">
                <a:latin typeface="나눔스퀘어OTF Bold" pitchFamily="34" charset="-127"/>
                <a:ea typeface="나눔스퀘어OTF Bold" pitchFamily="34" charset="-127"/>
              </a:rPr>
              <a:t>과정중심 평가 활성화</a:t>
            </a:r>
            <a:endParaRPr lang="ko-KR" altLang="en-US" sz="1400" kern="10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19317" y="5221388"/>
            <a:ext cx="2664296" cy="73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ko-KR" altLang="en-US" sz="1120" dirty="0" smtClean="0">
                <a:latin typeface="나눔스퀘어OTF Bold" pitchFamily="34" charset="-127"/>
                <a:ea typeface="나눔스퀘어OTF Bold" pitchFamily="34" charset="-127"/>
              </a:rPr>
              <a:t>수업과 연계한 과정중심 평가 강화</a:t>
            </a:r>
            <a:endParaRPr lang="en-US" altLang="ko-KR" sz="112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2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교수학습계획서</a:t>
            </a:r>
            <a:r>
              <a:rPr lang="en-US" altLang="ko-KR" sz="112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(Syllabus) </a:t>
            </a:r>
            <a:r>
              <a:rPr lang="ko-KR" altLang="en-US" sz="112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제공을 통한 </a:t>
            </a:r>
            <a:endParaRPr lang="en-US" altLang="ko-KR" sz="1120" kern="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12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12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평가 신뢰성 제고</a:t>
            </a:r>
            <a:endParaRPr lang="en-US" altLang="ko-KR" sz="1120" kern="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785786" y="2786058"/>
            <a:ext cx="1428760" cy="756000"/>
            <a:chOff x="1285852" y="2708438"/>
            <a:chExt cx="1428760" cy="756000"/>
          </a:xfrm>
        </p:grpSpPr>
        <p:sp>
          <p:nvSpPr>
            <p:cNvPr id="40" name="한쪽 모서리가 둥근 사각형 39"/>
            <p:cNvSpPr/>
            <p:nvPr/>
          </p:nvSpPr>
          <p:spPr>
            <a:xfrm>
              <a:off x="1285852" y="2708438"/>
              <a:ext cx="1368000" cy="756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28728" y="2851314"/>
              <a:ext cx="1285884" cy="37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65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</a:t>
              </a:r>
              <a:endParaRPr lang="ko-KR" altLang="en-US" sz="165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785786" y="4786322"/>
            <a:ext cx="1428760" cy="756000"/>
            <a:chOff x="1285852" y="2708438"/>
            <a:chExt cx="1428760" cy="756000"/>
          </a:xfrm>
        </p:grpSpPr>
        <p:sp>
          <p:nvSpPr>
            <p:cNvPr id="53" name="한쪽 모서리가 둥근 사각형 52"/>
            <p:cNvSpPr/>
            <p:nvPr/>
          </p:nvSpPr>
          <p:spPr>
            <a:xfrm>
              <a:off x="1285852" y="2708438"/>
              <a:ext cx="1368000" cy="756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28728" y="2851314"/>
              <a:ext cx="1285884" cy="37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65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학생평가</a:t>
              </a:r>
              <a:endParaRPr lang="ko-KR" altLang="en-US" sz="165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419317" y="3284853"/>
            <a:ext cx="2880320" cy="91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학생 수요조사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교원 협의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학생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학부모안내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수강신청</a:t>
            </a:r>
            <a:endParaRPr lang="en-US" altLang="ko-KR" sz="112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12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필요시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교육과정 편성 규정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소인수과목 개설</a:t>
            </a:r>
            <a:endParaRPr lang="en-US" altLang="ko-KR" sz="112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기준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공강시간 활용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정정기간 및 절차 등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마련</a:t>
            </a:r>
            <a:endParaRPr lang="ko-KR" altLang="en-US" sz="1120" kern="1000" spc="-70" dirty="0"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16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785786" y="2786058"/>
            <a:ext cx="1428760" cy="756000"/>
            <a:chOff x="1285852" y="2708438"/>
            <a:chExt cx="1428760" cy="756000"/>
          </a:xfrm>
        </p:grpSpPr>
        <p:sp>
          <p:nvSpPr>
            <p:cNvPr id="40" name="한쪽 모서리가 둥근 사각형 39"/>
            <p:cNvSpPr/>
            <p:nvPr/>
          </p:nvSpPr>
          <p:spPr>
            <a:xfrm>
              <a:off x="1285852" y="2708438"/>
              <a:ext cx="1368000" cy="756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28728" y="2851314"/>
              <a:ext cx="1285884" cy="37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65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교원</a:t>
              </a:r>
              <a:endParaRPr lang="ko-KR" altLang="en-US" sz="165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3" name="한쪽 모서리가 둥근 사각형 12"/>
          <p:cNvSpPr/>
          <p:nvPr/>
        </p:nvSpPr>
        <p:spPr>
          <a:xfrm>
            <a:off x="2734490" y="2770940"/>
            <a:ext cx="2340000" cy="1522156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한쪽 모서리가 둥근 사각형 19"/>
          <p:cNvSpPr/>
          <p:nvPr/>
        </p:nvSpPr>
        <p:spPr>
          <a:xfrm>
            <a:off x="2734490" y="4707701"/>
            <a:ext cx="3980650" cy="1560806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한쪽 모서리가 둥근 사각형 20"/>
          <p:cNvSpPr/>
          <p:nvPr/>
        </p:nvSpPr>
        <p:spPr>
          <a:xfrm>
            <a:off x="5304624" y="2769148"/>
            <a:ext cx="3024000" cy="1523948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905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7"/>
          <p:cNvGrpSpPr/>
          <p:nvPr/>
        </p:nvGrpSpPr>
        <p:grpSpPr>
          <a:xfrm>
            <a:off x="2763818" y="2878694"/>
            <a:ext cx="2316727" cy="1080682"/>
            <a:chOff x="3266350" y="2646880"/>
            <a:chExt cx="2388165" cy="1080682"/>
          </a:xfrm>
        </p:grpSpPr>
        <p:sp>
          <p:nvSpPr>
            <p:cNvPr id="28" name="TextBox 27"/>
            <p:cNvSpPr txBox="1"/>
            <p:nvPr/>
          </p:nvSpPr>
          <p:spPr>
            <a:xfrm>
              <a:off x="3309081" y="2646880"/>
              <a:ext cx="2304256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다 교과 지도 교원 처우 개선</a:t>
              </a:r>
              <a:endParaRPr lang="ko-KR" altLang="en-US" sz="14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66350" y="3025831"/>
              <a:ext cx="2388165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≫ 수업 </a:t>
              </a:r>
              <a:r>
                <a:rPr lang="ko-KR" altLang="en-US" sz="1120" kern="0" spc="-80" dirty="0" err="1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시수</a:t>
              </a: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경삼</a:t>
              </a:r>
              <a:r>
                <a:rPr lang="en-US" altLang="ko-KR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성과급 반영</a:t>
              </a:r>
              <a:r>
                <a:rPr lang="en-US" altLang="ko-KR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연구회</a:t>
              </a:r>
              <a:endPara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활동지원</a:t>
              </a:r>
              <a:r>
                <a:rPr lang="en-US" altLang="ko-KR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,  </a:t>
              </a: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업무분장 사전 조정을 </a:t>
              </a:r>
              <a:endParaRPr lang="en-US" altLang="ko-KR" sz="1120" dirty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2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     통한 업무 경감 등</a:t>
              </a:r>
              <a:endParaRPr lang="en-US" altLang="ko-KR" sz="1120" dirty="0" smtClean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3398235" y="2980556"/>
              <a:ext cx="185550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5286380" y="2858878"/>
            <a:ext cx="3024336" cy="31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400" kern="10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400" kern="1000" spc="-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교원의 역할의 변화</a:t>
            </a:r>
            <a:endParaRPr lang="en-US" altLang="ko-KR" sz="120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" name="그룹 31"/>
          <p:cNvGrpSpPr/>
          <p:nvPr/>
        </p:nvGrpSpPr>
        <p:grpSpPr>
          <a:xfrm>
            <a:off x="2827278" y="4789648"/>
            <a:ext cx="3530673" cy="1376219"/>
            <a:chOff x="3275300" y="2579518"/>
            <a:chExt cx="1550377" cy="1376219"/>
          </a:xfrm>
        </p:grpSpPr>
        <p:sp>
          <p:nvSpPr>
            <p:cNvPr id="33" name="TextBox 32"/>
            <p:cNvSpPr txBox="1"/>
            <p:nvPr/>
          </p:nvSpPr>
          <p:spPr>
            <a:xfrm>
              <a:off x="3281696" y="2579518"/>
              <a:ext cx="1512611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과목 선택권 확대에 따른 효율적인 학습환경 구축 </a:t>
              </a:r>
              <a:endParaRPr lang="ko-KR" altLang="en-US" sz="1400" kern="1000" spc="-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75300" y="2949308"/>
              <a:ext cx="1550377" cy="100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kern="0" spc="-11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≫ </a:t>
              </a:r>
              <a:r>
                <a:rPr lang="ko-KR" altLang="en-US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 선택과목  확대에 따른 </a:t>
              </a:r>
              <a:r>
                <a:rPr lang="ko-KR" altLang="en-US" sz="1120" spc="-110" dirty="0" err="1" smtClean="0">
                  <a:latin typeface="나눔스퀘어OTF Bold" pitchFamily="34" charset="-127"/>
                  <a:ea typeface="나눔스퀘어OTF Bold" pitchFamily="34" charset="-127"/>
                </a:rPr>
                <a:t>홈베이스</a:t>
              </a:r>
              <a:endParaRPr lang="en-US" altLang="ko-KR" sz="1120" spc="-11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20" kern="0" spc="-11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≫ </a:t>
              </a:r>
              <a:r>
                <a:rPr lang="ko-KR" altLang="en-US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 다양한 규모의 수업개설을 위한 </a:t>
              </a:r>
              <a:r>
                <a:rPr lang="ko-KR" altLang="en-US" sz="1120" spc="-110" dirty="0" err="1" smtClean="0">
                  <a:latin typeface="나눔스퀘어OTF Bold" pitchFamily="34" charset="-127"/>
                  <a:ea typeface="나눔스퀘어OTF Bold" pitchFamily="34" charset="-127"/>
                </a:rPr>
                <a:t>가변형</a:t>
              </a:r>
              <a:r>
                <a:rPr lang="ko-KR" altLang="en-US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 교실</a:t>
              </a:r>
              <a:endParaRPr lang="en-US" altLang="ko-KR" sz="1120" spc="-11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20" kern="0" spc="-11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≫ </a:t>
              </a:r>
              <a:r>
                <a:rPr lang="ko-KR" altLang="en-US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 공강시간 학생 자기주도적 활동을 위한 공간 마련 등</a:t>
              </a:r>
              <a:endParaRPr lang="en-US" altLang="ko-KR" sz="1120" spc="-11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      </a:t>
              </a:r>
              <a:r>
                <a:rPr lang="en-US" altLang="ko-KR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연구학교의 경우 교과교실 도입 적극 권장</a:t>
              </a:r>
              <a:r>
                <a:rPr lang="en-US" altLang="ko-KR" sz="1120" spc="-110" dirty="0" smtClean="0">
                  <a:latin typeface="나눔스퀘어OTF Bold" pitchFamily="34" charset="-127"/>
                  <a:ea typeface="나눔스퀘어OTF Bold" pitchFamily="34" charset="-127"/>
                </a:rPr>
                <a:t>)</a:t>
              </a: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3308614" y="2928281"/>
              <a:ext cx="142273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41"/>
          <p:cNvGrpSpPr/>
          <p:nvPr/>
        </p:nvGrpSpPr>
        <p:grpSpPr>
          <a:xfrm>
            <a:off x="382600" y="247341"/>
            <a:ext cx="8360976" cy="1026609"/>
            <a:chOff x="382600" y="247341"/>
            <a:chExt cx="8360976" cy="1026609"/>
          </a:xfrm>
        </p:grpSpPr>
        <p:sp>
          <p:nvSpPr>
            <p:cNvPr id="43" name="TextBox 42"/>
            <p:cNvSpPr txBox="1"/>
            <p:nvPr/>
          </p:nvSpPr>
          <p:spPr>
            <a:xfrm>
              <a:off x="1413136" y="758424"/>
              <a:ext cx="7330440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연구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선도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학교 운영 방안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도입 기반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마련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46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1185710" y="1886288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2)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교원 및 시설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인프라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5534656" y="3208979"/>
            <a:ext cx="230425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/>
          <p:cNvGrpSpPr/>
          <p:nvPr/>
        </p:nvGrpSpPr>
        <p:grpSpPr>
          <a:xfrm>
            <a:off x="785786" y="4696871"/>
            <a:ext cx="1428760" cy="756000"/>
            <a:chOff x="1285852" y="2708438"/>
            <a:chExt cx="1428760" cy="756000"/>
          </a:xfrm>
        </p:grpSpPr>
        <p:sp>
          <p:nvSpPr>
            <p:cNvPr id="48" name="한쪽 모서리가 둥근 사각형 47"/>
            <p:cNvSpPr/>
            <p:nvPr/>
          </p:nvSpPr>
          <p:spPr>
            <a:xfrm>
              <a:off x="1285852" y="2708438"/>
              <a:ext cx="1368000" cy="756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28728" y="2869327"/>
              <a:ext cx="1285884" cy="37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65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시설</a:t>
              </a:r>
              <a:endParaRPr lang="ko-KR" altLang="en-US" sz="165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50" name="오른쪽 화살표 49"/>
          <p:cNvSpPr/>
          <p:nvPr/>
        </p:nvSpPr>
        <p:spPr>
          <a:xfrm>
            <a:off x="2305862" y="3071810"/>
            <a:ext cx="295800" cy="19817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오른쪽 화살표 50"/>
          <p:cNvSpPr/>
          <p:nvPr/>
        </p:nvSpPr>
        <p:spPr>
          <a:xfrm>
            <a:off x="2305862" y="4938288"/>
            <a:ext cx="295800" cy="19817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5349838" y="3248233"/>
            <a:ext cx="3024336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 교육과정 이수 조언자로서의 담임교사의 역할</a:t>
            </a:r>
            <a:endParaRPr lang="en-US" altLang="ko-KR" sz="112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학점제에 맞는 교과교사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2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진로전잠교사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관리자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  </a:t>
            </a:r>
          </a:p>
          <a:p>
            <a:pPr>
              <a:lnSpc>
                <a:spcPct val="120000"/>
              </a:lnSpc>
            </a:pP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</a:t>
            </a:r>
            <a:r>
              <a:rPr lang="ko-KR" altLang="en-US" sz="112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비선택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12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평균시수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이하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과목 교사 역할 </a:t>
            </a:r>
            <a:endParaRPr lang="en-US" altLang="ko-KR" sz="112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16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한쪽 모서리가 둥근 사각형 12"/>
          <p:cNvSpPr/>
          <p:nvPr/>
        </p:nvSpPr>
        <p:spPr>
          <a:xfrm>
            <a:off x="2766172" y="2769148"/>
            <a:ext cx="2500330" cy="1522156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한쪽 모서리가 둥근 사각형 19"/>
          <p:cNvSpPr/>
          <p:nvPr/>
        </p:nvSpPr>
        <p:spPr>
          <a:xfrm>
            <a:off x="2766171" y="4765888"/>
            <a:ext cx="2502000" cy="126000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한쪽 모서리가 둥근 사각형 20"/>
          <p:cNvSpPr/>
          <p:nvPr/>
        </p:nvSpPr>
        <p:spPr>
          <a:xfrm>
            <a:off x="5424700" y="2769148"/>
            <a:ext cx="2880000" cy="1523948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905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한쪽 모서리가 둥근 사각형 21"/>
          <p:cNvSpPr/>
          <p:nvPr/>
        </p:nvSpPr>
        <p:spPr>
          <a:xfrm>
            <a:off x="5406456" y="4765888"/>
            <a:ext cx="2880000" cy="126000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905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7"/>
          <p:cNvGrpSpPr/>
          <p:nvPr/>
        </p:nvGrpSpPr>
        <p:grpSpPr>
          <a:xfrm>
            <a:off x="2784049" y="2878694"/>
            <a:ext cx="2482453" cy="1308565"/>
            <a:chOff x="3266350" y="2646880"/>
            <a:chExt cx="2482453" cy="1308565"/>
          </a:xfrm>
        </p:grpSpPr>
        <p:sp>
          <p:nvSpPr>
            <p:cNvPr id="28" name="TextBox 27"/>
            <p:cNvSpPr txBox="1"/>
            <p:nvPr/>
          </p:nvSpPr>
          <p:spPr>
            <a:xfrm>
              <a:off x="3309081" y="2646880"/>
              <a:ext cx="2304256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진로 및 교육과정 지도 내실화</a:t>
              </a:r>
              <a:endParaRPr lang="ko-KR" altLang="en-US" sz="14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66350" y="3035770"/>
              <a:ext cx="2482453" cy="91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≫ 진로 학업설계 </a:t>
              </a:r>
              <a:r>
                <a:rPr lang="en-US" altLang="ko-KR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: </a:t>
              </a:r>
              <a:r>
                <a:rPr lang="ko-KR" altLang="en-US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진로상담 내실화하여 </a:t>
              </a:r>
              <a:endParaRPr lang="en-US" altLang="ko-KR" sz="112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      진로와 연계된 학업계획서 작성</a:t>
              </a:r>
              <a:r>
                <a:rPr lang="en-US" altLang="ko-KR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교과목 안내</a:t>
              </a:r>
              <a:endParaRPr lang="en-US" altLang="ko-KR" sz="1120" spc="-150" dirty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20" kern="0" spc="-15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≫</a:t>
              </a: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 교육과정 </a:t>
              </a:r>
              <a:r>
                <a:rPr lang="ko-KR" altLang="en-US" sz="1120" spc="-150" dirty="0" err="1" smtClean="0">
                  <a:latin typeface="나눔스퀘어OTF Bold" pitchFamily="34" charset="-127"/>
                  <a:ea typeface="나눔스퀘어OTF Bold" pitchFamily="34" charset="-127"/>
                </a:rPr>
                <a:t>지원팀</a:t>
              </a: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 중심으로 학업계획서 및 </a:t>
              </a:r>
              <a:endParaRPr lang="en-US" altLang="ko-KR" sz="1120" spc="-15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en-US" altLang="ko-KR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       </a:t>
              </a:r>
              <a:r>
                <a:rPr lang="ko-KR" altLang="en-US" sz="1120" spc="-150" dirty="0" smtClean="0">
                  <a:latin typeface="나눔스퀘어OTF Bold" pitchFamily="34" charset="-127"/>
                  <a:ea typeface="나눔스퀘어OTF Bold" pitchFamily="34" charset="-127"/>
                </a:rPr>
                <a:t>학습 이력 토대로 교육과정 </a:t>
              </a:r>
              <a:r>
                <a:rPr lang="ko-KR" altLang="en-US" sz="1120" spc="-150" dirty="0" err="1" smtClean="0">
                  <a:latin typeface="나눔스퀘어OTF Bold" pitchFamily="34" charset="-127"/>
                  <a:ea typeface="나눔스퀘어OTF Bold" pitchFamily="34" charset="-127"/>
                </a:rPr>
                <a:t>코칭</a:t>
              </a:r>
              <a:endParaRPr lang="en-US" altLang="ko-KR" sz="1120" spc="-150" dirty="0" smtClean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3418113" y="2990495"/>
              <a:ext cx="190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5456151" y="2857496"/>
            <a:ext cx="2880320" cy="31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kern="10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학생선택형</a:t>
            </a:r>
            <a:r>
              <a:rPr lang="ko-KR" altLang="en-US" sz="1400" kern="1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교육과정에 따른 생활지도개선</a:t>
            </a:r>
            <a:endParaRPr lang="ko-KR" altLang="en-US" sz="1200" kern="1000" spc="-70" dirty="0"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" name="그룹 31"/>
          <p:cNvGrpSpPr/>
          <p:nvPr/>
        </p:nvGrpSpPr>
        <p:grpSpPr>
          <a:xfrm>
            <a:off x="2837610" y="4845794"/>
            <a:ext cx="2271879" cy="1268202"/>
            <a:chOff x="3248471" y="2546213"/>
            <a:chExt cx="2271879" cy="1268202"/>
          </a:xfrm>
        </p:grpSpPr>
        <p:sp>
          <p:nvSpPr>
            <p:cNvPr id="33" name="TextBox 32"/>
            <p:cNvSpPr txBox="1"/>
            <p:nvPr/>
          </p:nvSpPr>
          <p:spPr>
            <a:xfrm>
              <a:off x="3304707" y="2546213"/>
              <a:ext cx="2108635" cy="319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학부모 이해도 제고</a:t>
              </a:r>
              <a:endParaRPr lang="ko-KR" altLang="en-US" sz="1400" kern="1000" spc="-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48471" y="2909552"/>
              <a:ext cx="2271879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0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≫ 자녀 교육에 대한 인식 변화</a:t>
              </a:r>
              <a:r>
                <a:rPr lang="en-US" altLang="ko-KR" sz="110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10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     </a:t>
              </a:r>
              <a:r>
                <a:rPr lang="ko-KR" altLang="en-US" sz="110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 인식 제고</a:t>
              </a:r>
              <a:endParaRPr lang="en-US" altLang="ko-KR" sz="11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00" kern="0" spc="-8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≫ 학부모 학교 참여 및 의사소통강화</a:t>
              </a:r>
              <a:endParaRPr lang="en-US" altLang="ko-KR" sz="11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20000"/>
                </a:lnSpc>
              </a:pPr>
              <a:endParaRPr lang="en-US" altLang="ko-KR" sz="1100" spc="-15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3430820" y="2888525"/>
              <a:ext cx="181791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41"/>
          <p:cNvGrpSpPr/>
          <p:nvPr/>
        </p:nvGrpSpPr>
        <p:grpSpPr>
          <a:xfrm>
            <a:off x="382600" y="247341"/>
            <a:ext cx="8360976" cy="1026609"/>
            <a:chOff x="382600" y="247341"/>
            <a:chExt cx="8360976" cy="1026609"/>
          </a:xfrm>
        </p:grpSpPr>
        <p:sp>
          <p:nvSpPr>
            <p:cNvPr id="43" name="TextBox 42"/>
            <p:cNvSpPr txBox="1"/>
            <p:nvPr/>
          </p:nvSpPr>
          <p:spPr>
            <a:xfrm>
              <a:off x="1413136" y="758424"/>
              <a:ext cx="7330440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연구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선도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학교 운영 방안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도입 기반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마련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46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1185710" y="1886288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3)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진로교육 및 인식개선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학교문화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59073" y="4835934"/>
            <a:ext cx="2108635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kern="1000" spc="-100" dirty="0" smtClean="0">
                <a:latin typeface="나눔스퀘어OTF Bold" pitchFamily="34" charset="-127"/>
                <a:ea typeface="나눔스퀘어OTF Bold" pitchFamily="34" charset="-127"/>
              </a:rPr>
              <a:t>협력적 교사 문화 형성</a:t>
            </a:r>
            <a:endParaRPr lang="ko-KR" altLang="en-US" sz="1400" kern="10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78464" y="5222630"/>
            <a:ext cx="266429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10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ko-KR" altLang="en-US" sz="1100" dirty="0" smtClean="0">
                <a:latin typeface="나눔스퀘어OTF Bold" pitchFamily="34" charset="-127"/>
                <a:ea typeface="나눔스퀘어OTF Bold" pitchFamily="34" charset="-127"/>
              </a:rPr>
              <a:t>개설과목에 대한 교원 공감대 형성</a:t>
            </a:r>
            <a:endParaRPr lang="en-US" altLang="ko-KR" sz="110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100" kern="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개설과목 확대에 대한 교원 합의 절차화</a:t>
            </a:r>
            <a:endParaRPr lang="en-US" altLang="ko-KR" sz="1100" kern="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10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교사학습공동체 운영</a:t>
            </a:r>
            <a:r>
              <a:rPr lang="en-US" altLang="ko-KR" sz="110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0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교원역량강화 연수 등</a:t>
            </a:r>
            <a:endParaRPr lang="en-US" altLang="ko-KR" sz="1100" dirty="0" smtClean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785786" y="2786058"/>
            <a:ext cx="1368000" cy="756000"/>
            <a:chOff x="1285852" y="2708438"/>
            <a:chExt cx="1368000" cy="756000"/>
          </a:xfrm>
        </p:grpSpPr>
        <p:sp>
          <p:nvSpPr>
            <p:cNvPr id="40" name="한쪽 모서리가 둥근 사각형 39"/>
            <p:cNvSpPr/>
            <p:nvPr/>
          </p:nvSpPr>
          <p:spPr>
            <a:xfrm>
              <a:off x="1285852" y="2708438"/>
              <a:ext cx="1368000" cy="756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17534" y="2769937"/>
              <a:ext cx="1285884" cy="58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2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진로교육 및</a:t>
              </a:r>
              <a:endParaRPr lang="en-US" altLang="ko-KR" sz="1500" kern="10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2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생활지도</a:t>
              </a:r>
              <a:endParaRPr lang="ko-KR" altLang="en-US" sz="1500" kern="1000" spc="-12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785786" y="4736627"/>
            <a:ext cx="1368000" cy="756000"/>
            <a:chOff x="1285852" y="2708438"/>
            <a:chExt cx="1368000" cy="756000"/>
          </a:xfrm>
        </p:grpSpPr>
        <p:sp>
          <p:nvSpPr>
            <p:cNvPr id="49" name="한쪽 모서리가 둥근 사각형 48"/>
            <p:cNvSpPr/>
            <p:nvPr/>
          </p:nvSpPr>
          <p:spPr>
            <a:xfrm>
              <a:off x="1285852" y="2708438"/>
              <a:ext cx="1368000" cy="756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337412" y="2778011"/>
              <a:ext cx="1285884" cy="58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2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학교문화 및 </a:t>
              </a:r>
              <a:endParaRPr lang="en-US" altLang="ko-KR" sz="1500" kern="10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2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인식 개선</a:t>
              </a:r>
            </a:p>
          </p:txBody>
        </p:sp>
      </p:grpSp>
      <p:sp>
        <p:nvSpPr>
          <p:cNvPr id="51" name="오른쪽 화살표 50"/>
          <p:cNvSpPr/>
          <p:nvPr/>
        </p:nvSpPr>
        <p:spPr>
          <a:xfrm>
            <a:off x="2305862" y="3071810"/>
            <a:ext cx="295800" cy="19817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오른쪽 화살표 51"/>
          <p:cNvSpPr/>
          <p:nvPr/>
        </p:nvSpPr>
        <p:spPr>
          <a:xfrm>
            <a:off x="2305862" y="5016778"/>
            <a:ext cx="295800" cy="19817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연결선 52"/>
          <p:cNvCxnSpPr/>
          <p:nvPr/>
        </p:nvCxnSpPr>
        <p:spPr>
          <a:xfrm>
            <a:off x="5554534" y="3218918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450999" y="3276185"/>
            <a:ext cx="2880320" cy="121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자기주도적 진로 </a:t>
            </a:r>
            <a:r>
              <a:rPr lang="ko-KR" altLang="en-US" sz="112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성계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및 학습역량 강화</a:t>
            </a:r>
            <a:endParaRPr lang="en-US" altLang="ko-KR" sz="112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en-US" altLang="ko-KR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공강시간 학생 관리 지도방안</a:t>
            </a:r>
            <a:endParaRPr lang="en-US" altLang="ko-KR" sz="112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2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en-US" altLang="ko-KR" sz="112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12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학급 생활지도 책임지던 담임역할 변화에 따라 </a:t>
            </a:r>
            <a:endParaRPr lang="en-US" altLang="ko-KR" sz="1120" kern="0" spc="-15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120" kern="0" spc="-15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 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학생 생활지도 </a:t>
            </a:r>
            <a:r>
              <a:rPr lang="ko-KR" altLang="en-US" sz="112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전담팀</a:t>
            </a:r>
            <a:r>
              <a:rPr lang="ko-KR" altLang="en-US" sz="112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구성</a:t>
            </a:r>
            <a:endParaRPr lang="en-US" altLang="ko-KR" sz="1120" kern="0" spc="-8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endParaRPr lang="ko-KR" altLang="en-US" sz="1200" kern="1000" spc="-70" dirty="0"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55" name="직선 연결선 54"/>
          <p:cNvCxnSpPr/>
          <p:nvPr/>
        </p:nvCxnSpPr>
        <p:spPr>
          <a:xfrm>
            <a:off x="5554534" y="5183268"/>
            <a:ext cx="18179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:\2018\2018 작업용\180418 고교학점제 PPT\0615 최종PPT 만들기\최종 ppt 자료\2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66" y="2428868"/>
            <a:ext cx="4572032" cy="402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90250" y="2928934"/>
            <a:ext cx="1434438" cy="69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선진형 </a:t>
            </a: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교과교실 </a:t>
            </a:r>
            <a:r>
              <a:rPr lang="ko-KR" altLang="en-US" sz="1200" kern="1000" spc="-100" dirty="0" err="1">
                <a:latin typeface="나눔스퀘어OTF Bold" pitchFamily="34" charset="-127"/>
                <a:ea typeface="나눔스퀘어OTF Bold" pitchFamily="34" charset="-127"/>
              </a:rPr>
              <a:t>구축ㆍ</a:t>
            </a:r>
            <a:endParaRPr lang="en-US" altLang="ko-KR" sz="1200" kern="1000" spc="-100" dirty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운영</a:t>
            </a:r>
            <a:r>
              <a:rPr lang="en-US" altLang="ko-KR" sz="1200" kern="1000" spc="-100" dirty="0">
                <a:latin typeface="나눔스퀘어OTF Bold" pitchFamily="34" charset="-127"/>
                <a:ea typeface="나눔스퀘어OTF Bold" pitchFamily="34" charset="-127"/>
              </a:rPr>
              <a:t>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5363" y="3071810"/>
            <a:ext cx="1310348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충분한 교실 및 </a:t>
            </a: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부대시설 확보</a:t>
            </a:r>
            <a:endParaRPr lang="en-US" altLang="ko-KR" sz="1200" kern="10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383" y="5214950"/>
            <a:ext cx="1310348" cy="71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학생 맞춤형 </a:t>
            </a: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진로지도 </a:t>
            </a: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>
                <a:latin typeface="나눔스퀘어OTF Bold" pitchFamily="34" charset="-127"/>
                <a:ea typeface="나눔스퀘어OTF Bold" pitchFamily="34" charset="-127"/>
              </a:rPr>
              <a:t>여건 조성</a:t>
            </a:r>
            <a:endParaRPr lang="en-US" altLang="ko-KR" sz="1200" kern="10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4941" y="5105125"/>
            <a:ext cx="1428761" cy="93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100" dirty="0" err="1" smtClean="0">
                <a:latin typeface="나눔스퀘어OTF Bold" pitchFamily="34" charset="-127"/>
                <a:ea typeface="나눔스퀘어OTF Bold" pitchFamily="34" charset="-127"/>
              </a:rPr>
              <a:t>자공고</a:t>
            </a:r>
            <a:r>
              <a:rPr lang="ko-KR" altLang="en-US" sz="1200" kern="1000" spc="-100" dirty="0" smtClean="0">
                <a:latin typeface="나눔스퀘어OTF Bold" pitchFamily="34" charset="-127"/>
                <a:ea typeface="나눔스퀘어OTF Bold" pitchFamily="34" charset="-127"/>
              </a:rPr>
              <a:t> 지정에 </a:t>
            </a:r>
            <a:endParaRPr lang="en-US" altLang="ko-KR" sz="1200" kern="1000" spc="-10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 smtClean="0">
                <a:latin typeface="나눔스퀘어OTF Bold" pitchFamily="34" charset="-127"/>
                <a:ea typeface="나눔스퀘어OTF Bold" pitchFamily="34" charset="-127"/>
              </a:rPr>
              <a:t>따른 전면 선</a:t>
            </a:r>
            <a:endParaRPr lang="en-US" altLang="ko-KR" sz="1200" kern="1000" spc="-10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 err="1" smtClean="0">
                <a:latin typeface="나눔스퀘어OTF Bold" pitchFamily="34" charset="-127"/>
                <a:ea typeface="나눔스퀘어OTF Bold" pitchFamily="34" charset="-127"/>
              </a:rPr>
              <a:t>택형</a:t>
            </a:r>
            <a:r>
              <a:rPr lang="ko-KR" altLang="en-US" sz="1200" kern="1000" spc="-100" dirty="0" smtClean="0">
                <a:latin typeface="나눔스퀘어OTF Bold" pitchFamily="34" charset="-127"/>
                <a:ea typeface="나눔스퀘어OTF Bold" pitchFamily="34" charset="-127"/>
              </a:rPr>
              <a:t> 교육과정 </a:t>
            </a:r>
            <a:endParaRPr lang="en-US" altLang="ko-KR" sz="1200" kern="1000" spc="-10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100" dirty="0" smtClean="0">
                <a:latin typeface="나눔스퀘어OTF Bold" pitchFamily="34" charset="-127"/>
                <a:ea typeface="나눔스퀘어OTF Bold" pitchFamily="34" charset="-127"/>
              </a:rPr>
              <a:t>운영</a:t>
            </a:r>
            <a:r>
              <a:rPr lang="en-US" altLang="ko-KR" sz="1200" kern="1000" spc="-100" dirty="0" smtClean="0">
                <a:latin typeface="나눔스퀘어OTF Bold" pitchFamily="34" charset="-127"/>
                <a:ea typeface="나눔스퀘어OTF Bold" pitchFamily="34" charset="-127"/>
              </a:rPr>
              <a:t>(2010~)</a:t>
            </a:r>
            <a:endParaRPr lang="ko-KR" altLang="en-US" sz="1200" kern="10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9106" y="4377790"/>
            <a:ext cx="123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kern="10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 여건</a:t>
            </a:r>
            <a:endParaRPr lang="ko-KR" altLang="en-US" sz="1600" kern="1000" spc="-100" dirty="0">
              <a:solidFill>
                <a:schemeClr val="tx2">
                  <a:lumMod val="20000"/>
                  <a:lumOff val="80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17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185710" y="1886288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1)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 여건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67206" y="247341"/>
            <a:ext cx="8376370" cy="1015507"/>
            <a:chOff x="367206" y="247341"/>
            <a:chExt cx="8376370" cy="1015507"/>
          </a:xfrm>
        </p:grpSpPr>
        <p:sp>
          <p:nvSpPr>
            <p:cNvPr id="20" name="TextBox 19"/>
            <p:cNvSpPr txBox="1"/>
            <p:nvPr/>
          </p:nvSpPr>
          <p:spPr>
            <a:xfrm>
              <a:off x="1413136" y="78579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 선도학교 운영 사례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2500" spc="-15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도봉고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7206" y="865985"/>
              <a:ext cx="97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15" name="Picture 3" descr="F:\2018\2018 작업용\1-181031 고교학점제 ppt 추가\고교학점제 PPT 작업 폴더\고교학점제 2차 작업분\교사용  PPT 그림자료\학교아이콘-흰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668" y="442745"/>
            <a:ext cx="593725" cy="415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9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양쪽 모서리가 둥근 사각형 20"/>
          <p:cNvSpPr/>
          <p:nvPr/>
        </p:nvSpPr>
        <p:spPr>
          <a:xfrm>
            <a:off x="1071538" y="2500306"/>
            <a:ext cx="3500462" cy="3648102"/>
          </a:xfrm>
          <a:prstGeom prst="round2SameRect">
            <a:avLst>
              <a:gd name="adj1" fmla="val 516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5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도봉고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15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214414" y="187641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교육과정의 특징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934544" y="2456762"/>
            <a:ext cx="7286676" cy="3758320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000100" y="2683081"/>
            <a:ext cx="3929090" cy="346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2</a:t>
            </a:r>
            <a:r>
              <a:rPr lang="en-US" altLang="ko-KR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3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학년 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전 교과목 학생 선택권 보장</a:t>
            </a:r>
          </a:p>
          <a:p>
            <a:pPr>
              <a:lnSpc>
                <a:spcPct val="120000"/>
              </a:lnSpc>
            </a:pP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</a:t>
            </a:r>
            <a:r>
              <a:rPr lang="ko-KR" altLang="en-US" sz="1400" spc="-30" dirty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➜ 학생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개인별 시간표에 따른 수업 운영</a:t>
            </a:r>
          </a:p>
          <a:p>
            <a:pPr>
              <a:lnSpc>
                <a:spcPct val="16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이수과정</a:t>
            </a:r>
            <a:r>
              <a:rPr lang="en-US" altLang="ko-KR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구분 없이 </a:t>
            </a:r>
          </a:p>
          <a:p>
            <a:pPr>
              <a:lnSpc>
                <a:spcPct val="120000"/>
              </a:lnSpc>
            </a:pP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개별 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학생이 일반과목</a:t>
            </a:r>
            <a:r>
              <a:rPr lang="en-US" altLang="ko-KR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(10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과목</a:t>
            </a:r>
            <a:r>
              <a:rPr lang="en-US" altLang="ko-KR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을 자유 선택</a:t>
            </a:r>
          </a:p>
          <a:p>
            <a:pPr>
              <a:lnSpc>
                <a:spcPct val="16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모든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과목을 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6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단위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학기당 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3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단위로 통일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로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운영</a:t>
            </a:r>
            <a:endParaRPr lang="en-US" altLang="ko-KR" sz="140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일부 과목 </a:t>
            </a: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(4+2)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단위 집중 이수 </a:t>
            </a:r>
            <a:endParaRPr lang="ko-KR" altLang="en-US" sz="1400" kern="1000" spc="-30" dirty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6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ko-KR" altLang="en-US" sz="1400" kern="1000" spc="-30" dirty="0" err="1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블록타임제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운영</a:t>
            </a:r>
          </a:p>
          <a:p>
            <a:pPr>
              <a:lnSpc>
                <a:spcPct val="155000"/>
              </a:lnSpc>
            </a:pPr>
            <a:r>
              <a:rPr lang="ko-KR" altLang="en-US" sz="1100" kern="1000" spc="-30" dirty="0">
                <a:latin typeface="나눔스퀘어OTF Bold" pitchFamily="34" charset="-127"/>
                <a:ea typeface="나눔스퀘어OTF Bold" pitchFamily="34" charset="-127"/>
              </a:rPr>
              <a:t>  </a:t>
            </a:r>
            <a:r>
              <a:rPr lang="ko-KR" altLang="en-US" sz="110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주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33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시간을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3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(2+1)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단위로 구분하여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11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개 시간  블록을 </a:t>
            </a:r>
            <a:endParaRPr lang="en-US" altLang="ko-KR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5000"/>
              </a:lnSpc>
            </a:pP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 설정하고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,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10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개 과목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(30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및 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창의적체험활동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(3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으로 운영</a:t>
            </a:r>
          </a:p>
          <a:p>
            <a:pPr>
              <a:lnSpc>
                <a:spcPct val="155000"/>
              </a:lnSpc>
            </a:pPr>
            <a:r>
              <a:rPr lang="ko-KR" altLang="en-US" sz="1050" kern="0" spc="-90" dirty="0" smtClean="0"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10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동아리활동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시간은  금요일 오후 고정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(2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 격주 운영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하여 </a:t>
            </a:r>
            <a:endParaRPr lang="en-US" altLang="ko-KR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5000"/>
              </a:lnSpc>
            </a:pP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  총 주당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34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 운영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동아리활동 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미운영시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계기교육시간으로 활용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5000"/>
              </a:lnSpc>
            </a:pPr>
            <a:endParaRPr lang="en-US" altLang="ko-KR" sz="1200" kern="10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195162"/>
              </p:ext>
            </p:extLst>
          </p:nvPr>
        </p:nvGraphicFramePr>
        <p:xfrm>
          <a:off x="4975583" y="3307896"/>
          <a:ext cx="3025441" cy="242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056"/>
                <a:gridCol w="487753"/>
                <a:gridCol w="498358"/>
                <a:gridCol w="493056"/>
                <a:gridCol w="493056"/>
                <a:gridCol w="560162"/>
              </a:tblGrid>
              <a:tr h="2639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교시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목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금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가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사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다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나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마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카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3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카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라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바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자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차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마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차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5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바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나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아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라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다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6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동아리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7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아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자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가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사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4" name="그룹 23"/>
          <p:cNvGrpSpPr/>
          <p:nvPr/>
        </p:nvGrpSpPr>
        <p:grpSpPr>
          <a:xfrm>
            <a:off x="5615676" y="2857496"/>
            <a:ext cx="1643074" cy="293496"/>
            <a:chOff x="5572132" y="2764286"/>
            <a:chExt cx="1643074" cy="29349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5595206" y="2764286"/>
              <a:ext cx="1620000" cy="288000"/>
            </a:xfrm>
            <a:prstGeom prst="round2Same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72132" y="2765394"/>
              <a:ext cx="164307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kern="1000" spc="-12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블록별</a:t>
              </a:r>
              <a:r>
                <a:rPr lang="ko-KR" altLang="en-US" sz="1300" kern="1000" spc="-12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시간 배치</a:t>
              </a:r>
              <a:endParaRPr lang="en-US" altLang="ko-KR" sz="1300" kern="1000" spc="-12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089" y="850596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사례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pic>
        <p:nvPicPr>
          <p:cNvPr id="30" name="Picture 3" descr="F:\2018\2018 작업용\1-181031 고교학점제 ppt 추가\고교학점제 PPT 작업 폴더\고교학점제 2차 작업분\교사용  PPT 그림자료\학교아이콘-흰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668" y="442745"/>
            <a:ext cx="593725" cy="415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도봉고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11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14414" y="1798794"/>
              <a:ext cx="695819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3) 2018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년도 신입생 선택과목 개설 현황</a:t>
              </a:r>
            </a:p>
          </p:txBody>
        </p:sp>
      </p:grpSp>
      <p:sp>
        <p:nvSpPr>
          <p:cNvPr id="16" name="모서리가 둥근 직사각형 15"/>
          <p:cNvSpPr/>
          <p:nvPr/>
        </p:nvSpPr>
        <p:spPr>
          <a:xfrm>
            <a:off x="536940" y="2428868"/>
            <a:ext cx="8070120" cy="3996384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667244" y="6062571"/>
            <a:ext cx="4714908" cy="28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※ 2,3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학년에서 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필수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 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또는 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'1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개 이상 선택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으로 표시된 과목 이외에는 자유롭게 선택 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/ * 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진로선택과목</a:t>
            </a:r>
            <a:endParaRPr lang="en-US" altLang="ko-KR" sz="900" kern="1000" spc="-30" dirty="0">
              <a:solidFill>
                <a:schemeClr val="tx1">
                  <a:lumMod val="75000"/>
                  <a:lumOff val="25000"/>
                </a:schemeClr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83223"/>
              </p:ext>
            </p:extLst>
          </p:nvPr>
        </p:nvGraphicFramePr>
        <p:xfrm>
          <a:off x="3071802" y="2638850"/>
          <a:ext cx="5258491" cy="3352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804"/>
                <a:gridCol w="776147"/>
                <a:gridCol w="908036"/>
                <a:gridCol w="880416"/>
                <a:gridCol w="1291277"/>
                <a:gridCol w="727811"/>
              </a:tblGrid>
              <a:tr h="37001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교과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1000" b="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과목군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1000" b="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r>
                        <a:rPr lang="ko-KR" altLang="en-US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학년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모두 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6</a:t>
                      </a:r>
                      <a:r>
                        <a:rPr lang="ko-KR" altLang="en-US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1000" b="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r>
                        <a:rPr lang="ko-KR" altLang="en-US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학년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모두 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6</a:t>
                      </a:r>
                      <a:r>
                        <a:rPr lang="ko-KR" altLang="en-US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10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1000" b="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국어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언어와 매체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문학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독서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화법과 작문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실용국어*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기하*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확률과 통계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미적분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경제수학*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영어회화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영어독해와 작문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실용영어*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한국사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2277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세계지리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한국지리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역사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세계사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사회문화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일반사회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경제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정치와 법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생활과 윤리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사회문제탐구*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699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도덕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윤리와 사상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1699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물리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물리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물리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505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생명과학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생명과학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생명과학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지구과학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지구과학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지구과학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체육</a:t>
                      </a:r>
                      <a:r>
                        <a:rPr lang="ko-KR" altLang="en-US" sz="870" kern="1000" spc="-1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ㆍ</a:t>
                      </a:r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예술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체육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운동과 건강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(2)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필수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스포츠생활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필수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음악연주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미술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미술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미술창착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생활</a:t>
                      </a:r>
                      <a:r>
                        <a:rPr lang="ko-KR" altLang="en-US" sz="870" kern="1000" spc="-1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ㆍ</a:t>
                      </a:r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교양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기술</a:t>
                      </a:r>
                      <a:r>
                        <a:rPr lang="ko-KR" altLang="en-US" sz="870" kern="1000" spc="-1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ㆍ</a:t>
                      </a:r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가정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460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외국어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교양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논리학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실용경제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환경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직사각형 19"/>
          <p:cNvSpPr/>
          <p:nvPr/>
        </p:nvSpPr>
        <p:spPr>
          <a:xfrm>
            <a:off x="669413" y="2936665"/>
            <a:ext cx="2247638" cy="240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≫ 기초 탐구 주요과목 수준이 </a:t>
            </a:r>
            <a:endParaRPr lang="en-US" altLang="ko-KR" sz="1400" kern="1000" spc="-3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다양한 과목 개설</a:t>
            </a:r>
            <a:endParaRPr lang="en-US" altLang="ko-KR" sz="1400" kern="1000" spc="-3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≫ 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예체능 과목 다양화</a:t>
            </a:r>
            <a:endParaRPr lang="en-US" altLang="ko-KR" sz="140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 </a:t>
            </a:r>
            <a:r>
              <a:rPr lang="ko-KR" altLang="en-US" sz="10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음악연주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미술창작 등</a:t>
            </a:r>
            <a:endParaRPr lang="en-US" altLang="ko-KR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생활</a:t>
            </a: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교양 과목 다양화</a:t>
            </a:r>
            <a:endParaRPr lang="en-US" altLang="ko-KR" sz="1400" kern="1000" spc="-3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en-US" altLang="ko-KR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050" b="1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b="1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일본어</a:t>
            </a:r>
            <a:r>
              <a:rPr lang="en-US" altLang="ko-KR" sz="1050" b="1" kern="1000" spc="-30" dirty="0" smtClean="0">
                <a:latin typeface="맑은 고딕"/>
                <a:ea typeface="맑은 고딕"/>
              </a:rPr>
              <a:t>Ⅱ, </a:t>
            </a:r>
            <a:r>
              <a:rPr lang="ko-KR" altLang="en-US" sz="1050" b="1" kern="1000" spc="-30" dirty="0" smtClean="0">
                <a:latin typeface="맑은 고딕"/>
                <a:ea typeface="맑은 고딕"/>
              </a:rPr>
              <a:t>중국어</a:t>
            </a:r>
            <a:r>
              <a:rPr lang="en-US" altLang="ko-KR" sz="1050" b="1" kern="1000" spc="-30" dirty="0" smtClean="0"/>
              <a:t> Ⅱ, </a:t>
            </a:r>
            <a:r>
              <a:rPr lang="ko-KR" altLang="en-US" sz="1050" b="1" kern="1000" spc="-30" dirty="0" smtClean="0"/>
              <a:t>논리학</a:t>
            </a:r>
            <a:r>
              <a:rPr lang="en-US" altLang="ko-KR" sz="1050" b="1" kern="1000" spc="-30" dirty="0" smtClean="0"/>
              <a:t>, </a:t>
            </a:r>
          </a:p>
          <a:p>
            <a:pPr>
              <a:lnSpc>
                <a:spcPct val="160000"/>
              </a:lnSpc>
            </a:pPr>
            <a:r>
              <a:rPr lang="en-US" altLang="ko-KR" sz="1050" b="1" kern="1000" spc="-30" dirty="0" smtClean="0"/>
              <a:t>       </a:t>
            </a:r>
            <a:r>
              <a:rPr lang="ko-KR" altLang="en-US" sz="1050" b="1" kern="1000" spc="-30" dirty="0" smtClean="0"/>
              <a:t>실용경제</a:t>
            </a:r>
            <a:r>
              <a:rPr lang="en-US" altLang="ko-KR" sz="1050" b="1" kern="1000" spc="-30" dirty="0" smtClean="0"/>
              <a:t>, </a:t>
            </a:r>
            <a:r>
              <a:rPr lang="ko-KR" altLang="en-US" sz="1050" b="1" kern="1000" spc="-30" dirty="0" smtClean="0"/>
              <a:t>환경 등 </a:t>
            </a:r>
            <a:endParaRPr lang="ko-KR" altLang="en-US" sz="1050" b="1" kern="1000" spc="-30" dirty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24" name="TextBox 23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25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591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5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도봉고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9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4)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편성 추진 절차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28596" y="2528200"/>
            <a:ext cx="8286808" cy="3829758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ko-KR" altLang="en-US" sz="1400" kern="1000" spc="-60" dirty="0">
              <a:solidFill>
                <a:schemeClr val="tx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048034"/>
              </p:ext>
            </p:extLst>
          </p:nvPr>
        </p:nvGraphicFramePr>
        <p:xfrm>
          <a:off x="2571736" y="2821871"/>
          <a:ext cx="5904655" cy="328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4"/>
                <a:gridCol w="432048"/>
                <a:gridCol w="508533"/>
                <a:gridCol w="584505"/>
                <a:gridCol w="584505"/>
                <a:gridCol w="584505"/>
                <a:gridCol w="584505"/>
                <a:gridCol w="584505"/>
                <a:gridCol w="584505"/>
                <a:gridCol w="584505"/>
                <a:gridCol w="584505"/>
              </a:tblGrid>
              <a:tr h="7926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구분</a:t>
                      </a:r>
                      <a:endParaRPr lang="ko-KR" altLang="en-US" sz="870" b="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기초조사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개설교과목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확정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선택과목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안내서 제작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워크숍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설명회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 선택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상담 주간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운영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수강신청서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접수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집계 및 조정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교과서 주문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시간표 작성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및 배부</a:t>
                      </a:r>
                    </a:p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시기</a:t>
                      </a:r>
                      <a:endParaRPr lang="ko-KR" altLang="en-US" sz="87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6~7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7~8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7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10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~2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10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1~2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45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대상</a:t>
                      </a:r>
                      <a:endParaRPr lang="ko-KR" altLang="en-US" sz="87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교원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교원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학부모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388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내용</a:t>
                      </a:r>
                      <a:endParaRPr lang="ko-KR" altLang="en-US" sz="87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수요조사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전년도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개설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현황 분석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교사 수급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상황 분석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교과대표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회의 협의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위원회의 심의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학년별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별도 제작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과목별 개요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및 주요 내용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진로진학과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연계한 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특징 안내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안내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진로지도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역량강화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수강신청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지도방법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안내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진로와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연계한 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 방법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방법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개별 </a:t>
                      </a:r>
                    </a:p>
                    <a:p>
                      <a:pPr algn="ctr" latinLnBrk="1"/>
                      <a:r>
                        <a:rPr lang="ko-KR" altLang="en-US" sz="870" b="0" dirty="0" err="1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맞춤식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진로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진학지도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진로진학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상담교사 및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담임교사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주관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 연계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확인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학부모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동의 확인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소인수 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개설 결정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과목별 수강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인원 조정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변경 학생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관리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교과서 주문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수량 확정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 및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교사용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교과서 주문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담당교사 및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교실 배치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학급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교사용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시간표 확정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직사각형 13"/>
          <p:cNvSpPr/>
          <p:nvPr/>
        </p:nvSpPr>
        <p:spPr>
          <a:xfrm>
            <a:off x="571472" y="2906964"/>
            <a:ext cx="200026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≫ 학생들의 과목 선택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수요조사를 바탕으로 </a:t>
            </a:r>
            <a:endParaRPr lang="en-US" altLang="ko-KR" sz="1400" kern="1000" spc="-6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개설 과목 확정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≫ 과목  선택을 위한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교육과정 설명회</a:t>
            </a:r>
            <a:r>
              <a:rPr lang="en-US" altLang="ko-KR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 진로 학업 설계 상담 </a:t>
            </a:r>
            <a:endParaRPr lang="en-US" altLang="ko-KR" sz="1400" kern="1000" spc="-6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등이  체계적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≫  수강신청을 통한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차년도 교육</a:t>
            </a:r>
            <a:r>
              <a:rPr lang="en-US" altLang="ko-KR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과정 및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시간표 확정</a:t>
            </a:r>
            <a:endParaRPr lang="ko-KR" altLang="en-US" sz="1400" kern="1000" spc="-6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089" y="850596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사례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pic>
        <p:nvPicPr>
          <p:cNvPr id="17" name="Picture 3" descr="F:\2018\2018 작업용\1-181031 고교학점제 ppt 추가\고교학점제 PPT 작업 폴더\고교학점제 2차 작업분\교사용  PPT 그림자료\학교아이콘-흰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668" y="442745"/>
            <a:ext cx="593725" cy="415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1305948" y="3122050"/>
            <a:ext cx="2928958" cy="1214446"/>
            <a:chOff x="1071538" y="3100852"/>
            <a:chExt cx="2928958" cy="1214446"/>
          </a:xfrm>
        </p:grpSpPr>
        <p:sp>
          <p:nvSpPr>
            <p:cNvPr id="23" name="한쪽 모서리가 둥근 사각형 22"/>
            <p:cNvSpPr/>
            <p:nvPr/>
          </p:nvSpPr>
          <p:spPr>
            <a:xfrm>
              <a:off x="1071538" y="3100852"/>
              <a:ext cx="2928958" cy="1214446"/>
            </a:xfrm>
            <a:prstGeom prst="round1Rect">
              <a:avLst/>
            </a:prstGeom>
            <a:solidFill>
              <a:srgbClr val="E7EDF2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2976" y="3157319"/>
              <a:ext cx="2682965" cy="111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0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≫ </a:t>
              </a: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단위의 </a:t>
              </a: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학점 전환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실질적 </a:t>
              </a: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선택권 확대</a:t>
              </a:r>
              <a:r>
                <a:rPr lang="en-US" altLang="ko-KR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120" kern="1000" spc="-6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영역별ㆍ수준별</a:t>
              </a:r>
              <a:r>
                <a:rPr lang="en-US" altLang="ko-KR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en-US" altLang="ko-KR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유연한 </a:t>
              </a: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학사 운영</a:t>
              </a:r>
              <a:r>
                <a:rPr lang="en-US" altLang="ko-KR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적정 이수학점 및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</a:t>
              </a: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수업 </a:t>
              </a:r>
              <a:r>
                <a:rPr lang="ko-KR" altLang="en-US" sz="1120" kern="1000" spc="-6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시수</a:t>
              </a:r>
              <a:r>
                <a:rPr lang="en-US" altLang="ko-KR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필수 이수학점 범위 고시 외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</a:t>
              </a: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과목 </a:t>
              </a:r>
              <a:r>
                <a: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기준 인정 기준 등</a:t>
              </a:r>
              <a:r>
                <a:rPr lang="en-US" altLang="ko-KR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1120" kern="10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26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1) </a:t>
            </a: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학점제형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학사제도 마련을 위한 연구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29" name="TextBox 28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도입을 위한 정책 연구 및 제도 개선 방안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정책과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마련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47" name="그룹 35"/>
          <p:cNvGrpSpPr/>
          <p:nvPr/>
        </p:nvGrpSpPr>
        <p:grpSpPr>
          <a:xfrm>
            <a:off x="4949286" y="3120948"/>
            <a:ext cx="2928958" cy="1214446"/>
            <a:chOff x="1071538" y="3100852"/>
            <a:chExt cx="2928958" cy="1214446"/>
          </a:xfrm>
        </p:grpSpPr>
        <p:sp>
          <p:nvSpPr>
            <p:cNvPr id="51" name="한쪽 모서리가 둥근 사각형 50"/>
            <p:cNvSpPr/>
            <p:nvPr/>
          </p:nvSpPr>
          <p:spPr>
            <a:xfrm>
              <a:off x="1071538" y="3100852"/>
              <a:ext cx="2928958" cy="1214446"/>
            </a:xfrm>
            <a:prstGeom prst="round1Rect">
              <a:avLst/>
            </a:prstGeom>
            <a:solidFill>
              <a:srgbClr val="E7EDF2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42976" y="3157319"/>
              <a:ext cx="2682965" cy="712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성취평가제의 대입 반영범위</a:t>
              </a:r>
              <a:r>
                <a:rPr lang="en-US" altLang="ko-KR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  방식 등 검토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6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과정 중심 평가 운영</a:t>
              </a:r>
              <a:endParaRPr lang="ko-KR" altLang="en-US" sz="1120" kern="10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276477" y="2685222"/>
            <a:ext cx="1440000" cy="336054"/>
            <a:chOff x="1417488" y="2705100"/>
            <a:chExt cx="1440000" cy="336054"/>
          </a:xfrm>
        </p:grpSpPr>
        <p:sp>
          <p:nvSpPr>
            <p:cNvPr id="42" name="한쪽 모서리가 둥근 사각형 41"/>
            <p:cNvSpPr/>
            <p:nvPr/>
          </p:nvSpPr>
          <p:spPr>
            <a:xfrm>
              <a:off x="1417488" y="2718377"/>
              <a:ext cx="1440000" cy="3132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28728" y="2705100"/>
              <a:ext cx="1285884" cy="33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</a:t>
              </a:r>
              <a:endParaRPr lang="ko-KR" altLang="en-US" sz="15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4929754" y="2694019"/>
            <a:ext cx="1440000" cy="336054"/>
            <a:chOff x="1417488" y="2713897"/>
            <a:chExt cx="1440000" cy="336054"/>
          </a:xfrm>
        </p:grpSpPr>
        <p:sp>
          <p:nvSpPr>
            <p:cNvPr id="45" name="한쪽 모서리가 둥근 사각형 44"/>
            <p:cNvSpPr/>
            <p:nvPr/>
          </p:nvSpPr>
          <p:spPr>
            <a:xfrm>
              <a:off x="1417488" y="2718377"/>
              <a:ext cx="1440000" cy="3132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428728" y="2713897"/>
              <a:ext cx="1285884" cy="33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평가제도</a:t>
              </a: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3143240" y="4734552"/>
            <a:ext cx="2958993" cy="1339519"/>
            <a:chOff x="1275913" y="4734552"/>
            <a:chExt cx="2958993" cy="1339519"/>
          </a:xfrm>
        </p:grpSpPr>
        <p:grpSp>
          <p:nvGrpSpPr>
            <p:cNvPr id="54" name="그룹 35"/>
            <p:cNvGrpSpPr/>
            <p:nvPr/>
          </p:nvGrpSpPr>
          <p:grpSpPr>
            <a:xfrm>
              <a:off x="1305948" y="5174071"/>
              <a:ext cx="2928958" cy="900000"/>
              <a:chOff x="1071538" y="3100852"/>
              <a:chExt cx="2928958" cy="900000"/>
            </a:xfrm>
          </p:grpSpPr>
          <p:sp>
            <p:nvSpPr>
              <p:cNvPr id="58" name="한쪽 모서리가 둥근 사각형 57"/>
              <p:cNvSpPr/>
              <p:nvPr/>
            </p:nvSpPr>
            <p:spPr>
              <a:xfrm>
                <a:off x="1071538" y="3100852"/>
                <a:ext cx="2928958" cy="900000"/>
              </a:xfrm>
              <a:prstGeom prst="round1Rect">
                <a:avLst/>
              </a:prstGeom>
              <a:solidFill>
                <a:srgbClr val="E7EDF2"/>
              </a:solidFill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142976" y="3197075"/>
                <a:ext cx="2682965" cy="7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120" kern="1000" spc="-6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학점을 기준으로 한 졸업 인정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6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수업 연한</a:t>
                </a:r>
                <a:r>
                  <a:rPr lang="en-US" altLang="ko-KR" sz="1120" kern="1000" spc="-6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(3</a:t>
                </a:r>
                <a:r>
                  <a:rPr lang="ko-KR" altLang="en-US" sz="1120" kern="1000" spc="-6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년</a:t>
                </a:r>
                <a:r>
                  <a:rPr lang="en-US" altLang="ko-KR" sz="1120" kern="1000" spc="-6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 </a:t>
                </a:r>
                <a:r>
                  <a:rPr lang="ko-KR" altLang="en-US" sz="1120" kern="1000" spc="-6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유연화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6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학교 밖 학습 경험 학점 인정</a:t>
                </a:r>
                <a:endParaRPr lang="ko-KR" altLang="en-US" sz="1120" kern="1000" spc="-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61" name="그룹 60"/>
            <p:cNvGrpSpPr/>
            <p:nvPr/>
          </p:nvGrpSpPr>
          <p:grpSpPr>
            <a:xfrm>
              <a:off x="1275913" y="4734552"/>
              <a:ext cx="1440000" cy="336054"/>
              <a:chOff x="1417488" y="2703387"/>
              <a:chExt cx="1440000" cy="336054"/>
            </a:xfrm>
          </p:grpSpPr>
          <p:sp>
            <p:nvSpPr>
              <p:cNvPr id="62" name="한쪽 모서리가 둥근 사각형 61"/>
              <p:cNvSpPr/>
              <p:nvPr/>
            </p:nvSpPr>
            <p:spPr>
              <a:xfrm>
                <a:off x="1417488" y="2718377"/>
                <a:ext cx="1440000" cy="313200"/>
              </a:xfrm>
              <a:prstGeom prst="round1Rect">
                <a:avLst/>
              </a:prstGeom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428728" y="2703387"/>
                <a:ext cx="1285884" cy="336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1500" kern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졸업제도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51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3142564" y="2714620"/>
            <a:ext cx="2700000" cy="928694"/>
            <a:chOff x="3000364" y="2714620"/>
            <a:chExt cx="2700000" cy="928694"/>
          </a:xfrm>
        </p:grpSpPr>
        <p:sp>
          <p:nvSpPr>
            <p:cNvPr id="48" name="한쪽 모서리가 둥근 사각형 47"/>
            <p:cNvSpPr/>
            <p:nvPr/>
          </p:nvSpPr>
          <p:spPr>
            <a:xfrm>
              <a:off x="3000364" y="2714620"/>
              <a:ext cx="2700000" cy="928694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6711" y="2798707"/>
              <a:ext cx="2249669" cy="81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학생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수요에 따른 추가 개설 과목 규모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현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교원으로 수용 가능한 수준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학생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수 감소 추세 고려</a:t>
              </a: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1396380" y="2708438"/>
            <a:ext cx="1519436" cy="684000"/>
            <a:chOff x="1071538" y="2708438"/>
            <a:chExt cx="1519436" cy="684000"/>
          </a:xfrm>
        </p:grpSpPr>
        <p:sp>
          <p:nvSpPr>
            <p:cNvPr id="35" name="한쪽 모서리가 둥근 사각형 34"/>
            <p:cNvSpPr/>
            <p:nvPr/>
          </p:nvSpPr>
          <p:spPr>
            <a:xfrm>
              <a:off x="1071538" y="2708438"/>
              <a:ext cx="1440000" cy="684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8806" y="2866157"/>
              <a:ext cx="1512168" cy="33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교원 배치 수급</a:t>
              </a:r>
              <a:endParaRPr lang="ko-KR" altLang="en-US" sz="15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6592796" y="2672999"/>
            <a:ext cx="1323824" cy="1000664"/>
            <a:chOff x="6389632" y="2714620"/>
            <a:chExt cx="1323824" cy="1000664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타원 54"/>
            <p:cNvSpPr/>
            <p:nvPr/>
          </p:nvSpPr>
          <p:spPr>
            <a:xfrm>
              <a:off x="6429388" y="2714620"/>
              <a:ext cx="1278000" cy="10006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635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89632" y="2914251"/>
              <a:ext cx="1323824" cy="59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kern="1000" spc="-110" dirty="0" smtClean="0">
                  <a:solidFill>
                    <a:srgbClr val="EB5E42"/>
                  </a:solidFill>
                  <a:latin typeface="나눔스퀘어OTF Bold" pitchFamily="34" charset="-127"/>
                  <a:ea typeface="나눔스퀘어OTF Bold" pitchFamily="34" charset="-127"/>
                </a:rPr>
                <a:t>유연한 교원 수급 배치 방안 마련</a:t>
              </a:r>
              <a:endParaRPr lang="en-US" altLang="ko-KR" sz="1400" kern="1000" spc="-11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3142564" y="3989905"/>
            <a:ext cx="2700000" cy="928694"/>
            <a:chOff x="3000364" y="3989905"/>
            <a:chExt cx="2700000" cy="928694"/>
          </a:xfrm>
        </p:grpSpPr>
        <p:sp>
          <p:nvSpPr>
            <p:cNvPr id="46" name="한쪽 모서리가 둥근 사각형 45"/>
            <p:cNvSpPr/>
            <p:nvPr/>
          </p:nvSpPr>
          <p:spPr>
            <a:xfrm>
              <a:off x="3000364" y="3989905"/>
              <a:ext cx="2700000" cy="928694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36707" y="4084591"/>
              <a:ext cx="2249673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교과교실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kern="1000" spc="-1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진로활동실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kern="1000" spc="-1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가변형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교실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,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120" kern="1000" spc="-11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홈베이스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20" kern="1000" spc="-11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자율학습실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등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다양한 학습 공간을 고려</a:t>
              </a: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1385702" y="3989905"/>
            <a:ext cx="1440000" cy="684000"/>
            <a:chOff x="1071538" y="3989905"/>
            <a:chExt cx="1440000" cy="684000"/>
          </a:xfrm>
        </p:grpSpPr>
        <p:sp>
          <p:nvSpPr>
            <p:cNvPr id="37" name="한쪽 모서리가 둥근 사각형 36"/>
            <p:cNvSpPr/>
            <p:nvPr/>
          </p:nvSpPr>
          <p:spPr>
            <a:xfrm>
              <a:off x="1071538" y="3989905"/>
              <a:ext cx="1440000" cy="684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14414" y="4147624"/>
              <a:ext cx="968827" cy="33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시설</a:t>
              </a: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6621072" y="3917916"/>
            <a:ext cx="1298011" cy="1000664"/>
            <a:chOff x="6412804" y="3989354"/>
            <a:chExt cx="1075632" cy="1000664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타원 59"/>
            <p:cNvSpPr/>
            <p:nvPr/>
          </p:nvSpPr>
          <p:spPr>
            <a:xfrm>
              <a:off x="6429387" y="3989354"/>
              <a:ext cx="1059049" cy="10006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635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12804" y="4192061"/>
              <a:ext cx="1071570" cy="59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kern="1000" spc="-110" dirty="0" smtClean="0">
                  <a:solidFill>
                    <a:srgbClr val="EB5E42"/>
                  </a:solidFill>
                  <a:latin typeface="나눔스퀘어OTF Bold" pitchFamily="34" charset="-127"/>
                  <a:ea typeface="나눔스퀘어OTF Bold" pitchFamily="34" charset="-127"/>
                </a:rPr>
                <a:t>학교 공간 </a:t>
              </a:r>
              <a:endParaRPr lang="en-US" altLang="ko-KR" sz="1400" kern="1000" spc="-11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kern="1000" spc="-110" dirty="0" smtClean="0">
                  <a:solidFill>
                    <a:srgbClr val="EB5E42"/>
                  </a:solidFill>
                  <a:latin typeface="나눔스퀘어OTF Bold" pitchFamily="34" charset="-127"/>
                  <a:ea typeface="나눔스퀘어OTF Bold" pitchFamily="34" charset="-127"/>
                </a:rPr>
                <a:t>혁신 사업 추진</a:t>
              </a:r>
              <a:endParaRPr lang="ko-KR" altLang="en-US" sz="1400" kern="1000" spc="-11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3142564" y="5265190"/>
            <a:ext cx="2700000" cy="1044000"/>
            <a:chOff x="3000364" y="5265190"/>
            <a:chExt cx="2700000" cy="1044000"/>
          </a:xfrm>
        </p:grpSpPr>
        <p:sp>
          <p:nvSpPr>
            <p:cNvPr id="40" name="한쪽 모서리가 둥근 사각형 39"/>
            <p:cNvSpPr/>
            <p:nvPr/>
          </p:nvSpPr>
          <p:spPr>
            <a:xfrm>
              <a:off x="3000364" y="5265190"/>
              <a:ext cx="2700000" cy="1044000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36712" y="5304936"/>
              <a:ext cx="2321782" cy="97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학사제도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개편 사항 및</a:t>
              </a:r>
              <a:endParaRPr lang="en-US" altLang="ko-KR" sz="1120" kern="1000" spc="-11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 학교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운영 변화 사항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수강신청 등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)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고려</a:t>
              </a:r>
              <a:endParaRPr lang="en-US" altLang="ko-KR" sz="1120" kern="1000" spc="-11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20" b="1" kern="600" spc="-11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≫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직업계고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도입에 따른 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NCS 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직무역량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통합관리 시스템 구축</a:t>
              </a: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1385702" y="5265190"/>
            <a:ext cx="1440000" cy="684000"/>
            <a:chOff x="1071538" y="5265190"/>
            <a:chExt cx="1440000" cy="684000"/>
          </a:xfrm>
        </p:grpSpPr>
        <p:sp>
          <p:nvSpPr>
            <p:cNvPr id="38" name="한쪽 모서리가 둥근 사각형 37"/>
            <p:cNvSpPr/>
            <p:nvPr/>
          </p:nvSpPr>
          <p:spPr>
            <a:xfrm>
              <a:off x="1071538" y="5265190"/>
              <a:ext cx="1440000" cy="684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14414" y="5422909"/>
              <a:ext cx="968827" cy="33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1500" kern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NEIS</a:t>
              </a:r>
              <a:endParaRPr lang="ko-KR" altLang="en-US" sz="15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6632555" y="5214418"/>
            <a:ext cx="1278001" cy="1000664"/>
            <a:chOff x="6429388" y="5245094"/>
            <a:chExt cx="1021052" cy="1000664"/>
          </a:xfrm>
        </p:grpSpPr>
        <p:sp>
          <p:nvSpPr>
            <p:cNvPr id="61" name="타원 60"/>
            <p:cNvSpPr/>
            <p:nvPr/>
          </p:nvSpPr>
          <p:spPr>
            <a:xfrm>
              <a:off x="6429388" y="5245094"/>
              <a:ext cx="1021052" cy="10006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37329" y="5436753"/>
              <a:ext cx="1000132" cy="59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kern="1000" spc="-110" dirty="0" smtClean="0">
                  <a:solidFill>
                    <a:srgbClr val="EB5E42"/>
                  </a:solidFill>
                  <a:latin typeface="나눔스퀘어OTF Bold" pitchFamily="34" charset="-127"/>
                  <a:ea typeface="나눔스퀘어OTF Bold" pitchFamily="34" charset="-127"/>
                </a:rPr>
                <a:t>차세대 </a:t>
              </a:r>
              <a:r>
                <a:rPr lang="en-US" altLang="ko-KR" sz="1400" kern="1000" spc="-110" dirty="0" smtClean="0">
                  <a:solidFill>
                    <a:srgbClr val="EB5E42"/>
                  </a:solidFill>
                  <a:latin typeface="나눔스퀘어OTF Bold" pitchFamily="34" charset="-127"/>
                  <a:ea typeface="나눔스퀘어OTF Bold" pitchFamily="34" charset="-127"/>
                </a:rPr>
                <a:t>NEIS </a:t>
              </a:r>
            </a:p>
            <a:p>
              <a:pPr algn="ctr">
                <a:lnSpc>
                  <a:spcPct val="120000"/>
                </a:lnSpc>
              </a:pPr>
              <a:r>
                <a:rPr lang="ko-KR" altLang="en-US" sz="1400" kern="1000" spc="-110" dirty="0" err="1" smtClean="0">
                  <a:solidFill>
                    <a:srgbClr val="EB5E42"/>
                  </a:solidFill>
                  <a:latin typeface="나눔스퀘어OTF Bold" pitchFamily="34" charset="-127"/>
                  <a:ea typeface="나눔스퀘어OTF Bold" pitchFamily="34" charset="-127"/>
                </a:rPr>
                <a:t>와의</a:t>
              </a:r>
              <a:r>
                <a:rPr lang="ko-KR" altLang="en-US" sz="1400" kern="1000" spc="-110" dirty="0" smtClean="0">
                  <a:solidFill>
                    <a:srgbClr val="EB5E42"/>
                  </a:solidFill>
                  <a:latin typeface="나눔스퀘어OTF Bold" pitchFamily="34" charset="-127"/>
                  <a:ea typeface="나눔스퀘어OTF Bold" pitchFamily="34" charset="-127"/>
                </a:rPr>
                <a:t> 연계</a:t>
              </a:r>
              <a:endParaRPr lang="ko-KR" altLang="en-US" sz="1400" kern="1000" spc="-11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33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학점제 운영에 필요한 인프라 소요 파악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43" name="TextBox 42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도입을 위한 정책 연구 및 제도 개선 방안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정책과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마련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65" name="오른쪽 화살표 64"/>
          <p:cNvSpPr/>
          <p:nvPr/>
        </p:nvSpPr>
        <p:spPr>
          <a:xfrm>
            <a:off x="6091192" y="3030189"/>
            <a:ext cx="324000" cy="2520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" name="오른쪽 화살표 70"/>
          <p:cNvSpPr/>
          <p:nvPr/>
        </p:nvSpPr>
        <p:spPr>
          <a:xfrm>
            <a:off x="6091192" y="4286256"/>
            <a:ext cx="324000" cy="2520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" name="오른쪽 화살표 71"/>
          <p:cNvSpPr/>
          <p:nvPr/>
        </p:nvSpPr>
        <p:spPr>
          <a:xfrm>
            <a:off x="6091192" y="5572140"/>
            <a:ext cx="324000" cy="2520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한쪽 모서리가 둥근 사각형 63"/>
          <p:cNvSpPr/>
          <p:nvPr/>
        </p:nvSpPr>
        <p:spPr>
          <a:xfrm>
            <a:off x="3031916" y="4633398"/>
            <a:ext cx="4878000" cy="107157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7" name="Picture 3" descr="C:\Users\Administrator\Desktop\꼬리치레\26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4" t="74286" r="9614" b="6667"/>
          <a:stretch/>
        </p:blipFill>
        <p:spPr bwMode="auto">
          <a:xfrm>
            <a:off x="5715008" y="5786454"/>
            <a:ext cx="2329306" cy="8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그룹 71"/>
          <p:cNvGrpSpPr/>
          <p:nvPr/>
        </p:nvGrpSpPr>
        <p:grpSpPr>
          <a:xfrm>
            <a:off x="1214414" y="2708438"/>
            <a:ext cx="1440000" cy="684000"/>
            <a:chOff x="1285852" y="2708438"/>
            <a:chExt cx="1440000" cy="684000"/>
          </a:xfrm>
        </p:grpSpPr>
        <p:sp>
          <p:nvSpPr>
            <p:cNvPr id="40" name="한쪽 모서리가 둥근 사각형 39"/>
            <p:cNvSpPr/>
            <p:nvPr/>
          </p:nvSpPr>
          <p:spPr>
            <a:xfrm>
              <a:off x="1285852" y="2708438"/>
              <a:ext cx="1440000" cy="684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28728" y="2824426"/>
              <a:ext cx="1285884" cy="33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인력 활용</a:t>
              </a:r>
            </a:p>
          </p:txBody>
        </p:sp>
      </p:grpSp>
      <p:grpSp>
        <p:nvGrpSpPr>
          <p:cNvPr id="75" name="그룹 74"/>
          <p:cNvGrpSpPr/>
          <p:nvPr/>
        </p:nvGrpSpPr>
        <p:grpSpPr>
          <a:xfrm>
            <a:off x="3031916" y="2708438"/>
            <a:ext cx="4878000" cy="714380"/>
            <a:chOff x="3031916" y="2708438"/>
            <a:chExt cx="4878000" cy="714380"/>
          </a:xfrm>
        </p:grpSpPr>
        <p:sp>
          <p:nvSpPr>
            <p:cNvPr id="37" name="한쪽 모서리가 둥근 사각형 36"/>
            <p:cNvSpPr/>
            <p:nvPr/>
          </p:nvSpPr>
          <p:spPr>
            <a:xfrm>
              <a:off x="3031916" y="2708438"/>
              <a:ext cx="4878000" cy="714380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9" name="그룹 68"/>
            <p:cNvGrpSpPr/>
            <p:nvPr/>
          </p:nvGrpSpPr>
          <p:grpSpPr>
            <a:xfrm>
              <a:off x="3092424" y="2714620"/>
              <a:ext cx="4745508" cy="700961"/>
              <a:chOff x="3112640" y="2714620"/>
              <a:chExt cx="4745508" cy="70096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12640" y="2821721"/>
                <a:ext cx="2173740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효율적인 </a:t>
                </a: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교사</a:t>
                </a:r>
                <a:r>
                  <a:rPr lang="en-US" altLang="ko-KR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·</a:t>
                </a: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강사 활용 모델 개발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및 교원 제도 개선 방향 검토</a:t>
                </a:r>
              </a:p>
            </p:txBody>
          </p:sp>
          <p:sp>
            <p:nvSpPr>
              <p:cNvPr id="23" name="오른쪽 화살표 22"/>
              <p:cNvSpPr/>
              <p:nvPr/>
            </p:nvSpPr>
            <p:spPr>
              <a:xfrm>
                <a:off x="5391008" y="2962686"/>
                <a:ext cx="324000" cy="252000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837136" y="2714620"/>
                <a:ext cx="2021012" cy="7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 err="1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순회교사제</a:t>
                </a:r>
                <a:r>
                  <a:rPr lang="ko-KR" altLang="en-US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활성화</a:t>
                </a:r>
                <a:r>
                  <a:rPr lang="en-US" altLang="ko-KR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,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강사료 현실화</a:t>
                </a:r>
                <a:r>
                  <a:rPr lang="en-US" altLang="ko-KR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·</a:t>
                </a:r>
                <a:r>
                  <a:rPr lang="ko-KR" altLang="en-US" sz="1120" kern="1000" spc="-110" dirty="0" err="1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인력풀</a:t>
                </a:r>
                <a:r>
                  <a:rPr lang="ko-KR" altLang="en-US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관리</a:t>
                </a:r>
                <a:r>
                  <a:rPr lang="en-US" altLang="ko-KR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,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강사 활용 확대 등</a:t>
                </a:r>
              </a:p>
            </p:txBody>
          </p:sp>
        </p:grpSp>
      </p:grpSp>
      <p:grpSp>
        <p:nvGrpSpPr>
          <p:cNvPr id="73" name="그룹 72"/>
          <p:cNvGrpSpPr/>
          <p:nvPr/>
        </p:nvGrpSpPr>
        <p:grpSpPr>
          <a:xfrm>
            <a:off x="1214414" y="3640223"/>
            <a:ext cx="1440000" cy="684000"/>
            <a:chOff x="1285852" y="3640223"/>
            <a:chExt cx="1440000" cy="684000"/>
          </a:xfrm>
        </p:grpSpPr>
        <p:sp>
          <p:nvSpPr>
            <p:cNvPr id="61" name="한쪽 모서리가 둥근 사각형 60"/>
            <p:cNvSpPr/>
            <p:nvPr/>
          </p:nvSpPr>
          <p:spPr>
            <a:xfrm>
              <a:off x="1285852" y="3640223"/>
              <a:ext cx="1440000" cy="684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28728" y="3747702"/>
              <a:ext cx="1162716" cy="33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양성</a:t>
              </a:r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3031916" y="3639228"/>
            <a:ext cx="4878000" cy="788909"/>
            <a:chOff x="3051586" y="3640222"/>
            <a:chExt cx="4878000" cy="788909"/>
          </a:xfrm>
        </p:grpSpPr>
        <p:sp>
          <p:nvSpPr>
            <p:cNvPr id="63" name="한쪽 모서리가 둥근 사각형 62"/>
            <p:cNvSpPr/>
            <p:nvPr/>
          </p:nvSpPr>
          <p:spPr>
            <a:xfrm>
              <a:off x="3051586" y="3640222"/>
              <a:ext cx="4878000" cy="788909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0" name="그룹 69"/>
            <p:cNvGrpSpPr/>
            <p:nvPr/>
          </p:nvGrpSpPr>
          <p:grpSpPr>
            <a:xfrm>
              <a:off x="3092424" y="3677161"/>
              <a:ext cx="4766256" cy="701731"/>
              <a:chOff x="3112640" y="3677161"/>
              <a:chExt cx="4766256" cy="701731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112640" y="3677161"/>
                <a:ext cx="2316616" cy="70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1</a:t>
                </a: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인의 교원이 전공 교과군 내에서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다양한 과목을 개설할 수 있도록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교원 양성</a:t>
                </a:r>
                <a:r>
                  <a:rPr lang="en-US" altLang="ko-KR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·</a:t>
                </a: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임용</a:t>
                </a:r>
                <a:r>
                  <a:rPr lang="en-US" altLang="ko-KR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·</a:t>
                </a:r>
                <a:r>
                  <a:rPr lang="ko-KR" altLang="en-US" sz="1120" kern="10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연수 제도 개선 방향 검토</a:t>
                </a:r>
              </a:p>
            </p:txBody>
          </p:sp>
          <p:sp>
            <p:nvSpPr>
              <p:cNvPr id="28" name="오른쪽 화살표 27"/>
              <p:cNvSpPr/>
              <p:nvPr/>
            </p:nvSpPr>
            <p:spPr>
              <a:xfrm>
                <a:off x="5391008" y="3891380"/>
                <a:ext cx="324000" cy="252000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857884" y="3781374"/>
                <a:ext cx="2021012" cy="504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현직 교원 및 예비 교원의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120" kern="10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복수 자격 취득 활성화 유도</a:t>
                </a:r>
              </a:p>
            </p:txBody>
          </p:sp>
        </p:grpSp>
      </p:grpSp>
      <p:grpSp>
        <p:nvGrpSpPr>
          <p:cNvPr id="74" name="그룹 73"/>
          <p:cNvGrpSpPr/>
          <p:nvPr/>
        </p:nvGrpSpPr>
        <p:grpSpPr>
          <a:xfrm>
            <a:off x="1214414" y="4602152"/>
            <a:ext cx="1440000" cy="785818"/>
            <a:chOff x="1285852" y="4572008"/>
            <a:chExt cx="1440000" cy="785818"/>
          </a:xfrm>
        </p:grpSpPr>
        <p:sp>
          <p:nvSpPr>
            <p:cNvPr id="62" name="한쪽 모서리가 둥근 사각형 61"/>
            <p:cNvSpPr/>
            <p:nvPr/>
          </p:nvSpPr>
          <p:spPr>
            <a:xfrm>
              <a:off x="1285852" y="4572008"/>
              <a:ext cx="1440000" cy="785818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28728" y="4655537"/>
              <a:ext cx="122327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행정 업무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500" kern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경감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3092424" y="4714884"/>
            <a:ext cx="4710098" cy="907496"/>
            <a:chOff x="3112640" y="4644548"/>
            <a:chExt cx="4710098" cy="907496"/>
          </a:xfrm>
        </p:grpSpPr>
        <p:sp>
          <p:nvSpPr>
            <p:cNvPr id="31" name="TextBox 30"/>
            <p:cNvSpPr txBox="1"/>
            <p:nvPr/>
          </p:nvSpPr>
          <p:spPr>
            <a:xfrm>
              <a:off x="3112640" y="4644548"/>
              <a:ext cx="2245178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수업</a:t>
              </a:r>
              <a:r>
                <a:rPr lang="en-US" altLang="ko-KR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·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연구 외 </a:t>
              </a: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행정업무 대폭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경감할 수 </a:t>
              </a:r>
              <a:endParaRPr lang="en-US" altLang="ko-KR" sz="1120" kern="1000" spc="-1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있도록 학교의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업무 구조와 문화 혁신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지원 </a:t>
              </a:r>
              <a:r>
                <a:rPr lang="ko-KR" altLang="en-US" sz="1120" kern="1000" spc="-1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확대 방안 마련</a:t>
              </a:r>
            </a:p>
          </p:txBody>
        </p:sp>
        <p:sp>
          <p:nvSpPr>
            <p:cNvPr id="33" name="오른쪽 화살표 32"/>
            <p:cNvSpPr/>
            <p:nvPr/>
          </p:nvSpPr>
          <p:spPr>
            <a:xfrm>
              <a:off x="5391008" y="4891512"/>
              <a:ext cx="324000" cy="2520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46854" y="4647181"/>
              <a:ext cx="1975884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20" kern="1000" spc="-110" dirty="0" err="1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교사별</a:t>
              </a:r>
              <a:r>
                <a:rPr lang="ko-KR" altLang="en-US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동일</a:t>
              </a:r>
              <a:r>
                <a:rPr lang="en-US" altLang="ko-KR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평균</a:t>
              </a:r>
              <a:r>
                <a:rPr lang="en-US" altLang="ko-KR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) </a:t>
              </a:r>
              <a:r>
                <a:rPr lang="ko-KR" altLang="en-US" sz="1120" kern="1000" spc="-110" dirty="0" err="1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시수</a:t>
              </a:r>
              <a:r>
                <a:rPr lang="ko-KR" altLang="en-US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수업</a:t>
              </a:r>
              <a:r>
                <a:rPr lang="en-US" altLang="ko-KR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,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담임교사의 생활지도 전담 등의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관행적 학교 문화 탈피</a:t>
              </a:r>
              <a:r>
                <a:rPr lang="en-US" altLang="ko-KR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,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120" kern="1000" spc="-11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 중심 학교 업무 체제 개선</a:t>
              </a:r>
            </a:p>
          </p:txBody>
        </p:sp>
      </p:grpSp>
      <p:pic>
        <p:nvPicPr>
          <p:cNvPr id="4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3)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교원 제도 개선 방향 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48" name="TextBox 47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도입을 위한 정책 연구 및 제도 개선 방안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정책과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마련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078503" y="2771222"/>
            <a:ext cx="30700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smtClean="0">
                <a:latin typeface="나눔스퀘어OTF Bold" pitchFamily="34" charset="-127"/>
                <a:ea typeface="나눔스퀘어OTF Bold" pitchFamily="34" charset="-127"/>
              </a:rPr>
              <a:t>고교학점제</a:t>
            </a:r>
            <a:r>
              <a:rPr lang="en-US" altLang="ko-KR" sz="360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 algn="ctr"/>
            <a:r>
              <a:rPr lang="ko-KR" altLang="en-US" sz="3600" dirty="0" smtClean="0">
                <a:latin typeface="나눔스퀘어OTF Bold" pitchFamily="34" charset="-127"/>
                <a:ea typeface="나눔스퀘어OTF Bold" pitchFamily="34" charset="-127"/>
              </a:rPr>
              <a:t>왜 필요할까요</a:t>
            </a:r>
            <a:r>
              <a:rPr lang="en-US" altLang="ko-KR" sz="3600" dirty="0" smtClean="0"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36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한쪽 모서리가 둥근 사각형 45"/>
          <p:cNvSpPr/>
          <p:nvPr/>
        </p:nvSpPr>
        <p:spPr>
          <a:xfrm>
            <a:off x="2928926" y="3571876"/>
            <a:ext cx="5000660" cy="100080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한쪽 모서리가 둥근 사각형 46"/>
          <p:cNvSpPr/>
          <p:nvPr/>
        </p:nvSpPr>
        <p:spPr>
          <a:xfrm>
            <a:off x="2928926" y="4786322"/>
            <a:ext cx="5000660" cy="100080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한쪽 모서리가 둥근 사각형 32"/>
          <p:cNvSpPr/>
          <p:nvPr/>
        </p:nvSpPr>
        <p:spPr>
          <a:xfrm>
            <a:off x="2928926" y="2071678"/>
            <a:ext cx="5000660" cy="1143008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한쪽 모서리가 둥근 사각형 43"/>
          <p:cNvSpPr/>
          <p:nvPr/>
        </p:nvSpPr>
        <p:spPr>
          <a:xfrm>
            <a:off x="1000100" y="3571876"/>
            <a:ext cx="1714512" cy="900000"/>
          </a:xfrm>
          <a:prstGeom prst="round1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한쪽 모서리가 둥근 사각형 44"/>
          <p:cNvSpPr/>
          <p:nvPr/>
        </p:nvSpPr>
        <p:spPr>
          <a:xfrm>
            <a:off x="1000100" y="4786322"/>
            <a:ext cx="1714512" cy="900000"/>
          </a:xfrm>
          <a:prstGeom prst="round1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한쪽 모서리가 둥근 사각형 25"/>
          <p:cNvSpPr/>
          <p:nvPr/>
        </p:nvSpPr>
        <p:spPr>
          <a:xfrm>
            <a:off x="1000100" y="2071678"/>
            <a:ext cx="1714512" cy="900000"/>
          </a:xfrm>
          <a:prstGeom prst="round1Rect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46" name="Picture 6" descr="C:\Users\Administrator\Desktop\64-7.f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86" y="5143512"/>
            <a:ext cx="57626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dministrator\Desktop\64-5.f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716" y="2643182"/>
            <a:ext cx="614363" cy="6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Administrator\Desktop\64-6.f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6" y="3979306"/>
            <a:ext cx="681037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42977" y="2143116"/>
            <a:ext cx="1428760" cy="8032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공동교육과정</a:t>
            </a:r>
            <a:r>
              <a:rPr lang="en-US" altLang="ko-KR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ko-KR" altLang="en-US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학교 밖 학습</a:t>
            </a:r>
          </a:p>
          <a:p>
            <a:pPr>
              <a:lnSpc>
                <a:spcPct val="110000"/>
              </a:lnSpc>
            </a:pPr>
            <a:r>
              <a:rPr lang="ko-KR" altLang="en-US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경험의 확대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38974" y="2236917"/>
            <a:ext cx="4847736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다양한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학습 경험을 활성화 하기 위해 공동교육과정</a:t>
            </a:r>
            <a:r>
              <a:rPr lang="en-US" altLang="ko-KR" sz="1200" kern="1000" spc="-40" dirty="0"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ko-KR" altLang="en-US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     학교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밖 학습경험의 인정 기준 체계화</a:t>
            </a:r>
          </a:p>
          <a:p>
            <a:pPr>
              <a:lnSpc>
                <a:spcPct val="130000"/>
              </a:lnSpc>
            </a:pPr>
            <a:r>
              <a:rPr lang="ko-KR" altLang="en-US" sz="120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정규교육과정과의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연계 방안 </a:t>
            </a:r>
            <a:r>
              <a:rPr lang="ko-KR" altLang="en-US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마련 </a:t>
            </a:r>
            <a:r>
              <a:rPr lang="en-US" altLang="ko-KR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인정대상</a:t>
            </a:r>
            <a:r>
              <a:rPr lang="en-US" altLang="ko-KR" sz="1200" kern="1000" spc="-40" dirty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인정범위</a:t>
            </a:r>
            <a:r>
              <a:rPr lang="en-US" altLang="ko-KR" sz="1200" kern="1000" spc="-40" dirty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학생평가 및 기록 등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2977" y="3719947"/>
            <a:ext cx="1571635" cy="5663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kern="1000" dirty="0" err="1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유급제</a:t>
            </a:r>
            <a:r>
              <a:rPr lang="ko-KR" altLang="en-US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적용 </a:t>
            </a:r>
          </a:p>
          <a:p>
            <a:pPr>
              <a:lnSpc>
                <a:spcPct val="110000"/>
              </a:lnSpc>
            </a:pPr>
            <a:r>
              <a:rPr lang="ko-KR" altLang="en-US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여부 검토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11716" y="3906077"/>
            <a:ext cx="5263648" cy="3323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교과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학습 </a:t>
            </a:r>
            <a:r>
              <a:rPr lang="ko-KR" altLang="en-US" sz="1200" kern="1000" spc="-40" dirty="0" err="1">
                <a:latin typeface="나눔스퀘어OTF Bold" pitchFamily="34" charset="-127"/>
                <a:ea typeface="나눔스퀘어OTF Bold" pitchFamily="34" charset="-127"/>
              </a:rPr>
              <a:t>미달자에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 대한 보충학습 기회 제공 방안 마련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2977" y="4929198"/>
            <a:ext cx="1643073" cy="55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대학 입시와의 </a:t>
            </a:r>
            <a:endParaRPr lang="en-US" altLang="ko-KR" sz="1400" kern="100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400" kern="10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연계</a:t>
            </a:r>
            <a:endParaRPr lang="ko-KR" altLang="en-US" sz="1400" kern="10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84286" y="5120523"/>
            <a:ext cx="3916606" cy="3323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고교교육과정 </a:t>
            </a:r>
            <a:r>
              <a:rPr lang="en-US" altLang="ko-KR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-  </a:t>
            </a:r>
            <a:r>
              <a:rPr lang="ko-KR" altLang="en-US" sz="1200" kern="1000" spc="-40" dirty="0" smtClean="0">
                <a:latin typeface="나눔스퀘어OTF Bold" pitchFamily="34" charset="-127"/>
                <a:ea typeface="나눔스퀘어OTF Bold" pitchFamily="34" charset="-127"/>
              </a:rPr>
              <a:t>대학 </a:t>
            </a:r>
            <a:r>
              <a:rPr lang="ko-KR" altLang="en-US" sz="1200" kern="1000" spc="-40" dirty="0">
                <a:latin typeface="나눔스퀘어OTF Bold" pitchFamily="34" charset="-127"/>
                <a:ea typeface="나눔스퀘어OTF Bold" pitchFamily="34" charset="-127"/>
              </a:rPr>
              <a:t>입시와의 연계 강화</a:t>
            </a:r>
          </a:p>
        </p:txBody>
      </p:sp>
      <p:grpSp>
        <p:nvGrpSpPr>
          <p:cNvPr id="29" name="그룹 28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30" name="TextBox 29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안착을 위한 향후 검토 과제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향후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과제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00826" y="247341"/>
              <a:ext cx="2221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kern="1000" spc="-80" dirty="0" smtClean="0">
                  <a:latin typeface="나눔스퀘어OTF ExtraBold" pitchFamily="34" charset="-127"/>
                  <a:ea typeface="나눔스퀘어OTF ExtraBold" pitchFamily="34" charset="-127"/>
                </a:rPr>
                <a:t>Ⅲ.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93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Administrator\Desktop\도비라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9716" y="2754702"/>
            <a:ext cx="4843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IV. </a:t>
            </a:r>
            <a:r>
              <a:rPr lang="ko-KR" altLang="en-US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학점제 실행을 위한      </a:t>
            </a:r>
            <a:endParaRPr lang="en-US" altLang="ko-KR" sz="4200" kern="1000" spc="-30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en-US" altLang="ko-KR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      </a:t>
            </a:r>
            <a:r>
              <a:rPr lang="ko-KR" altLang="en-US" sz="4200" kern="1000" spc="-300" dirty="0" smtClean="0">
                <a:latin typeface="나눔스퀘어OTF Bold" pitchFamily="34" charset="-127"/>
                <a:ea typeface="나눔스퀘어OTF Bold" pitchFamily="34" charset="-127"/>
              </a:rPr>
              <a:t>학교의 준비</a:t>
            </a:r>
            <a:endParaRPr lang="ko-KR" altLang="en-US" sz="4200" kern="10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2018\2018 작업용\180418 고교학점제 PPT\0615 최종PPT 만들기\최종 ppt 자료\5장 도비라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071670" y="2674806"/>
            <a:ext cx="463203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spc="-140" dirty="0">
                <a:latin typeface="나눔스퀘어OTF Bold" pitchFamily="34" charset="-127"/>
                <a:ea typeface="나눔스퀘어OTF Bold" pitchFamily="34" charset="-127"/>
              </a:rPr>
              <a:t>고교학점제 </a:t>
            </a:r>
          </a:p>
          <a:p>
            <a:pPr algn="ctr"/>
            <a:r>
              <a:rPr lang="ko-KR" altLang="en-US" sz="3600" spc="-140" dirty="0">
                <a:latin typeface="나눔스퀘어OTF Bold" pitchFamily="34" charset="-127"/>
                <a:ea typeface="나눔스퀘어OTF Bold" pitchFamily="34" charset="-127"/>
              </a:rPr>
              <a:t>실행을 위해 학교는 </a:t>
            </a:r>
          </a:p>
          <a:p>
            <a:pPr algn="ctr"/>
            <a:r>
              <a:rPr lang="ko-KR" altLang="en-US" sz="3600" spc="-140" dirty="0">
                <a:latin typeface="나눔스퀘어OTF Bold" pitchFamily="34" charset="-127"/>
                <a:ea typeface="나눔스퀘어OTF Bold" pitchFamily="34" charset="-127"/>
              </a:rPr>
              <a:t>무엇을 준비해야 할까요</a:t>
            </a:r>
            <a:r>
              <a:rPr lang="en-US" altLang="ko-KR" sz="3600" spc="-140" dirty="0"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3600" spc="-14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13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87777" y="6049793"/>
            <a:ext cx="6635497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학생의 진로</a:t>
            </a:r>
            <a:r>
              <a:rPr lang="en-US" altLang="ko-KR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적성</a:t>
            </a:r>
            <a:r>
              <a:rPr lang="en-US" altLang="ko-KR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흥미에 따른 학생 맞춤형 교육과정을 중심으로 학교 운영</a:t>
            </a:r>
          </a:p>
        </p:txBody>
      </p:sp>
      <p:grpSp>
        <p:nvGrpSpPr>
          <p:cNvPr id="3" name="그룹 8"/>
          <p:cNvGrpSpPr/>
          <p:nvPr/>
        </p:nvGrpSpPr>
        <p:grpSpPr>
          <a:xfrm>
            <a:off x="2209950" y="2469697"/>
            <a:ext cx="4640263" cy="3216275"/>
            <a:chOff x="2035782" y="2498725"/>
            <a:chExt cx="4640263" cy="3216275"/>
          </a:xfrm>
        </p:grpSpPr>
        <p:pic>
          <p:nvPicPr>
            <p:cNvPr id="3077" name="Picture 5" descr="C:\Users\Administrator\Desktop\58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782" y="2498725"/>
              <a:ext cx="4640263" cy="321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128040" y="3057588"/>
              <a:ext cx="11812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kern="10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교수 학습 </a:t>
              </a:r>
            </a:p>
            <a:p>
              <a:pPr algn="ctr"/>
              <a:r>
                <a:rPr lang="ko-KR" altLang="en-US" sz="1400" kern="10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및 평가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13927" y="3150251"/>
              <a:ext cx="11812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kern="10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행정 지원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28040" y="4941656"/>
              <a:ext cx="11812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kern="10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조직 구성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13927" y="4884832"/>
              <a:ext cx="11812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kern="10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시설 및 </a:t>
              </a:r>
            </a:p>
            <a:p>
              <a:pPr algn="ctr"/>
              <a:r>
                <a:rPr lang="ko-KR" altLang="en-US" sz="1400" kern="10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설비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32979" y="4048806"/>
              <a:ext cx="1330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kern="10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</a:t>
              </a:r>
              <a:endParaRPr lang="ko-KR" altLang="en-US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25" name="TextBox 24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도입을 위한 학교의 역할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학교의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과제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57950" y="247341"/>
              <a:ext cx="236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IV.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3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1)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중심의 학교 운영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8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istrator\Desktop\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1" y="2419364"/>
            <a:ext cx="3532993" cy="347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47975" y="6049793"/>
            <a:ext cx="6062316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50" kern="1000" spc="-80" dirty="0" err="1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학교내ㆍ외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 자원을 활용하여 학생 수요에 기반한 다양한 교육과정 운영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3359" y="3357491"/>
            <a:ext cx="11812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온라인 강의 </a:t>
            </a:r>
          </a:p>
          <a:p>
            <a:pPr algn="ctr"/>
            <a:r>
              <a:rPr lang="ko-KR" altLang="en-US" sz="12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활용형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6735" y="3357491"/>
            <a:ext cx="10478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타 학교 </a:t>
            </a:r>
          </a:p>
          <a:p>
            <a:pPr algn="ctr"/>
            <a:r>
              <a:rPr lang="ko-KR" altLang="en-US" sz="1200" kern="1000" spc="-100" dirty="0" err="1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연계형</a:t>
            </a:r>
            <a:endParaRPr lang="ko-KR" altLang="en-US" sz="1200" kern="10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12632" y="4846672"/>
            <a:ext cx="11812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지역 대학 </a:t>
            </a:r>
          </a:p>
          <a:p>
            <a:pPr algn="ctr"/>
            <a:r>
              <a:rPr lang="ko-KR" altLang="en-US" sz="1200" kern="1000" spc="-100" dirty="0" err="1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협력형</a:t>
            </a:r>
            <a:endParaRPr lang="ko-KR" altLang="en-US" sz="1200" kern="10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3568" y="4846672"/>
            <a:ext cx="1211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지역 교육 시설</a:t>
            </a:r>
          </a:p>
          <a:p>
            <a:pPr algn="ctr"/>
            <a:r>
              <a:rPr lang="ko-KR" altLang="en-US" sz="12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활용형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91079" y="4149924"/>
            <a:ext cx="11812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kern="1000" spc="-100" dirty="0" smtClean="0">
                <a:latin typeface="나눔스퀘어OTF ExtraBold" pitchFamily="34" charset="-127"/>
                <a:ea typeface="나눔스퀘어OTF ExtraBold" pitchFamily="34" charset="-127"/>
              </a:rPr>
              <a:t>단위 학교 </a:t>
            </a:r>
            <a:endParaRPr lang="en-US" altLang="ko-KR" sz="1400" kern="1000" spc="-100" dirty="0" smtClean="0">
              <a:latin typeface="나눔스퀘어OTF ExtraBold" pitchFamily="34" charset="-127"/>
              <a:ea typeface="나눔스퀘어OTF ExtraBold" pitchFamily="34" charset="-127"/>
            </a:endParaRPr>
          </a:p>
          <a:p>
            <a:pPr algn="ctr"/>
            <a:r>
              <a:rPr lang="ko-KR" altLang="en-US" sz="1400" kern="1000" spc="-100" dirty="0" err="1" smtClean="0">
                <a:latin typeface="나눔스퀘어OTF ExtraBold" pitchFamily="34" charset="-127"/>
                <a:ea typeface="나눔스퀘어OTF ExtraBold" pitchFamily="34" charset="-127"/>
              </a:rPr>
              <a:t>단독형</a:t>
            </a:r>
            <a:endParaRPr lang="ko-KR" altLang="en-US" sz="1400" kern="1000" spc="-1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28" name="TextBox 27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도입을 위한 학교의 역할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학교의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과제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57950" y="247341"/>
              <a:ext cx="236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IV.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3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다양한 유형의 교육과정 운영 고려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00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52" y="2340426"/>
            <a:ext cx="5387975" cy="35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31898" y="6049793"/>
            <a:ext cx="7471888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자기주도적 학업설계</a:t>
            </a:r>
            <a:r>
              <a:rPr lang="en-US" altLang="ko-KR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진로상담</a:t>
            </a:r>
            <a:r>
              <a:rPr lang="en-US" altLang="ko-KR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평가내실화</a:t>
            </a:r>
            <a:r>
              <a:rPr lang="en-US" altLang="ko-KR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기초학력 보장 등 학생 맞춤형 학습 관리 지원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7249" y="3081674"/>
            <a:ext cx="1329209" cy="8371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10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</a:t>
            </a:r>
            <a:r>
              <a:rPr lang="ko-KR" altLang="en-US" sz="1100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코칭</a:t>
            </a:r>
            <a:endParaRPr lang="en-US" altLang="ko-KR" sz="1100" kern="1000" spc="-7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en-US" altLang="ko-KR" sz="110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1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 </a:t>
            </a:r>
            <a:r>
              <a:rPr lang="ko-KR" altLang="en-US" sz="110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 선택 이수 </a:t>
            </a:r>
            <a:endParaRPr lang="ko-KR" altLang="en-US" sz="1100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10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과정에 대한 상담</a:t>
            </a:r>
            <a:r>
              <a:rPr lang="ko-KR" altLang="en-US" sz="1100" kern="0" spc="-9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100" kern="0" spc="-9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100" kern="0" spc="-9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조언</a:t>
            </a:r>
            <a:r>
              <a:rPr lang="en-US" altLang="ko-KR" sz="1100" kern="0" spc="-9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100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78040" y="4641959"/>
            <a:ext cx="1329209" cy="6509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10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 </a:t>
            </a:r>
            <a:r>
              <a:rPr lang="ko-KR" altLang="en-US" sz="1100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참여형</a:t>
            </a:r>
            <a:r>
              <a:rPr lang="ko-KR" altLang="en-US" sz="110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 수업  및 </a:t>
            </a:r>
            <a:endParaRPr lang="ko-KR" altLang="en-US" sz="1100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1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과정 중심 </a:t>
            </a:r>
          </a:p>
          <a:p>
            <a:pPr algn="ctr">
              <a:lnSpc>
                <a:spcPct val="110000"/>
              </a:lnSpc>
            </a:pPr>
            <a:r>
              <a:rPr lang="ko-KR" altLang="en-US" sz="11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평가 강화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32402" y="4193480"/>
            <a:ext cx="1329209" cy="8296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1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성취기준 미달 </a:t>
            </a:r>
          </a:p>
          <a:p>
            <a:pPr algn="ctr">
              <a:lnSpc>
                <a:spcPct val="110000"/>
              </a:lnSpc>
            </a:pPr>
            <a:r>
              <a:rPr lang="ko-KR" altLang="en-US" sz="11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학생에 대한 </a:t>
            </a:r>
          </a:p>
          <a:p>
            <a:pPr algn="ctr">
              <a:lnSpc>
                <a:spcPct val="110000"/>
              </a:lnSpc>
            </a:pPr>
            <a:r>
              <a:rPr lang="ko-KR" altLang="en-US" sz="11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별도 학업 보충</a:t>
            </a:r>
          </a:p>
          <a:p>
            <a:pPr algn="ctr">
              <a:lnSpc>
                <a:spcPct val="110000"/>
              </a:lnSpc>
            </a:pPr>
            <a:r>
              <a:rPr lang="ko-KR" altLang="en-US" sz="11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기회 제공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15" name="TextBox 14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도입을 위한 학교의 역할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학교의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과제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57950" y="247341"/>
              <a:ext cx="236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IV.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27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3)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 맞춤형 학생 성장 중심 학업 설계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61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37"/>
          <p:cNvGrpSpPr/>
          <p:nvPr/>
        </p:nvGrpSpPr>
        <p:grpSpPr>
          <a:xfrm>
            <a:off x="936000" y="1306286"/>
            <a:ext cx="7412353" cy="4840852"/>
            <a:chOff x="936000" y="1306286"/>
            <a:chExt cx="7412353" cy="4840852"/>
          </a:xfrm>
        </p:grpSpPr>
        <p:pic>
          <p:nvPicPr>
            <p:cNvPr id="1026" name="Picture 2" descr="C:\Users\Administrator\Desktop\17-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6" t="18977" r="8701" b="55565"/>
            <a:stretch/>
          </p:blipFill>
          <p:spPr bwMode="auto">
            <a:xfrm>
              <a:off x="1884219" y="1306286"/>
              <a:ext cx="6464134" cy="174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그룹 35"/>
            <p:cNvGrpSpPr/>
            <p:nvPr/>
          </p:nvGrpSpPr>
          <p:grpSpPr>
            <a:xfrm>
              <a:off x="936000" y="2420265"/>
              <a:ext cx="7272000" cy="3726873"/>
              <a:chOff x="936000" y="2420265"/>
              <a:chExt cx="7272000" cy="3726873"/>
            </a:xfrm>
          </p:grpSpPr>
          <p:grpSp>
            <p:nvGrpSpPr>
              <p:cNvPr id="7" name="그룹 19"/>
              <p:cNvGrpSpPr/>
              <p:nvPr/>
            </p:nvGrpSpPr>
            <p:grpSpPr>
              <a:xfrm>
                <a:off x="936000" y="2420265"/>
                <a:ext cx="7272000" cy="3726873"/>
                <a:chOff x="936000" y="3900054"/>
                <a:chExt cx="7272000" cy="3726873"/>
              </a:xfrm>
            </p:grpSpPr>
            <p:grpSp>
              <p:nvGrpSpPr>
                <p:cNvPr id="8" name="그룹 6"/>
                <p:cNvGrpSpPr/>
                <p:nvPr/>
              </p:nvGrpSpPr>
              <p:grpSpPr>
                <a:xfrm>
                  <a:off x="936000" y="3900054"/>
                  <a:ext cx="7272000" cy="3726873"/>
                  <a:chOff x="2048509" y="2417619"/>
                  <a:chExt cx="7272000" cy="3726873"/>
                </a:xfrm>
              </p:grpSpPr>
              <p:sp>
                <p:nvSpPr>
                  <p:cNvPr id="2" name="대각선 방향의 모서리가 둥근 사각형 1"/>
                  <p:cNvSpPr/>
                  <p:nvPr/>
                </p:nvSpPr>
                <p:spPr>
                  <a:xfrm>
                    <a:off x="2048509" y="2417619"/>
                    <a:ext cx="7272000" cy="3726873"/>
                  </a:xfrm>
                  <a:prstGeom prst="round2Diag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cxnSp>
                <p:nvCxnSpPr>
                  <p:cNvPr id="4" name="직선 연결선 3"/>
                  <p:cNvCxnSpPr/>
                  <p:nvPr/>
                </p:nvCxnSpPr>
                <p:spPr>
                  <a:xfrm>
                    <a:off x="2210481" y="3760520"/>
                    <a:ext cx="6905997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직선 연결선 5"/>
                  <p:cNvCxnSpPr/>
                  <p:nvPr/>
                </p:nvCxnSpPr>
                <p:spPr>
                  <a:xfrm>
                    <a:off x="2210481" y="4918364"/>
                    <a:ext cx="6905997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" name="직선 연결선 8"/>
                <p:cNvCxnSpPr/>
                <p:nvPr/>
              </p:nvCxnSpPr>
              <p:spPr>
                <a:xfrm>
                  <a:off x="1895293" y="3962358"/>
                  <a:ext cx="0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직선 연결선 10"/>
                <p:cNvCxnSpPr/>
                <p:nvPr/>
              </p:nvCxnSpPr>
              <p:spPr>
                <a:xfrm>
                  <a:off x="3962400" y="3962358"/>
                  <a:ext cx="0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직선 연결선 14"/>
                <p:cNvCxnSpPr/>
                <p:nvPr/>
              </p:nvCxnSpPr>
              <p:spPr>
                <a:xfrm flipH="1">
                  <a:off x="6126484" y="3962358"/>
                  <a:ext cx="1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그룹 22"/>
              <p:cNvGrpSpPr/>
              <p:nvPr/>
            </p:nvGrpSpPr>
            <p:grpSpPr>
              <a:xfrm>
                <a:off x="971121" y="2579327"/>
                <a:ext cx="7201922" cy="3538204"/>
                <a:chOff x="971121" y="2579327"/>
                <a:chExt cx="7201922" cy="3538204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1909148" y="2579327"/>
                  <a:ext cx="2025542" cy="1138773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각 주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(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+mn-ea"/>
                    </a:rPr>
                    <a:t>州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)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나 학교 구마다 다양함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대개 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6-3-4, 7-2-4, 5-4-4 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중 하나로 운영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고등학교는 대체로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1000" kern="600" spc="-70" dirty="0" smtClean="0">
                      <a:latin typeface="나눔스퀘어OTF" pitchFamily="34" charset="-127"/>
                      <a:ea typeface="나눔스퀘어OTF" pitchFamily="34" charset="-127"/>
                    </a:rPr>
                    <a:t>    9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학년∼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12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학년까지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1000" kern="600" spc="-70" dirty="0" smtClean="0">
                      <a:latin typeface="나눔스퀘어OTF" pitchFamily="34" charset="-127"/>
                      <a:ea typeface="나눔스퀘어OTF" pitchFamily="34" charset="-127"/>
                    </a:rPr>
                    <a:t>    4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년간의 과정으로 구성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990576" y="2579327"/>
                  <a:ext cx="2025542" cy="646331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취학 전 과정 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1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년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초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·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중학교 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9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년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고등학교 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3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년으로 </a:t>
                  </a:r>
                  <a:r>
                    <a:rPr lang="ko-KR" altLang="en-US" sz="1000" kern="600" spc="-70" dirty="0" smtClean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구성</a:t>
                  </a:r>
                  <a:endParaRPr lang="en-US" altLang="ko-KR" sz="1000" kern="600" spc="-70" dirty="0" smtClean="0">
                    <a:solidFill>
                      <a:srgbClr val="009999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136758" y="2579327"/>
                  <a:ext cx="2025542" cy="1138773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초등 </a:t>
                  </a:r>
                  <a:r>
                    <a:rPr lang="en-US" altLang="ko-KR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6</a:t>
                  </a: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년</a:t>
                  </a:r>
                  <a:r>
                    <a:rPr lang="en-US" altLang="ko-KR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중</a:t>
                  </a:r>
                  <a:r>
                    <a:rPr lang="en-US" altLang="ko-KR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4(5)</a:t>
                  </a: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년</a:t>
                  </a:r>
                  <a:r>
                    <a:rPr lang="en-US" altLang="ko-KR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고</a:t>
                  </a:r>
                  <a:r>
                    <a:rPr lang="en-US" altLang="ko-KR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2(3)</a:t>
                  </a: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년으로 구성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고등학교는 학교 유형에 따라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2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년 과정의 고등학교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(Junior Co </a:t>
                  </a:r>
                  <a:r>
                    <a:rPr lang="en-US" altLang="ko-KR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ll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</a:t>
                  </a:r>
                  <a:r>
                    <a:rPr lang="en-US" altLang="ko-KR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ege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또는 </a:t>
                  </a:r>
                  <a:r>
                    <a:rPr lang="en-US" altLang="ko-KR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Centralised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institute)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와 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3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년 과정의 </a:t>
                  </a:r>
                  <a:r>
                    <a:rPr lang="ko-KR" altLang="en-US" sz="1000" kern="600" spc="-70" dirty="0" smtClean="0">
                      <a:latin typeface="나눔스퀘어OTF" pitchFamily="34" charset="-127"/>
                      <a:ea typeface="나눔스퀘어OTF" pitchFamily="34" charset="-127"/>
                    </a:rPr>
                    <a:t>종합기술전문학교로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구분</a:t>
                  </a:r>
                </a:p>
              </p:txBody>
            </p:sp>
            <p:grpSp>
              <p:nvGrpSpPr>
                <p:cNvPr id="12" name="그룹 21"/>
                <p:cNvGrpSpPr/>
                <p:nvPr/>
              </p:nvGrpSpPr>
              <p:grpSpPr>
                <a:xfrm>
                  <a:off x="1097972" y="2834514"/>
                  <a:ext cx="648000" cy="648000"/>
                  <a:chOff x="1097972" y="4343774"/>
                  <a:chExt cx="648000" cy="648000"/>
                </a:xfrm>
              </p:grpSpPr>
              <p:sp>
                <p:nvSpPr>
                  <p:cNvPr id="16" name="타원 15"/>
                  <p:cNvSpPr/>
                  <p:nvPr/>
                </p:nvSpPr>
                <p:spPr>
                  <a:xfrm>
                    <a:off x="1097972" y="4343774"/>
                    <a:ext cx="648000" cy="648000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129908" y="4505052"/>
                    <a:ext cx="471354" cy="335926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학제</a:t>
                    </a:r>
                    <a:endParaRPr lang="en-US" altLang="ko-KR" sz="1400" kern="600" dirty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  <p:sp>
              <p:nvSpPr>
                <p:cNvPr id="24" name="TextBox 23"/>
                <p:cNvSpPr txBox="1"/>
                <p:nvPr/>
              </p:nvSpPr>
              <p:spPr>
                <a:xfrm>
                  <a:off x="1909148" y="3797708"/>
                  <a:ext cx="2025542" cy="646331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주 수준의 교육법에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최소 연간 수업일수 규정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180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일 혹은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36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주 정도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990576" y="3797708"/>
                  <a:ext cx="2025542" cy="1138773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초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·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중학교 연간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190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일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고등학교는 규정 없음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학생들이 진로에 따라 시간표를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자율적으로 구성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 따라서 학생마다 연간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수업시수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다양함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136758" y="3797708"/>
                  <a:ext cx="2025542" cy="492443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총 수업일수는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197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일 정도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주당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수업시수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26~29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시간</a:t>
                  </a:r>
                </a:p>
              </p:txBody>
            </p:sp>
            <p:grpSp>
              <p:nvGrpSpPr>
                <p:cNvPr id="13" name="그룹 26"/>
                <p:cNvGrpSpPr/>
                <p:nvPr/>
              </p:nvGrpSpPr>
              <p:grpSpPr>
                <a:xfrm>
                  <a:off x="1097972" y="4086318"/>
                  <a:ext cx="648000" cy="648000"/>
                  <a:chOff x="1097972" y="4343774"/>
                  <a:chExt cx="648000" cy="648000"/>
                </a:xfrm>
              </p:grpSpPr>
              <p:sp>
                <p:nvSpPr>
                  <p:cNvPr id="28" name="타원 27"/>
                  <p:cNvSpPr/>
                  <p:nvPr/>
                </p:nvSpPr>
                <p:spPr>
                  <a:xfrm>
                    <a:off x="1097972" y="4343774"/>
                    <a:ext cx="648000" cy="648000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122497" y="4421922"/>
                    <a:ext cx="471354" cy="523220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pPr algn="ctr"/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수업 </a:t>
                    </a:r>
                    <a:endParaRPr lang="en-US" altLang="ko-KR" sz="1400" kern="600" dirty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1400" kern="600" dirty="0" err="1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시수</a:t>
                    </a:r>
                    <a:endParaRPr lang="en-US" altLang="ko-KR" sz="1400" kern="600" dirty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1895292" y="4978758"/>
                  <a:ext cx="2136379" cy="1138773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주마다 다양하게 편성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·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운영하며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각 교과에 대한 성취 기준만 제시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주요 과목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(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언어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/ </a:t>
                  </a:r>
                  <a:r>
                    <a:rPr lang="ko-KR" altLang="en-US" sz="1000" kern="600" spc="-70" dirty="0" smtClean="0">
                      <a:latin typeface="나눔스퀘어OTF" pitchFamily="34" charset="-127"/>
                      <a:ea typeface="나눔스퀘어OTF" pitchFamily="34" charset="-127"/>
                    </a:rPr>
                    <a:t>영어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수학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외국어 등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)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은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핵 심 공통 교육과정을 따르나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기타 과목은 주에서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기준안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마련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3990107" y="4978758"/>
                  <a:ext cx="2094812" cy="1138773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국가교육위원회가 교육의 목표와 과목 및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시간배당 등을 결정하고 지역교육청에서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대략적인 과목의 이수 기준 마련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학교 실정에 맞게 교육과정 자율 편성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운영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상담 시간도 교과목에 포함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147501" y="4978758"/>
                  <a:ext cx="2025542" cy="1138773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일반계 고등학교는 대학 수학에 필요한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기술과 지식을 준비시키는 곳으로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대부분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GCE-A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레벨의 교육과정 제공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 생활기술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지식기술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교과목의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 세 가지 영역으로 구분</a:t>
                  </a:r>
                </a:p>
              </p:txBody>
            </p:sp>
            <p:grpSp>
              <p:nvGrpSpPr>
                <p:cNvPr id="14" name="그룹 32"/>
                <p:cNvGrpSpPr/>
                <p:nvPr/>
              </p:nvGrpSpPr>
              <p:grpSpPr>
                <a:xfrm>
                  <a:off x="971121" y="5218142"/>
                  <a:ext cx="809972" cy="702618"/>
                  <a:chOff x="971121" y="4322258"/>
                  <a:chExt cx="809972" cy="702618"/>
                </a:xfrm>
              </p:grpSpPr>
              <p:sp>
                <p:nvSpPr>
                  <p:cNvPr id="34" name="타원 33"/>
                  <p:cNvSpPr/>
                  <p:nvPr/>
                </p:nvSpPr>
                <p:spPr>
                  <a:xfrm>
                    <a:off x="1076456" y="4322258"/>
                    <a:ext cx="684000" cy="684000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971121" y="4415478"/>
                    <a:ext cx="809972" cy="609398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교육과정</a:t>
                    </a:r>
                    <a:endParaRPr lang="en-US" altLang="ko-KR" sz="1400" kern="600" dirty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편제</a:t>
                    </a:r>
                    <a:endParaRPr lang="en-US" altLang="ko-KR" sz="1400" kern="600" dirty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</p:grpSp>
      </p:grpSp>
      <p:sp>
        <p:nvSpPr>
          <p:cNvPr id="42" name="TextBox 41"/>
          <p:cNvSpPr txBox="1"/>
          <p:nvPr/>
        </p:nvSpPr>
        <p:spPr>
          <a:xfrm>
            <a:off x="2599404" y="1982592"/>
            <a:ext cx="894170" cy="40556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b="1" kern="6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미국</a:t>
            </a:r>
            <a:endParaRPr lang="en-US" altLang="ko-KR" b="1" kern="6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5514" y="1966883"/>
            <a:ext cx="1003028" cy="40556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b="1" kern="6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싱가포르</a:t>
            </a:r>
            <a:endParaRPr lang="en-US" altLang="ko-KR" b="1" kern="6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57049" y="1975733"/>
            <a:ext cx="910005" cy="40556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b="1" kern="6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핀란드</a:t>
            </a:r>
            <a:endParaRPr lang="en-US" altLang="ko-KR" b="1" kern="6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38" name="TextBox 37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참고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_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외국 교육과정 사례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해외 운영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사례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57950" y="247341"/>
              <a:ext cx="236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IV.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0"/>
          <p:cNvGrpSpPr/>
          <p:nvPr/>
        </p:nvGrpSpPr>
        <p:grpSpPr>
          <a:xfrm>
            <a:off x="906822" y="1306286"/>
            <a:ext cx="7441531" cy="4840852"/>
            <a:chOff x="906822" y="1306286"/>
            <a:chExt cx="7441531" cy="4840852"/>
          </a:xfrm>
        </p:grpSpPr>
        <p:grpSp>
          <p:nvGrpSpPr>
            <p:cNvPr id="3" name="그룹 41"/>
            <p:cNvGrpSpPr/>
            <p:nvPr/>
          </p:nvGrpSpPr>
          <p:grpSpPr>
            <a:xfrm>
              <a:off x="1884219" y="1306286"/>
              <a:ext cx="6464134" cy="1745926"/>
              <a:chOff x="1884219" y="1306286"/>
              <a:chExt cx="6464134" cy="1745926"/>
            </a:xfrm>
          </p:grpSpPr>
          <p:pic>
            <p:nvPicPr>
              <p:cNvPr id="71" name="Picture 2" descr="C:\Users\Administrator\Desktop\17-1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06" t="18977" r="8701" b="55565"/>
              <a:stretch/>
            </p:blipFill>
            <p:spPr bwMode="auto">
              <a:xfrm>
                <a:off x="1884219" y="1306286"/>
                <a:ext cx="6464134" cy="1745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2599404" y="1982592"/>
                <a:ext cx="894170" cy="424732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미</a:t>
                </a:r>
                <a:r>
                  <a:rPr lang="ko-KR" altLang="en-US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국</a:t>
                </a:r>
                <a:endParaRPr lang="en-US" altLang="ko-KR" kern="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815514" y="1966883"/>
                <a:ext cx="1003028" cy="424732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싱가포르</a:t>
                </a:r>
                <a:endParaRPr lang="en-US" altLang="ko-KR" b="1" kern="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657049" y="1975733"/>
                <a:ext cx="910005" cy="405560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핀란드</a:t>
                </a:r>
                <a:endParaRPr lang="en-US" altLang="ko-KR" b="1" kern="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4" name="그룹 42"/>
            <p:cNvGrpSpPr/>
            <p:nvPr/>
          </p:nvGrpSpPr>
          <p:grpSpPr>
            <a:xfrm>
              <a:off x="906822" y="2420265"/>
              <a:ext cx="7301178" cy="3726873"/>
              <a:chOff x="906822" y="2420265"/>
              <a:chExt cx="7301178" cy="3726873"/>
            </a:xfrm>
          </p:grpSpPr>
          <p:grpSp>
            <p:nvGrpSpPr>
              <p:cNvPr id="5" name="그룹 43"/>
              <p:cNvGrpSpPr/>
              <p:nvPr/>
            </p:nvGrpSpPr>
            <p:grpSpPr>
              <a:xfrm>
                <a:off x="936000" y="2420265"/>
                <a:ext cx="7272000" cy="3726873"/>
                <a:chOff x="936000" y="3900054"/>
                <a:chExt cx="7272000" cy="3726873"/>
              </a:xfrm>
            </p:grpSpPr>
            <p:sp>
              <p:nvSpPr>
                <p:cNvPr id="68" name="대각선 방향의 모서리가 둥근 사각형 67"/>
                <p:cNvSpPr/>
                <p:nvPr/>
              </p:nvSpPr>
              <p:spPr>
                <a:xfrm>
                  <a:off x="936000" y="3900054"/>
                  <a:ext cx="7272000" cy="3726873"/>
                </a:xfrm>
                <a:prstGeom prst="round2DiagRect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65" name="직선 연결선 64"/>
                <p:cNvCxnSpPr/>
                <p:nvPr/>
              </p:nvCxnSpPr>
              <p:spPr>
                <a:xfrm>
                  <a:off x="1895293" y="3962358"/>
                  <a:ext cx="0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직선 연결선 65"/>
                <p:cNvCxnSpPr/>
                <p:nvPr/>
              </p:nvCxnSpPr>
              <p:spPr>
                <a:xfrm>
                  <a:off x="3962400" y="3962358"/>
                  <a:ext cx="0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직선 연결선 66"/>
                <p:cNvCxnSpPr/>
                <p:nvPr/>
              </p:nvCxnSpPr>
              <p:spPr>
                <a:xfrm flipH="1">
                  <a:off x="6126484" y="3962358"/>
                  <a:ext cx="1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그룹 44"/>
              <p:cNvGrpSpPr/>
              <p:nvPr/>
            </p:nvGrpSpPr>
            <p:grpSpPr>
              <a:xfrm>
                <a:off x="906822" y="2674838"/>
                <a:ext cx="5206898" cy="3385542"/>
                <a:chOff x="906822" y="2674838"/>
                <a:chExt cx="5206898" cy="3385542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1909148" y="2674838"/>
                  <a:ext cx="2025542" cy="2554545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각 주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(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+mn-ea"/>
                    </a:rPr>
                    <a:t>州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)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의 교육과정 성취기준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수업일수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교육 커뮤니티 그룹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(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교사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장학사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지역인사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)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을 통해 교과목과 </a:t>
                  </a:r>
                  <a:r>
                    <a:rPr lang="ko-KR" altLang="en-US" sz="1000" kern="600" spc="-70" dirty="0" err="1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시수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 </a:t>
                  </a:r>
                  <a:r>
                    <a:rPr lang="ko-KR" altLang="en-US" sz="1000" kern="600" spc="-70" dirty="0" smtClean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결정</a:t>
                  </a:r>
                  <a:endParaRPr lang="en-US" altLang="ko-KR" sz="1000" kern="600" spc="-70" dirty="0" smtClean="0">
                    <a:solidFill>
                      <a:srgbClr val="ED6226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altLang="ko-KR" sz="1000" b="1" kern="600" spc="-70" dirty="0">
                    <a:solidFill>
                      <a:schemeClr val="accent6">
                        <a:lumMod val="75000"/>
                      </a:schemeClr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교과목의 난이도에 따른 다양한 수준의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세부 과목 제공하고 학생 개인의 진로와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능력에 따라 교과를 선택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·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이수하는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무학년제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기반의 학점제 운영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정규반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–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우등반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–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대학선수과목 등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학교마다 한 교과 영역에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 smtClean="0">
                      <a:latin typeface="나눔스퀘어OTF" pitchFamily="34" charset="-127"/>
                      <a:ea typeface="나눔스퀘어OTF" pitchFamily="34" charset="-127"/>
                    </a:rPr>
                    <a:t>    많은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하위 과목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(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통상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200~400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과목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)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 smtClean="0">
                      <a:latin typeface="나눔스퀘어OTF" pitchFamily="34" charset="-127"/>
                      <a:ea typeface="나눔스퀘어OTF" pitchFamily="34" charset="-127"/>
                    </a:rPr>
                    <a:t>    개설</a:t>
                  </a:r>
                  <a:endParaRPr lang="ko-KR" altLang="en-US" sz="1000" kern="600" spc="-7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031671" y="2674838"/>
                  <a:ext cx="2082049" cy="3385542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학년 구분 없이 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1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년 과정을 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5∼6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개 학기로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구성하고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 1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학기에 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5∼6 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코스를 수강하는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 err="1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무학년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 학점제 </a:t>
                  </a:r>
                  <a:r>
                    <a:rPr lang="ko-KR" altLang="en-US" sz="1000" kern="600" spc="-70" dirty="0" smtClean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운영</a:t>
                  </a:r>
                  <a:endParaRPr lang="en-US" altLang="ko-KR" sz="1000" kern="600" spc="-70" dirty="0" smtClean="0">
                    <a:solidFill>
                      <a:srgbClr val="009999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altLang="ko-KR" sz="1000" kern="600" spc="-70" dirty="0" smtClean="0">
                    <a:solidFill>
                      <a:srgbClr val="45BBA5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일반계 고등학교의 경우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교과목별로</a:t>
                  </a:r>
                  <a:endParaRPr lang="ko-KR" altLang="en-US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필수코스와 필수코스의 후속 과정인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심화코스 그리고 다양한 과목을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통합한 응용코스 강좌를 개설 운영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필수코스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-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심화코스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-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응용코스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개인별 학습 계획 작성 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학생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학부모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교사가 모여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3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년간의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학습 계획을 작성하고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매학기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학습 계획의 성과를 측정하고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보완하여 학습 계획에 반영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75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개 코스 중 필수코스는 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47∼51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개</a:t>
                  </a:r>
                </a:p>
                <a:p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 정도이고 나머지는 </a:t>
                  </a:r>
                  <a:r>
                    <a:rPr lang="ko-KR" altLang="en-US" sz="1000" kern="600" spc="-70" dirty="0" err="1">
                      <a:latin typeface="나눔스퀘어OTF" pitchFamily="34" charset="-127"/>
                      <a:ea typeface="나눔스퀘어OTF" pitchFamily="34" charset="-127"/>
                    </a:rPr>
                    <a:t>학생별로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선택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grpSp>
              <p:nvGrpSpPr>
                <p:cNvPr id="7" name="그룹 52"/>
                <p:cNvGrpSpPr/>
                <p:nvPr/>
              </p:nvGrpSpPr>
              <p:grpSpPr>
                <a:xfrm>
                  <a:off x="906822" y="3948071"/>
                  <a:ext cx="934364" cy="786247"/>
                  <a:chOff x="906822" y="4205527"/>
                  <a:chExt cx="934364" cy="786247"/>
                </a:xfrm>
              </p:grpSpPr>
              <p:sp>
                <p:nvSpPr>
                  <p:cNvPr id="60" name="타원 59"/>
                  <p:cNvSpPr/>
                  <p:nvPr/>
                </p:nvSpPr>
                <p:spPr>
                  <a:xfrm>
                    <a:off x="1033423" y="4205527"/>
                    <a:ext cx="786247" cy="786247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906822" y="4229318"/>
                    <a:ext cx="934364" cy="738664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고교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교육과정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운</a:t>
                    </a:r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영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</p:grpSp>
      </p:grpSp>
      <p:sp>
        <p:nvSpPr>
          <p:cNvPr id="77" name="TextBox 76"/>
          <p:cNvSpPr txBox="1"/>
          <p:nvPr/>
        </p:nvSpPr>
        <p:spPr>
          <a:xfrm>
            <a:off x="6126483" y="2674838"/>
            <a:ext cx="2081851" cy="310854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교과목은 </a:t>
            </a:r>
            <a:r>
              <a:rPr lang="en-US" altLang="ko-KR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Higher1(1</a:t>
            </a:r>
            <a:r>
              <a:rPr lang="ko-KR" altLang="en-US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단위</a:t>
            </a:r>
            <a:r>
              <a:rPr lang="en-US" altLang="ko-KR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ko-KR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–Higher2(2</a:t>
            </a:r>
            <a:r>
              <a:rPr lang="ko-KR" altLang="en-US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단위</a:t>
            </a:r>
            <a:r>
              <a:rPr lang="en-US" altLang="ko-KR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)–Higher3(3</a:t>
            </a:r>
            <a:r>
              <a:rPr lang="ko-KR" altLang="en-US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단위</a:t>
            </a:r>
            <a:r>
              <a:rPr lang="en-US" altLang="ko-KR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sz="1000" spc="-70" dirty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수준별 클래스 개설 </a:t>
            </a:r>
            <a:r>
              <a:rPr lang="ko-KR" altLang="en-US" sz="1000" spc="-70" dirty="0" smtClean="0">
                <a:solidFill>
                  <a:srgbClr val="0070C0"/>
                </a:solidFill>
                <a:latin typeface="나눔스퀘어OTF" pitchFamily="34" charset="-127"/>
                <a:ea typeface="나눔스퀘어OTF" pitchFamily="34" charset="-127"/>
              </a:rPr>
              <a:t>운영</a:t>
            </a:r>
            <a:endParaRPr lang="en-US" altLang="ko-KR" sz="1000" spc="-70" dirty="0" smtClean="0">
              <a:solidFill>
                <a:srgbClr val="0070C0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>
              <a:lnSpc>
                <a:spcPct val="120000"/>
              </a:lnSpc>
            </a:pPr>
            <a:endParaRPr lang="en-US" altLang="ko-KR" sz="1000" spc="-70" dirty="0">
              <a:solidFill>
                <a:schemeClr val="accent1">
                  <a:lumMod val="75000"/>
                </a:schemeClr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* 학생은 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12</a:t>
            </a: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단위까지 과목을 선택 가능</a:t>
            </a:r>
          </a:p>
          <a:p>
            <a:pPr>
              <a:lnSpc>
                <a:spcPct val="12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    최소 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10</a:t>
            </a: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단위 이상 </a:t>
            </a:r>
            <a:r>
              <a:rPr lang="ko-KR" altLang="en-US" sz="1000" kern="600" spc="-70" dirty="0" smtClean="0">
                <a:latin typeface="나눔스퀘어OTF" pitchFamily="34" charset="-127"/>
                <a:ea typeface="나눔스퀘어OTF" pitchFamily="34" charset="-127"/>
              </a:rPr>
              <a:t>선택</a:t>
            </a:r>
            <a:endParaRPr lang="ko-KR" altLang="en-US" sz="1000" kern="600" spc="-70" dirty="0">
              <a:latin typeface="나눔스퀘어OTF" pitchFamily="34" charset="-127"/>
              <a:ea typeface="나눔스퀘어OTF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* 학생은 자신의 전공영역과</a:t>
            </a:r>
          </a:p>
          <a:p>
            <a:pPr>
              <a:lnSpc>
                <a:spcPct val="12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    대학이 요구하는 과목을 고려하여</a:t>
            </a:r>
          </a:p>
          <a:p>
            <a:pPr>
              <a:lnSpc>
                <a:spcPct val="12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    세 가지 수준의 과목을 조합하여 </a:t>
            </a:r>
            <a:r>
              <a:rPr lang="ko-KR" altLang="en-US" sz="1000" kern="600" spc="-70" dirty="0" smtClean="0">
                <a:latin typeface="나눔스퀘어OTF" pitchFamily="34" charset="-127"/>
                <a:ea typeface="나눔스퀘어OTF" pitchFamily="34" charset="-127"/>
              </a:rPr>
              <a:t>수강</a:t>
            </a:r>
            <a:endParaRPr lang="ko-KR" altLang="en-US" sz="1000" kern="600" spc="-70" dirty="0">
              <a:latin typeface="나눔스퀘어OTF" pitchFamily="34" charset="-127"/>
              <a:ea typeface="나눔스퀘어OTF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* 교육부에서는 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3</a:t>
            </a: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개의 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H2</a:t>
            </a: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과목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    1</a:t>
            </a: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개의 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H1</a:t>
            </a: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과목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, H1 </a:t>
            </a: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모국어</a:t>
            </a:r>
            <a:r>
              <a:rPr lang="en-US" altLang="ko-KR" sz="1000" kern="600" spc="-70" dirty="0">
                <a:latin typeface="나눔스퀘어OTF" pitchFamily="34" charset="-127"/>
                <a:ea typeface="나눔스퀘어OTF" pitchFamily="34" charset="-127"/>
              </a:rPr>
              <a:t>, </a:t>
            </a:r>
            <a:endParaRPr lang="en-US" altLang="ko-KR" sz="1000" kern="600" spc="-70" dirty="0" smtClean="0">
              <a:latin typeface="나눔스퀘어OTF" pitchFamily="34" charset="-127"/>
              <a:ea typeface="나눔스퀘어OTF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000" kern="600" spc="-100" dirty="0" smtClean="0">
                <a:latin typeface="나눔스퀘어OTF" pitchFamily="34" charset="-127"/>
                <a:ea typeface="나눔스퀘어OTF" pitchFamily="34" charset="-127"/>
              </a:rPr>
              <a:t>    H1 </a:t>
            </a:r>
            <a:r>
              <a:rPr lang="ko-KR" altLang="en-US" sz="1000" kern="600" spc="-100" dirty="0" smtClean="0">
                <a:latin typeface="나눔스퀘어OTF" pitchFamily="34" charset="-127"/>
                <a:ea typeface="나눔스퀘어OTF" pitchFamily="34" charset="-127"/>
              </a:rPr>
              <a:t>일반논술</a:t>
            </a:r>
            <a:r>
              <a:rPr lang="en-US" altLang="ko-KR" sz="1000" kern="600" spc="-100" dirty="0" smtClean="0">
                <a:latin typeface="나눔스퀘어OTF" pitchFamily="34" charset="-127"/>
                <a:ea typeface="나눔스퀘어OTF" pitchFamily="34" charset="-127"/>
              </a:rPr>
              <a:t>, H1 </a:t>
            </a:r>
            <a:r>
              <a:rPr lang="ko-KR" altLang="en-US" sz="1000" kern="600" spc="-100" dirty="0" smtClean="0">
                <a:latin typeface="나눔스퀘어OTF" pitchFamily="34" charset="-127"/>
                <a:ea typeface="나눔스퀘어OTF" pitchFamily="34" charset="-127"/>
              </a:rPr>
              <a:t>과제수행</a:t>
            </a:r>
            <a:r>
              <a:rPr lang="en-US" altLang="ko-KR" sz="1000" kern="600" spc="-100" dirty="0" smtClean="0">
                <a:latin typeface="나눔스퀘어OTF" pitchFamily="34" charset="-127"/>
                <a:ea typeface="나눔스퀘어OTF" pitchFamily="34" charset="-127"/>
              </a:rPr>
              <a:t> </a:t>
            </a:r>
            <a:r>
              <a:rPr lang="ko-KR" altLang="en-US" sz="1000" kern="600" spc="-100" dirty="0">
                <a:latin typeface="나눔스퀘어OTF" pitchFamily="34" charset="-127"/>
                <a:ea typeface="나눔스퀘어OTF" pitchFamily="34" charset="-127"/>
              </a:rPr>
              <a:t>수강을 권고</a:t>
            </a:r>
          </a:p>
          <a:p>
            <a:pPr>
              <a:lnSpc>
                <a:spcPct val="120000"/>
              </a:lnSpc>
            </a:pPr>
            <a:r>
              <a:rPr lang="en-US" altLang="ko-KR" sz="1000" kern="600" spc="-100" dirty="0">
                <a:latin typeface="나눔스퀘어OTF" pitchFamily="34" charset="-127"/>
                <a:ea typeface="나눔스퀘어OTF" pitchFamily="34" charset="-127"/>
              </a:rPr>
              <a:t>    H 3</a:t>
            </a:r>
            <a:r>
              <a:rPr lang="ko-KR" altLang="en-US" sz="1000" kern="600" spc="-100" dirty="0">
                <a:latin typeface="나눔스퀘어OTF" pitchFamily="34" charset="-127"/>
                <a:ea typeface="나눔스퀘어OTF" pitchFamily="34" charset="-127"/>
              </a:rPr>
              <a:t>과목은 </a:t>
            </a:r>
            <a:r>
              <a:rPr lang="ko-KR" altLang="en-US" sz="1000" kern="600" spc="-100" dirty="0" err="1">
                <a:latin typeface="나눔스퀘어OTF" pitchFamily="34" charset="-127"/>
                <a:ea typeface="나눔스퀘어OTF" pitchFamily="34" charset="-127"/>
              </a:rPr>
              <a:t>선이수</a:t>
            </a:r>
            <a:r>
              <a:rPr lang="ko-KR" altLang="en-US" sz="1000" kern="600" spc="-100" dirty="0">
                <a:latin typeface="나눔스퀘어OTF" pitchFamily="34" charset="-127"/>
                <a:ea typeface="나눔스퀘어OTF" pitchFamily="34" charset="-127"/>
              </a:rPr>
              <a:t> 과목 조건을 충족하고</a:t>
            </a:r>
          </a:p>
          <a:p>
            <a:pPr>
              <a:lnSpc>
                <a:spcPct val="12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    학교에서 능력을 인정해야</a:t>
            </a:r>
          </a:p>
          <a:p>
            <a:pPr>
              <a:lnSpc>
                <a:spcPct val="120000"/>
              </a:lnSpc>
            </a:pPr>
            <a:r>
              <a:rPr lang="ko-KR" altLang="en-US" sz="1000" kern="600" spc="-70" dirty="0">
                <a:latin typeface="나눔스퀘어OTF" pitchFamily="34" charset="-127"/>
                <a:ea typeface="나눔스퀘어OTF" pitchFamily="34" charset="-127"/>
              </a:rPr>
              <a:t>    수강 가능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31" name="TextBox 30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참고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_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외국 교육과정 사례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해외 운영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사례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357950" y="247341"/>
              <a:ext cx="236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IV.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2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7"/>
          <p:cNvGrpSpPr/>
          <p:nvPr/>
        </p:nvGrpSpPr>
        <p:grpSpPr>
          <a:xfrm>
            <a:off x="936000" y="1306286"/>
            <a:ext cx="7412353" cy="4840852"/>
            <a:chOff x="936000" y="1306286"/>
            <a:chExt cx="7412353" cy="4840852"/>
          </a:xfrm>
        </p:grpSpPr>
        <p:pic>
          <p:nvPicPr>
            <p:cNvPr id="108" name="Picture 2" descr="C:\Users\Administrator\Desktop\17-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6" t="18977" r="8701" b="55565"/>
            <a:stretch/>
          </p:blipFill>
          <p:spPr bwMode="auto">
            <a:xfrm>
              <a:off x="1884219" y="1306286"/>
              <a:ext cx="6464134" cy="174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그룹 79"/>
            <p:cNvGrpSpPr/>
            <p:nvPr/>
          </p:nvGrpSpPr>
          <p:grpSpPr>
            <a:xfrm>
              <a:off x="936000" y="2420265"/>
              <a:ext cx="7272000" cy="3726873"/>
              <a:chOff x="936000" y="2420265"/>
              <a:chExt cx="7272000" cy="3726873"/>
            </a:xfrm>
          </p:grpSpPr>
          <p:grpSp>
            <p:nvGrpSpPr>
              <p:cNvPr id="4" name="그룹 80"/>
              <p:cNvGrpSpPr/>
              <p:nvPr/>
            </p:nvGrpSpPr>
            <p:grpSpPr>
              <a:xfrm>
                <a:off x="936000" y="2420265"/>
                <a:ext cx="7272000" cy="3726873"/>
                <a:chOff x="936000" y="3900054"/>
                <a:chExt cx="7272000" cy="3726873"/>
              </a:xfrm>
            </p:grpSpPr>
            <p:grpSp>
              <p:nvGrpSpPr>
                <p:cNvPr id="5" name="그룹 100"/>
                <p:cNvGrpSpPr/>
                <p:nvPr/>
              </p:nvGrpSpPr>
              <p:grpSpPr>
                <a:xfrm>
                  <a:off x="936000" y="3900054"/>
                  <a:ext cx="7272000" cy="3726873"/>
                  <a:chOff x="2048509" y="2417619"/>
                  <a:chExt cx="7272000" cy="3726873"/>
                </a:xfrm>
              </p:grpSpPr>
              <p:sp>
                <p:nvSpPr>
                  <p:cNvPr id="105" name="대각선 방향의 모서리가 둥근 사각형 104"/>
                  <p:cNvSpPr/>
                  <p:nvPr/>
                </p:nvSpPr>
                <p:spPr>
                  <a:xfrm>
                    <a:off x="2048509" y="2417619"/>
                    <a:ext cx="7272000" cy="3726873"/>
                  </a:xfrm>
                  <a:prstGeom prst="round2Diag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cxnSp>
                <p:nvCxnSpPr>
                  <p:cNvPr id="106" name="직선 연결선 105"/>
                  <p:cNvCxnSpPr/>
                  <p:nvPr/>
                </p:nvCxnSpPr>
                <p:spPr>
                  <a:xfrm>
                    <a:off x="2210481" y="3772395"/>
                    <a:ext cx="6905997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직선 연결선 106"/>
                  <p:cNvCxnSpPr/>
                  <p:nvPr/>
                </p:nvCxnSpPr>
                <p:spPr>
                  <a:xfrm>
                    <a:off x="2210481" y="4930239"/>
                    <a:ext cx="6905997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2" name="직선 연결선 101"/>
                <p:cNvCxnSpPr/>
                <p:nvPr/>
              </p:nvCxnSpPr>
              <p:spPr>
                <a:xfrm>
                  <a:off x="1895293" y="3962358"/>
                  <a:ext cx="0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직선 연결선 102"/>
                <p:cNvCxnSpPr/>
                <p:nvPr/>
              </p:nvCxnSpPr>
              <p:spPr>
                <a:xfrm>
                  <a:off x="3962400" y="3962358"/>
                  <a:ext cx="0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직선 연결선 103"/>
                <p:cNvCxnSpPr/>
                <p:nvPr/>
              </p:nvCxnSpPr>
              <p:spPr>
                <a:xfrm flipH="1">
                  <a:off x="6126484" y="3962358"/>
                  <a:ext cx="1" cy="356013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그룹 81"/>
              <p:cNvGrpSpPr/>
              <p:nvPr/>
            </p:nvGrpSpPr>
            <p:grpSpPr>
              <a:xfrm>
                <a:off x="949855" y="2660694"/>
                <a:ext cx="7219986" cy="3208436"/>
                <a:chOff x="949855" y="2660694"/>
                <a:chExt cx="7219986" cy="3208436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1909148" y="2660694"/>
                  <a:ext cx="2025542" cy="830997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내신 성적은 </a:t>
                  </a:r>
                  <a:r>
                    <a:rPr lang="ko-KR" altLang="en-US" sz="1000" kern="600" spc="-70" dirty="0" err="1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교사별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 평가가 원칙임</a:t>
                  </a:r>
                  <a:r>
                    <a:rPr lang="en-US" altLang="ko-KR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.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지필고사 및 수행평가 형태로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성취수준을 측정하는 방식이 </a:t>
                  </a:r>
                  <a:endParaRPr lang="en-US" altLang="ko-KR" sz="1000" kern="600" spc="-70" dirty="0" smtClean="0">
                    <a:solidFill>
                      <a:srgbClr val="ED6226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 smtClean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적용되며 평점으로 </a:t>
                  </a:r>
                  <a:r>
                    <a:rPr lang="ko-KR" altLang="en-US" sz="1000" kern="600" spc="-70" dirty="0">
                      <a:solidFill>
                        <a:srgbClr val="ED6226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표시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966357" y="2660694"/>
                  <a:ext cx="2136377" cy="978729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표준화된 시험</a:t>
                  </a:r>
                  <a:r>
                    <a:rPr lang="en-US" altLang="ko-KR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평가 없이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개인별 맞춤형 </a:t>
                  </a:r>
                  <a:r>
                    <a:rPr lang="ko-KR" altLang="en-US" sz="1000" kern="600" spc="-70" dirty="0" smtClean="0">
                      <a:solidFill>
                        <a:srgbClr val="009999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교육</a:t>
                  </a:r>
                  <a:endParaRPr lang="en-US" altLang="ko-KR" sz="1000" kern="600" spc="-70" dirty="0" smtClean="0">
                    <a:solidFill>
                      <a:srgbClr val="009999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altLang="ko-KR" sz="800" b="1" kern="600" spc="-70" dirty="0">
                    <a:solidFill>
                      <a:srgbClr val="44B1B6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* 학생마다 학업성취 정도에 맞게 지도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   특수학급 학생은 예외로 조기교육을 시행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6126484" y="2660694"/>
                  <a:ext cx="2025542" cy="646331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spc="-70" dirty="0" smtClean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과목별 </a:t>
                  </a: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에세이와 구술시험</a:t>
                  </a:r>
                  <a:r>
                    <a:rPr lang="en-US" altLang="ko-KR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지필고사 등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다양한 방식으로 학생들을 평가하며</a:t>
                  </a:r>
                  <a:r>
                    <a:rPr lang="en-US" altLang="ko-KR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spc="-70" dirty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절대평가 방식 </a:t>
                  </a:r>
                  <a:r>
                    <a:rPr lang="ko-KR" altLang="en-US" sz="1000" spc="-70" dirty="0" smtClean="0">
                      <a:solidFill>
                        <a:srgbClr val="0070C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적용</a:t>
                  </a:r>
                  <a:endParaRPr lang="ko-KR" altLang="en-US" sz="1000" kern="600" spc="-7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grpSp>
              <p:nvGrpSpPr>
                <p:cNvPr id="7" name="그룹 85"/>
                <p:cNvGrpSpPr/>
                <p:nvPr/>
              </p:nvGrpSpPr>
              <p:grpSpPr>
                <a:xfrm>
                  <a:off x="1097972" y="2834514"/>
                  <a:ext cx="648000" cy="648000"/>
                  <a:chOff x="1097972" y="4343774"/>
                  <a:chExt cx="648000" cy="648000"/>
                </a:xfrm>
              </p:grpSpPr>
              <p:sp>
                <p:nvSpPr>
                  <p:cNvPr id="99" name="타원 98"/>
                  <p:cNvSpPr/>
                  <p:nvPr/>
                </p:nvSpPr>
                <p:spPr>
                  <a:xfrm>
                    <a:off x="1097972" y="4343774"/>
                    <a:ext cx="648000" cy="648000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1172440" y="4505052"/>
                    <a:ext cx="471354" cy="335926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평가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  <p:sp>
              <p:nvSpPr>
                <p:cNvPr id="87" name="TextBox 86"/>
                <p:cNvSpPr txBox="1"/>
                <p:nvPr/>
              </p:nvSpPr>
              <p:spPr>
                <a:xfrm>
                  <a:off x="1909148" y="3916458"/>
                  <a:ext cx="2025542" cy="646331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학교마다 지정하는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일정한 학점을 취득하고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졸업시험 합격</a:t>
                  </a:r>
                  <a:endParaRPr lang="ko-KR" altLang="en-US" sz="1000" kern="600" spc="-7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972297" y="3916458"/>
                  <a:ext cx="2025542" cy="830997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졸업에 필요한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학점 취득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(75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코스 이수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)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후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졸업시험을 통과하면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졸업자격 획득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6126484" y="3916458"/>
                  <a:ext cx="2025542" cy="461665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이수과목의 학점을 취득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졸업자격시험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(GCE-A)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통과</a:t>
                  </a:r>
                </a:p>
              </p:txBody>
            </p:sp>
            <p:grpSp>
              <p:nvGrpSpPr>
                <p:cNvPr id="8" name="그룹 89"/>
                <p:cNvGrpSpPr/>
                <p:nvPr/>
              </p:nvGrpSpPr>
              <p:grpSpPr>
                <a:xfrm>
                  <a:off x="1097972" y="3991318"/>
                  <a:ext cx="648000" cy="648000"/>
                  <a:chOff x="1097972" y="4248774"/>
                  <a:chExt cx="648000" cy="648000"/>
                </a:xfrm>
              </p:grpSpPr>
              <p:sp>
                <p:nvSpPr>
                  <p:cNvPr id="97" name="타원 96"/>
                  <p:cNvSpPr/>
                  <p:nvPr/>
                </p:nvSpPr>
                <p:spPr>
                  <a:xfrm>
                    <a:off x="1097972" y="4248774"/>
                    <a:ext cx="648000" cy="648000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1186295" y="4326922"/>
                    <a:ext cx="471354" cy="523220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졸업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요</a:t>
                    </a:r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건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  <p:sp>
              <p:nvSpPr>
                <p:cNvPr id="91" name="TextBox 90"/>
                <p:cNvSpPr txBox="1"/>
                <p:nvPr/>
              </p:nvSpPr>
              <p:spPr>
                <a:xfrm>
                  <a:off x="1907167" y="5038133"/>
                  <a:ext cx="2136379" cy="646331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고교 내신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수능 성적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(SAT),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교사 추천서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지원 에세이 등을 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근거로 학생 선발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3978232" y="5038133"/>
                  <a:ext cx="2094812" cy="830997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대입의 구체적인 방법과 절차는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각 대학별로 자율적이며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고교 내신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졸업시험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대학별 고사 등으로 선발</a:t>
                  </a:r>
                  <a:endParaRPr lang="en-US" altLang="ko-KR" sz="1000" kern="600" spc="-7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6144299" y="5038133"/>
                  <a:ext cx="2025542" cy="646331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고교내신과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졸업자격시험</a:t>
                  </a:r>
                  <a:r>
                    <a:rPr lang="en-US" altLang="ko-KR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(GCE-A) </a:t>
                  </a: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성적을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000" kern="600" spc="-70" dirty="0">
                      <a:latin typeface="나눔스퀘어OTF" pitchFamily="34" charset="-127"/>
                      <a:ea typeface="나눔스퀘어OTF" pitchFamily="34" charset="-127"/>
                    </a:rPr>
                    <a:t>주요 전형 자료로 활용</a:t>
                  </a:r>
                </a:p>
              </p:txBody>
            </p:sp>
            <p:grpSp>
              <p:nvGrpSpPr>
                <p:cNvPr id="9" name="그룹 93"/>
                <p:cNvGrpSpPr/>
                <p:nvPr/>
              </p:nvGrpSpPr>
              <p:grpSpPr>
                <a:xfrm>
                  <a:off x="949855" y="5168408"/>
                  <a:ext cx="809972" cy="648000"/>
                  <a:chOff x="949855" y="4272524"/>
                  <a:chExt cx="809972" cy="648000"/>
                </a:xfrm>
              </p:grpSpPr>
              <p:sp>
                <p:nvSpPr>
                  <p:cNvPr id="95" name="타원 94"/>
                  <p:cNvSpPr/>
                  <p:nvPr/>
                </p:nvSpPr>
                <p:spPr>
                  <a:xfrm>
                    <a:off x="1097972" y="4272524"/>
                    <a:ext cx="648000" cy="648000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949855" y="4346712"/>
                    <a:ext cx="809972" cy="523220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대입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제</a:t>
                    </a:r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도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</p:grpSp>
      </p:grpSp>
      <p:sp>
        <p:nvSpPr>
          <p:cNvPr id="39" name="TextBox 38"/>
          <p:cNvSpPr txBox="1"/>
          <p:nvPr/>
        </p:nvSpPr>
        <p:spPr>
          <a:xfrm>
            <a:off x="2599404" y="1982592"/>
            <a:ext cx="894170" cy="40556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b="1" kern="6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미국</a:t>
            </a:r>
            <a:endParaRPr lang="en-US" altLang="ko-KR" b="1" kern="6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5514" y="1966883"/>
            <a:ext cx="1003028" cy="40556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b="1" kern="6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싱가포르</a:t>
            </a:r>
            <a:endParaRPr lang="en-US" altLang="ko-KR" b="1" kern="6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57049" y="1975733"/>
            <a:ext cx="910005" cy="40556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b="1" kern="6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핀란드</a:t>
            </a:r>
            <a:endParaRPr lang="en-US" altLang="ko-KR" b="1" kern="6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48" name="TextBox 47"/>
            <p:cNvSpPr txBox="1"/>
            <p:nvPr/>
          </p:nvSpPr>
          <p:spPr>
            <a:xfrm>
              <a:off x="1413136" y="758424"/>
              <a:ext cx="73304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참고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_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외국 교육과정 사례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해외 운영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사례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57950" y="247341"/>
              <a:ext cx="236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IV.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8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5890550"/>
            <a:ext cx="9144000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우리 아이들의 소중한 꿈</a:t>
            </a:r>
            <a:r>
              <a:rPr lang="en-US" altLang="ko-KR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, </a:t>
            </a:r>
            <a:r>
              <a:rPr lang="ko-KR" altLang="en-US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고교학점제가 키워 나가겠습니다</a:t>
            </a:r>
            <a:r>
              <a:rPr lang="en-US" altLang="ko-KR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.</a:t>
            </a:r>
            <a:endParaRPr lang="ko-KR" altLang="en-US" sz="1900" kern="1000" spc="-50" dirty="0">
              <a:solidFill>
                <a:srgbClr val="EB5E42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0566" y="5121740"/>
            <a:ext cx="1500198" cy="353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spc="-100" dirty="0" smtClean="0">
                <a:latin typeface="나눔스퀘어OTF Bold" pitchFamily="34" charset="-127"/>
                <a:ea typeface="나눔스퀘어OTF Bold" pitchFamily="34" charset="-127"/>
              </a:rPr>
              <a:t>제 </a:t>
            </a:r>
            <a:r>
              <a:rPr lang="en-US" altLang="ko-KR" sz="1500" spc="-100" dirty="0" smtClean="0"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1500" spc="-100" dirty="0" smtClean="0">
                <a:latin typeface="나눔스퀘어OTF Bold" pitchFamily="34" charset="-127"/>
                <a:ea typeface="나눔스퀘어OTF Bold" pitchFamily="34" charset="-127"/>
              </a:rPr>
              <a:t>차 산업혁명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1464" y="5121740"/>
            <a:ext cx="1571636" cy="353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spc="-100" dirty="0" smtClean="0">
                <a:latin typeface="나눔스퀘어OTF Bold" pitchFamily="34" charset="-127"/>
                <a:ea typeface="나눔스퀘어OTF Bold" pitchFamily="34" charset="-127"/>
              </a:rPr>
              <a:t>활기찬 교실 수업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59395" name="Picture 3" descr="C:\Users\Administrator\Desktop\41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118" y="2346544"/>
            <a:ext cx="7459663" cy="2779713"/>
          </a:xfrm>
          <a:prstGeom prst="rect">
            <a:avLst/>
          </a:prstGeom>
          <a:noFill/>
        </p:spPr>
      </p:pic>
      <p:grpSp>
        <p:nvGrpSpPr>
          <p:cNvPr id="12" name="그룹 11"/>
          <p:cNvGrpSpPr/>
          <p:nvPr/>
        </p:nvGrpSpPr>
        <p:grpSpPr>
          <a:xfrm>
            <a:off x="382600" y="247341"/>
            <a:ext cx="8360976" cy="1000118"/>
            <a:chOff x="382600" y="247341"/>
            <a:chExt cx="8360976" cy="1000118"/>
          </a:xfrm>
        </p:grpSpPr>
        <p:sp>
          <p:nvSpPr>
            <p:cNvPr id="13" name="TextBox 12"/>
            <p:cNvSpPr txBox="1"/>
            <p:nvPr/>
          </p:nvSpPr>
          <p:spPr>
            <a:xfrm>
              <a:off x="1413136" y="758424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spc="-2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</a:t>
              </a:r>
              <a:r>
                <a:rPr lang="en-US" altLang="ko-KR" sz="2400" spc="-2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2400" spc="-2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 교육 혁신을 위한 시대적 흐름입니다</a:t>
              </a:r>
              <a:endParaRPr lang="ko-KR" altLang="en-US" sz="2400" spc="-20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2600" y="785794"/>
              <a:ext cx="974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혁신 교육 </a:t>
              </a:r>
              <a:endParaRPr lang="en-US" altLang="ko-KR" sz="12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비전</a:t>
              </a:r>
              <a:endParaRPr lang="ko-KR" altLang="en-US" sz="12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57950" y="247341"/>
              <a:ext cx="2364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IV.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학점제 실행을 위한 학교의 준비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5.png"/>
          <p:cNvPicPr>
            <a:picLocks noChangeAspect="1" noChangeArrowheads="1"/>
          </p:cNvPicPr>
          <p:nvPr/>
        </p:nvPicPr>
        <p:blipFill>
          <a:blip r:embed="rId3" cstate="print"/>
          <a:srcRect l="6250" t="37500" r="5468" b="29166"/>
          <a:stretch>
            <a:fillRect/>
          </a:stretch>
        </p:blipFill>
        <p:spPr bwMode="auto">
          <a:xfrm>
            <a:off x="571472" y="2571744"/>
            <a:ext cx="8072494" cy="22860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민주는 영화감독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! 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60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하경이는 생명공학 박사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7554" y="4857760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소희와 재혁이는 외교관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382600" y="247341"/>
            <a:ext cx="8360976" cy="1003526"/>
            <a:chOff x="382600" y="247341"/>
            <a:chExt cx="8360976" cy="1003526"/>
          </a:xfrm>
        </p:grpSpPr>
        <p:sp>
          <p:nvSpPr>
            <p:cNvPr id="16" name="TextBox 15"/>
            <p:cNvSpPr txBox="1"/>
            <p:nvPr/>
          </p:nvSpPr>
          <p:spPr>
            <a:xfrm>
              <a:off x="1413136" y="758424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다양한 꿈을 가진 우리 학생들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2600" y="785794"/>
              <a:ext cx="9746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21</a:t>
              </a:r>
              <a:r>
                <a:rPr lang="ko-KR" altLang="en-US" sz="11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세기</a:t>
              </a:r>
              <a:endParaRPr lang="en-US" altLang="ko-KR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1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하이스쿨</a:t>
              </a:r>
              <a:endParaRPr lang="ko-KR" altLang="en-US" sz="11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Ⅰ.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추진 배경 및 도입 필요성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최종 ppt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1194" y="617680"/>
            <a:ext cx="31216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kern="1000" spc="-100" dirty="0" smtClean="0">
                <a:solidFill>
                  <a:srgbClr val="0070C0"/>
                </a:solidFill>
                <a:latin typeface="나눔스퀘어OTF ExtraBold" pitchFamily="34" charset="-127"/>
                <a:ea typeface="나눔스퀘어OTF ExtraBold" pitchFamily="34" charset="-127"/>
              </a:rPr>
              <a:t>감사합니다</a:t>
            </a:r>
            <a:endParaRPr lang="ko-KR" altLang="en-US" sz="5000" kern="1000" spc="-100" dirty="0">
              <a:solidFill>
                <a:srgbClr val="0070C0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941" y="5147659"/>
            <a:ext cx="1943410" cy="353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kern="10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대학 입시와의 연계</a:t>
            </a:r>
          </a:p>
        </p:txBody>
      </p:sp>
    </p:spTree>
    <p:extLst>
      <p:ext uri="{BB962C8B-B14F-4D97-AF65-F5344CB8AC3E}">
        <p14:creationId xmlns:p14="http://schemas.microsoft.com/office/powerpoint/2010/main" val="4253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48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1214414" y="1798794"/>
              <a:ext cx="695819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1) </a:t>
              </a:r>
              <a:r>
                <a:rPr lang="ko-KR" altLang="en-US" kern="1000" spc="-70" dirty="0" err="1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선택형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교육 운영을 위한 기본 관점</a:t>
              </a:r>
              <a:endPara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50" name="한쪽 모서리가 둥근 사각형 49"/>
          <p:cNvSpPr/>
          <p:nvPr/>
        </p:nvSpPr>
        <p:spPr>
          <a:xfrm>
            <a:off x="2928926" y="2571744"/>
            <a:ext cx="5286412" cy="785818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3097914" y="2798538"/>
            <a:ext cx="4764213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교과</a:t>
            </a:r>
            <a:r>
              <a:rPr lang="en-US" altLang="ko-KR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+</a:t>
            </a:r>
            <a:r>
              <a:rPr lang="ko-KR" altLang="en-US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창의적 체험활동 이외 활동 지양</a:t>
            </a:r>
            <a:r>
              <a:rPr lang="en-US" altLang="ko-KR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교원 업무경감 효과</a:t>
            </a:r>
            <a:r>
              <a:rPr lang="en-US" altLang="ko-KR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45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939406" y="2547033"/>
            <a:ext cx="1368000" cy="684000"/>
            <a:chOff x="1285852" y="2708438"/>
            <a:chExt cx="1368000" cy="684000"/>
          </a:xfrm>
        </p:grpSpPr>
        <p:sp>
          <p:nvSpPr>
            <p:cNvPr id="52" name="한쪽 모서리가 둥근 사각형 51"/>
            <p:cNvSpPr/>
            <p:nvPr/>
          </p:nvSpPr>
          <p:spPr>
            <a:xfrm>
              <a:off x="1285852" y="2708438"/>
              <a:ext cx="1368000" cy="684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57056" y="2733149"/>
              <a:ext cx="1285884" cy="63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500" kern="1000" spc="-12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 중심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500" kern="1000" spc="-12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학교운영</a:t>
              </a:r>
              <a:endParaRPr lang="ko-KR" altLang="en-US" sz="1500" kern="1000" spc="-12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54" name="오른쪽 화살표 53"/>
          <p:cNvSpPr/>
          <p:nvPr/>
        </p:nvSpPr>
        <p:spPr>
          <a:xfrm>
            <a:off x="2459482" y="2832785"/>
            <a:ext cx="295800" cy="19817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1" name="그룹 60"/>
          <p:cNvGrpSpPr/>
          <p:nvPr/>
        </p:nvGrpSpPr>
        <p:grpSpPr>
          <a:xfrm>
            <a:off x="939406" y="3475727"/>
            <a:ext cx="7275932" cy="810529"/>
            <a:chOff x="939406" y="3404289"/>
            <a:chExt cx="7275932" cy="810529"/>
          </a:xfrm>
        </p:grpSpPr>
        <p:sp>
          <p:nvSpPr>
            <p:cNvPr id="55" name="한쪽 모서리가 둥근 사각형 54"/>
            <p:cNvSpPr/>
            <p:nvPr/>
          </p:nvSpPr>
          <p:spPr>
            <a:xfrm>
              <a:off x="2928926" y="3429000"/>
              <a:ext cx="5286412" cy="785818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939406" y="3404289"/>
              <a:ext cx="1368000" cy="684000"/>
              <a:chOff x="1285852" y="2708438"/>
              <a:chExt cx="1368000" cy="684000"/>
            </a:xfrm>
          </p:grpSpPr>
          <p:sp>
            <p:nvSpPr>
              <p:cNvPr id="58" name="한쪽 모서리가 둥근 사각형 57"/>
              <p:cNvSpPr/>
              <p:nvPr/>
            </p:nvSpPr>
            <p:spPr>
              <a:xfrm>
                <a:off x="1285852" y="2708438"/>
                <a:ext cx="1368000" cy="684000"/>
              </a:xfrm>
              <a:prstGeom prst="round1Rect">
                <a:avLst/>
              </a:prstGeom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354924" y="2733149"/>
                <a:ext cx="1285884" cy="630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500" kern="1000" spc="-12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수업 중심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500" kern="1000" spc="-12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학교운영</a:t>
                </a:r>
              </a:p>
            </p:txBody>
          </p:sp>
        </p:grpSp>
        <p:sp>
          <p:nvSpPr>
            <p:cNvPr id="60" name="오른쪽 화살표 59"/>
            <p:cNvSpPr/>
            <p:nvPr/>
          </p:nvSpPr>
          <p:spPr>
            <a:xfrm>
              <a:off x="2459482" y="3690041"/>
              <a:ext cx="295800" cy="198172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097914" y="3593942"/>
            <a:ext cx="4764213" cy="62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교과 중심 업무 분장</a:t>
            </a:r>
            <a:r>
              <a:rPr lang="en-US" altLang="ko-KR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(6</a:t>
            </a:r>
            <a:r>
              <a:rPr lang="ko-KR" altLang="en-US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개 교과부서 운영</a:t>
            </a:r>
            <a:r>
              <a:rPr lang="en-US" altLang="ko-KR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※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다양한 규모의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class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운영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학생 </a:t>
            </a:r>
            <a:r>
              <a:rPr lang="ko-KR" altLang="en-US" sz="1250" kern="1000" spc="-70" dirty="0" err="1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참여형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수업 활성화</a:t>
            </a:r>
            <a:endParaRPr lang="ko-KR" altLang="en-US" sz="1250" kern="1000" spc="-70" dirty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63" name="그룹 62"/>
          <p:cNvGrpSpPr/>
          <p:nvPr/>
        </p:nvGrpSpPr>
        <p:grpSpPr>
          <a:xfrm>
            <a:off x="939406" y="4387511"/>
            <a:ext cx="7275932" cy="1899009"/>
            <a:chOff x="948540" y="2445778"/>
            <a:chExt cx="7275932" cy="1899009"/>
          </a:xfrm>
        </p:grpSpPr>
        <p:sp>
          <p:nvSpPr>
            <p:cNvPr id="64" name="한쪽 모서리가 둥근 사각형 63"/>
            <p:cNvSpPr/>
            <p:nvPr/>
          </p:nvSpPr>
          <p:spPr>
            <a:xfrm>
              <a:off x="2938060" y="2470489"/>
              <a:ext cx="5286412" cy="1874298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6" name="그룹 50"/>
            <p:cNvGrpSpPr/>
            <p:nvPr/>
          </p:nvGrpSpPr>
          <p:grpSpPr>
            <a:xfrm>
              <a:off x="948540" y="2445778"/>
              <a:ext cx="1368000" cy="684000"/>
              <a:chOff x="1285852" y="2708438"/>
              <a:chExt cx="1368000" cy="684000"/>
            </a:xfrm>
          </p:grpSpPr>
          <p:sp>
            <p:nvSpPr>
              <p:cNvPr id="68" name="한쪽 모서리가 둥근 사각형 67"/>
              <p:cNvSpPr/>
              <p:nvPr/>
            </p:nvSpPr>
            <p:spPr>
              <a:xfrm>
                <a:off x="1285852" y="2708438"/>
                <a:ext cx="1368000" cy="684000"/>
              </a:xfrm>
              <a:prstGeom prst="round1Rect">
                <a:avLst/>
              </a:prstGeom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349064" y="2729039"/>
                <a:ext cx="1285884" cy="630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500" kern="1000" spc="-12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학생 중심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1500" kern="1000" spc="-12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학교운영</a:t>
                </a:r>
              </a:p>
            </p:txBody>
          </p:sp>
        </p:grpSp>
        <p:sp>
          <p:nvSpPr>
            <p:cNvPr id="67" name="오른쪽 화살표 66"/>
            <p:cNvSpPr/>
            <p:nvPr/>
          </p:nvSpPr>
          <p:spPr>
            <a:xfrm>
              <a:off x="2468616" y="2731530"/>
              <a:ext cx="295800" cy="198172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097914" y="4480692"/>
            <a:ext cx="4974548" cy="1762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50" kern="1000" spc="-70" dirty="0" smtClean="0">
                <a:latin typeface="나눔스퀘어OTF Bold" pitchFamily="34" charset="-127"/>
                <a:ea typeface="나눔스퀘어OTF Bold" pitchFamily="34" charset="-127"/>
              </a:rPr>
              <a:t>학생의 과목 선택권 보장</a:t>
            </a:r>
            <a:endParaRPr lang="en-US" altLang="ko-KR" sz="1450" kern="1000" spc="-7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※ 1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단계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: 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선택 과목 안내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교육부 고시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/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교육청 인정 과목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※ 2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단계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: 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학생의 과목 선택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소수인원 선택이라도 가급적 모두 개설 원칙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※ 3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단계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: 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교사 수급 확인 후 개설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필요 시 강사 채용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                       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- 2018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학년도 개설 과목수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: 85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과목</a:t>
            </a:r>
          </a:p>
          <a:p>
            <a:pPr>
              <a:lnSpc>
                <a:spcPct val="120000"/>
              </a:lnSpc>
            </a:pP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                       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- 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소수학생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(30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명 이하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선택 과목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: 1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학기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15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과목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, 2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학기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9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과목 </a:t>
            </a:r>
          </a:p>
          <a:p>
            <a:pPr>
              <a:lnSpc>
                <a:spcPct val="120000"/>
              </a:lnSpc>
            </a:pP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                       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- 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교사의 </a:t>
            </a:r>
            <a:r>
              <a:rPr lang="ko-KR" altLang="en-US" sz="12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다과목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 지도 현황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: 1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과목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30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명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, 2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과목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22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명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, 3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과목 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12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명</a:t>
            </a:r>
            <a:endParaRPr lang="ko-KR" altLang="en-US" sz="120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4098" name="Picture 2" descr="J:\2018\2018 작업용\180418 고교학점제 PPT\0615 최종PPT 만들기\최종 ppt 그림 자료\63-2.f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6853" y="5588629"/>
            <a:ext cx="674687" cy="815975"/>
          </a:xfrm>
          <a:prstGeom prst="rect">
            <a:avLst/>
          </a:prstGeom>
          <a:noFill/>
        </p:spPr>
      </p:pic>
      <p:sp>
        <p:nvSpPr>
          <p:cNvPr id="27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인천신현고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30" name="TextBox 29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31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056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428728" y="3429000"/>
            <a:ext cx="6572296" cy="2500330"/>
          </a:xfrm>
          <a:prstGeom prst="rect">
            <a:avLst/>
          </a:prstGeom>
          <a:solidFill>
            <a:srgbClr val="E7EDF2"/>
          </a:solidFill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CDDBE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13460" y="3592545"/>
            <a:ext cx="6416126" cy="219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ko-KR" altLang="en-US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 교원 업무 재구조화 </a:t>
            </a:r>
            <a:r>
              <a:rPr lang="en-US" altLang="ko-KR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방향 </a:t>
            </a:r>
            <a:r>
              <a:rPr lang="en-US" altLang="ko-KR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수업 전문성 강화</a:t>
            </a:r>
            <a:r>
              <a:rPr lang="en-US" altLang="ko-KR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학생 개별맞춤 지도역량 강화</a:t>
            </a:r>
            <a:r>
              <a:rPr lang="en-US" altLang="ko-KR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교과부서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(6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  :  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국어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수학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외국어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사회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과학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예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·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체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·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교양교육부</a:t>
            </a:r>
          </a:p>
          <a:p>
            <a:pPr>
              <a:lnSpc>
                <a:spcPct val="130000"/>
              </a:lnSpc>
            </a:pP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	             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-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교과 교육과정 운영 집중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전문적 학습 공동체 개념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학년부서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(2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  :  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학년지원부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3</a:t>
            </a:r>
            <a:r>
              <a:rPr lang="ko-KR" altLang="en-US" sz="125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학년부</a:t>
            </a:r>
            <a:endParaRPr lang="ko-KR" altLang="en-US" sz="1250" kern="1000" spc="-7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	             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-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학년지원부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-1,2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학년 담임교사의 학생 개별 맞춤지도 전문성 강화 지원</a:t>
            </a:r>
          </a:p>
          <a:p>
            <a:pPr>
              <a:lnSpc>
                <a:spcPct val="130000"/>
              </a:lnSpc>
            </a:pP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	             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- 3</a:t>
            </a:r>
            <a:r>
              <a:rPr lang="ko-KR" altLang="en-US" sz="125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학년부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-3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학년 담임교사의 진로진학지도 전문성 강화 지원 </a:t>
            </a:r>
          </a:p>
          <a:p>
            <a:pPr>
              <a:lnSpc>
                <a:spcPct val="13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업무지원부서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(4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  : 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교육과정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평가연구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학생안전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진로진학부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	                  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 -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교과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/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학년 부서 지원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분석→정보제공→피드백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성과관리</a:t>
            </a:r>
            <a:r>
              <a:rPr lang="en-US" altLang="ko-KR" sz="125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25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15046" y="2519245"/>
            <a:ext cx="660022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58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학생 선택을 보장하는 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&lt;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학교 교육과정 운영규정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&gt;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마련</a:t>
            </a:r>
            <a:endParaRPr lang="en-US" altLang="ko-KR" sz="1580" b="1" kern="0" spc="-9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≫ 교육과정 편성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선택 절차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수업 운영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공강 시간 관리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운영 평가 등을 내규화</a:t>
            </a:r>
            <a:endParaRPr lang="ko-KR" altLang="en-US" sz="1400" kern="0" spc="-8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1028" name="Picture 4" descr="J:\2018\2018 작업용\180418 고교학점제 PPT\0615 최종PPT 만들기\최종 ppt 그림 자료\63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5429264"/>
            <a:ext cx="950913" cy="828675"/>
          </a:xfrm>
          <a:prstGeom prst="rect">
            <a:avLst/>
          </a:prstGeom>
          <a:noFill/>
        </p:spPr>
      </p:pic>
      <p:grpSp>
        <p:nvGrpSpPr>
          <p:cNvPr id="12" name="그룹 11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13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1214414" y="1798794"/>
              <a:ext cx="695819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운영 기반 조성</a:t>
              </a:r>
              <a:endPara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0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인천신현고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17" name="TextBox 16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18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9752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1000100" y="2428868"/>
            <a:ext cx="7215238" cy="3571900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174658" y="2643182"/>
            <a:ext cx="7000924" cy="103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55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550" kern="0" spc="-90" dirty="0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공통과목</a:t>
            </a:r>
            <a:r>
              <a:rPr lang="en-US" altLang="ko-KR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(1</a:t>
            </a:r>
            <a:r>
              <a:rPr lang="ko-KR" altLang="en-US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학년 이수</a:t>
            </a:r>
            <a:r>
              <a:rPr lang="en-US" altLang="ko-KR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), </a:t>
            </a:r>
            <a:r>
              <a:rPr lang="ko-KR" altLang="en-US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기초교과의 필수이수단위</a:t>
            </a:r>
            <a:r>
              <a:rPr lang="en-US" altLang="ko-KR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(2</a:t>
            </a:r>
            <a:r>
              <a:rPr lang="ko-KR" altLang="en-US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학년 </a:t>
            </a:r>
            <a:r>
              <a:rPr lang="en-US" altLang="ko-KR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1</a:t>
            </a:r>
            <a:r>
              <a:rPr lang="ko-KR" altLang="en-US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학기까지 이수</a:t>
            </a:r>
            <a:r>
              <a:rPr lang="en-US" altLang="ko-KR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55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는  학교가 지정</a:t>
            </a:r>
            <a:endParaRPr lang="en-US" altLang="ko-KR" sz="1550" b="1" kern="0" spc="-9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8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이수단위가 동일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(6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단위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4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단위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2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단위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한 과목 그룹에서 학생이 자신이 필요로 하는  </a:t>
            </a:r>
            <a:endParaRPr lang="en-US" altLang="ko-KR" sz="1580" b="1" kern="0" spc="-9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    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과목들을 선택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교과 영역 간 필수이수단위는 준수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</p:txBody>
      </p:sp>
      <p:pic>
        <p:nvPicPr>
          <p:cNvPr id="2053" name="Picture 5" descr="C:\Users\Administrator\Desktop\신현6.f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8063" y="5401746"/>
            <a:ext cx="1128713" cy="871537"/>
          </a:xfrm>
          <a:prstGeom prst="rect">
            <a:avLst/>
          </a:prstGeom>
          <a:noFill/>
        </p:spPr>
      </p:pic>
      <p:grpSp>
        <p:nvGrpSpPr>
          <p:cNvPr id="21" name="그룹 20"/>
          <p:cNvGrpSpPr/>
          <p:nvPr/>
        </p:nvGrpSpPr>
        <p:grpSpPr>
          <a:xfrm>
            <a:off x="1648822" y="3883697"/>
            <a:ext cx="4780566" cy="1901133"/>
            <a:chOff x="1648822" y="3903575"/>
            <a:chExt cx="4780566" cy="1901133"/>
          </a:xfrm>
        </p:grpSpPr>
        <p:pic>
          <p:nvPicPr>
            <p:cNvPr id="2051" name="Picture 3" descr="C:\Users\Administrator\Desktop\신현5.f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56650" y="4098985"/>
              <a:ext cx="3209925" cy="392113"/>
            </a:xfrm>
            <a:prstGeom prst="rect">
              <a:avLst/>
            </a:prstGeom>
            <a:noFill/>
          </p:spPr>
        </p:pic>
        <p:pic>
          <p:nvPicPr>
            <p:cNvPr id="2052" name="Picture 4" descr="C:\Users\Administrator\Desktop\신현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8822" y="3903575"/>
              <a:ext cx="957262" cy="760412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2449032" y="4093470"/>
              <a:ext cx="3980356" cy="1711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400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 </a:t>
              </a:r>
              <a:r>
                <a:rPr lang="ko-KR" altLang="en-US" sz="1400" kern="1000" spc="-7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교과 영역별 이수단위 선택 폭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1300" kern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-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기초교과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(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국어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영어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수학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) : 36~84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단위 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300" kern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-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탐구교과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(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사회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과학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) : 32~64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단위 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300" kern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-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체육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/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예술 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: 20~36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단위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300" kern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-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생활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/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교양 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: 16~22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단위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300" kern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- 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전문교과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(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제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2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외국어 등</a:t>
              </a:r>
              <a:r>
                <a:rPr lang="en-US" altLang="ko-KR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) : 0~20</a:t>
              </a:r>
              <a:r>
                <a:rPr lang="ko-KR" altLang="en-US" sz="1300" kern="1000" spc="-70" dirty="0" smtClean="0">
                  <a:latin typeface="나눔스퀘어OTF" pitchFamily="34" charset="-127"/>
                  <a:ea typeface="나눔스퀘어OTF" pitchFamily="34" charset="-127"/>
                </a:rPr>
                <a:t>단위</a:t>
              </a:r>
              <a:endParaRPr lang="en-US" altLang="ko-KR" sz="1300" kern="1000" spc="-70" dirty="0" smtClean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15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214414" y="1798794"/>
              <a:ext cx="695819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3)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 이수 방식</a:t>
              </a:r>
              <a:endPara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3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인천신현고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20" name="TextBox 19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23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938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모서리가 둥근 직사각형 21"/>
          <p:cNvSpPr/>
          <p:nvPr/>
        </p:nvSpPr>
        <p:spPr>
          <a:xfrm>
            <a:off x="702000" y="1652624"/>
            <a:ext cx="7740000" cy="4897540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750223"/>
              </p:ext>
            </p:extLst>
          </p:nvPr>
        </p:nvGraphicFramePr>
        <p:xfrm>
          <a:off x="1409352" y="2317626"/>
          <a:ext cx="6565067" cy="2983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876"/>
                <a:gridCol w="5560828"/>
                <a:gridCol w="510363"/>
              </a:tblGrid>
              <a:tr h="3083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학년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 과목 그룹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AAAA"/>
                    </a:solidFill>
                  </a:tcPr>
                </a:tc>
              </a:tr>
              <a:tr h="21265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기술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․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가정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 회화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 회화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Ⅰ(4)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024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A</a:t>
                      </a:r>
                      <a:r>
                        <a:rPr lang="ko-KR" altLang="en-US" sz="9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그룹 </a:t>
                      </a:r>
                      <a:r>
                        <a:rPr lang="en-US" altLang="ko-KR" sz="9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: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사회문제탐구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(2),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생활과 과학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(2),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교양 과목 군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(2)  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          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▶ 2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 선택하여 </a:t>
                      </a:r>
                      <a:r>
                        <a:rPr lang="ko-KR" altLang="en-US" sz="900" dirty="0" err="1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학기별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(2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씩 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4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단위 이수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391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B</a:t>
                      </a:r>
                      <a:r>
                        <a:rPr lang="ko-KR" altLang="en-US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여행지리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과학사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정보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가정과학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공학일반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창의경영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지식재산일반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         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한문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 회화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 회화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Ⅱ(4), *</a:t>
                      </a:r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시교육청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인정과목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대안과목 포함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)(4)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택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978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C</a:t>
                      </a:r>
                      <a:r>
                        <a:rPr lang="ko-KR" altLang="en-US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세계사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세계지리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경제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정치와 법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윤리와 사상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물리학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화학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Ⅰ(6), 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        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생명과학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지구과학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연극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Ⅱ(6),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Ⅱ(6)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4</a:t>
                      </a:r>
                      <a:endParaRPr lang="ko-KR" altLang="en-US" sz="90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60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2-1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D</a:t>
                      </a:r>
                      <a:r>
                        <a:rPr lang="ko-KR" altLang="en-US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</a:t>
                      </a:r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(1</a:t>
                      </a:r>
                      <a:r>
                        <a:rPr lang="ko-KR" altLang="en-US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</a:t>
                      </a:r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: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체육탐구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음악연주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미술창작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  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▶ D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그룹 선택 시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A, B 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그룹 선택 불가</a:t>
                      </a:r>
                      <a:endParaRPr lang="ko-KR" altLang="en-US" sz="900" dirty="0">
                        <a:solidFill>
                          <a:srgbClr val="0070C0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55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2-2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D</a:t>
                      </a:r>
                      <a:r>
                        <a:rPr lang="ko-KR" altLang="en-US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</a:t>
                      </a:r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</a:t>
                      </a:r>
                      <a:r>
                        <a:rPr lang="ko-KR" altLang="en-US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</a:t>
                      </a:r>
                      <a:r>
                        <a:rPr lang="en-US" altLang="ko-KR" sz="900" kern="1200" dirty="0" smtClean="0">
                          <a:solidFill>
                            <a:srgbClr val="ED6226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: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체육탐구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음악연주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미술창작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기초교과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국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군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 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                    ▶ D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그룹 선택 시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교양 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(2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) </a:t>
                      </a:r>
                      <a:r>
                        <a:rPr lang="ko-KR" altLang="en-US" sz="900" dirty="0" smtClean="0">
                          <a:solidFill>
                            <a:srgbClr val="0070C0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반드시 이수</a:t>
                      </a:r>
                      <a:endParaRPr lang="ko-KR" altLang="en-US" sz="900" dirty="0">
                        <a:solidFill>
                          <a:srgbClr val="0070C0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0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고전과 윤리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융합과학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한문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/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 독해와 작문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Ⅰ(4), *</a:t>
                      </a:r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시교육청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인정과목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대안과목 포함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)(4) 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0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3-1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체육과 진로탐구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음악전공 실기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드로잉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연극의 이해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기초교과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국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군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4</a:t>
                      </a:r>
                      <a:endParaRPr lang="ko-KR" altLang="en-US" sz="90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7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3-2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체육과 진로탐구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음악전공 실기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드로잉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연극의 이해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기초교과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국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 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군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 </a:t>
                      </a:r>
                      <a:endParaRPr lang="ko-KR" altLang="en-US" sz="90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0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0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33360" y="5425396"/>
            <a:ext cx="5582988" cy="10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kern="1000" spc="-7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￮  진로 유형별 다양한 이수모형 안내</a:t>
            </a:r>
            <a:endParaRPr lang="en-US" altLang="ko-KR" sz="1250" kern="1000" spc="-7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     -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교과 중점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중국어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일본어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) :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관련 과목 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3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년간 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24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단위 이수 *</a:t>
            </a:r>
            <a:r>
              <a:rPr lang="ko-KR" altLang="en-US" sz="11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시교육청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 지정</a:t>
            </a:r>
          </a:p>
          <a:p>
            <a:pPr>
              <a:lnSpc>
                <a:spcPct val="120000"/>
              </a:lnSpc>
            </a:pP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     -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체육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음악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미술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연극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인문학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창업 등 유형에 따라 </a:t>
            </a:r>
            <a:r>
              <a:rPr lang="en-US" altLang="ko-KR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8~26</a:t>
            </a:r>
            <a:r>
              <a:rPr lang="ko-KR" altLang="en-US" sz="1100" kern="1000" spc="-70" dirty="0" smtClean="0">
                <a:latin typeface="나눔스퀘어OTF Bold" pitchFamily="34" charset="-127"/>
                <a:ea typeface="나눔스퀘어OTF Bold" pitchFamily="34" charset="-127"/>
              </a:rPr>
              <a:t>단위 이수</a:t>
            </a:r>
            <a:endParaRPr lang="en-US" altLang="ko-KR" sz="1100" kern="1000" spc="-7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￮  미 개설 과목의 경우</a:t>
            </a:r>
            <a:r>
              <a:rPr lang="en-US" altLang="ko-KR" sz="1250" kern="1000" spc="-7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250" kern="1000" spc="-7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학교 간 공동교육과정</a:t>
            </a:r>
            <a:r>
              <a:rPr lang="en-US" altLang="ko-KR" sz="1250" kern="1000" spc="-7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온라인 학습으로 안내 </a:t>
            </a:r>
            <a:endParaRPr lang="ko-KR" altLang="en-US" sz="1250" kern="1000" spc="-7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278752" y="1678938"/>
            <a:ext cx="4221116" cy="573284"/>
            <a:chOff x="1278752" y="1790180"/>
            <a:chExt cx="4221116" cy="573284"/>
          </a:xfrm>
        </p:grpSpPr>
        <p:pic>
          <p:nvPicPr>
            <p:cNvPr id="19" name="Picture 2" descr="C:\Users\Administrator\Desktop\신현5.f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6943" y="1931206"/>
              <a:ext cx="3209925" cy="392113"/>
            </a:xfrm>
            <a:prstGeom prst="rect">
              <a:avLst/>
            </a:prstGeom>
            <a:noFill/>
          </p:spPr>
        </p:pic>
        <p:pic>
          <p:nvPicPr>
            <p:cNvPr id="20" name="Picture 3" descr="C:\Users\Administrator\Desktop\신현4.png"/>
            <p:cNvPicPr>
              <a:picLocks noChangeAspect="1" noChangeArrowheads="1"/>
            </p:cNvPicPr>
            <p:nvPr/>
          </p:nvPicPr>
          <p:blipFill>
            <a:blip r:embed="rId3" cstate="print"/>
            <a:srcRect l="13267" r="20089" b="9531"/>
            <a:stretch>
              <a:fillRect/>
            </a:stretch>
          </p:blipFill>
          <p:spPr bwMode="auto">
            <a:xfrm>
              <a:off x="1278752" y="1790180"/>
              <a:ext cx="531627" cy="57328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1571604" y="1928802"/>
              <a:ext cx="3928264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1400" kern="1000" dirty="0" smtClean="0">
                  <a:latin typeface="나눔스퀘어OTF Bold" pitchFamily="34" charset="-127"/>
                  <a:ea typeface="나눔스퀘어OTF Bold" pitchFamily="34" charset="-127"/>
                </a:rPr>
                <a:t>•</a:t>
              </a:r>
              <a:r>
                <a:rPr lang="ko-KR" altLang="en-US" sz="1400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 </a:t>
              </a:r>
              <a:r>
                <a:rPr lang="ko-KR" altLang="en-US" sz="1400" kern="10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선택 과목 그룹 제시 현황 </a:t>
              </a:r>
              <a:endParaRPr lang="en-US" altLang="ko-KR" sz="1400" kern="10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0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인천신현고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13" name="TextBox 12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14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587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357290" y="3335818"/>
            <a:ext cx="6572296" cy="2950701"/>
          </a:xfrm>
          <a:prstGeom prst="rect">
            <a:avLst/>
          </a:prstGeom>
          <a:solidFill>
            <a:srgbClr val="E7EDF2"/>
          </a:solidFill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CDDBE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2450611"/>
            <a:ext cx="6600226" cy="75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58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신입생</a:t>
            </a:r>
            <a:endParaRPr lang="en-US" altLang="ko-KR" sz="1580" b="1" kern="0" spc="-9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12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  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  교육과정 편성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(5~9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→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홍보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(10~12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→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예비소집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(1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→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적응교육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(2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0570" y="3392974"/>
            <a:ext cx="641612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ko-KR" altLang="en-US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  재학생</a:t>
            </a:r>
            <a:r>
              <a:rPr lang="en-US" altLang="ko-KR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안</a:t>
            </a:r>
            <a:r>
              <a:rPr lang="en-US" altLang="ko-KR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en-US" altLang="ko-KR" sz="1500" kern="1000" spc="-7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 4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학교 교육과정위원회 구성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교육과정 운영규정 정비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추진 일정 수립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 4~6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교원 연수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학부모 설명회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여건 및 수요 분석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편성표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안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작성</a:t>
            </a: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 7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과목 소개 및 선택 안내서 작성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전 교원 워크숍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학생 교육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학부모 안내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 7~9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학생 수요 확인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수강신청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및 개설 과목 확정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교원조직예정표 제출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10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err="1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차학년도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학사일정 수립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(*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학생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/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학부모 상담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교과서 주문</a:t>
            </a: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11~12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학생 상담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개설 과목 수정 및 최종 확정</a:t>
            </a:r>
            <a:r>
              <a:rPr lang="en-US" altLang="ko-KR" sz="1200" kern="1000" spc="-70" dirty="0" smtClean="0">
                <a:latin typeface="나눔스퀘어OTF Bold" pitchFamily="34" charset="-127"/>
                <a:ea typeface="나눔스퀘어OTF Bold" pitchFamily="34" charset="-127"/>
              </a:rPr>
              <a:t>),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교육과정 편성 확정</a:t>
            </a: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12~1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교원 업무 분장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전 교원 워크숍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교육과정 운영계획 수립 </a:t>
            </a:r>
          </a:p>
          <a:p>
            <a:pPr>
              <a:lnSpc>
                <a:spcPct val="150000"/>
              </a:lnSpc>
            </a:pP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· 2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월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교과별 연간 지도계획 수립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학교교육계획서 작성</a:t>
            </a:r>
            <a:r>
              <a:rPr lang="en-US" altLang="ko-KR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50" kern="1000" spc="-7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시간표 확정</a:t>
            </a:r>
            <a:endParaRPr lang="en-US" altLang="ko-KR" sz="1250" kern="1000" spc="-7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5122" name="Picture 2" descr="C:\Users\Administrator\Desktop\신현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5492357"/>
            <a:ext cx="933450" cy="927100"/>
          </a:xfrm>
          <a:prstGeom prst="rect">
            <a:avLst/>
          </a:prstGeom>
          <a:noFill/>
        </p:spPr>
      </p:pic>
      <p:grpSp>
        <p:nvGrpSpPr>
          <p:cNvPr id="16" name="그룹 15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17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1214414" y="1798794"/>
              <a:ext cx="695819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4)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 편성 및 과목 선택 절차</a:t>
              </a:r>
              <a:endPara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0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 선도학교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인천신현고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13" name="TextBox 12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20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474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그룹 116"/>
          <p:cNvGrpSpPr/>
          <p:nvPr/>
        </p:nvGrpSpPr>
        <p:grpSpPr>
          <a:xfrm>
            <a:off x="3357554" y="3714752"/>
            <a:ext cx="2643206" cy="2643206"/>
            <a:chOff x="3249058" y="3610575"/>
            <a:chExt cx="2647466" cy="2554731"/>
          </a:xfrm>
        </p:grpSpPr>
        <p:grpSp>
          <p:nvGrpSpPr>
            <p:cNvPr id="41" name="그룹 150"/>
            <p:cNvGrpSpPr/>
            <p:nvPr/>
          </p:nvGrpSpPr>
          <p:grpSpPr>
            <a:xfrm>
              <a:off x="3249060" y="3610576"/>
              <a:ext cx="2647467" cy="2554732"/>
              <a:chOff x="1619673" y="2812136"/>
              <a:chExt cx="2446708" cy="2361002"/>
            </a:xfrm>
          </p:grpSpPr>
          <p:grpSp>
            <p:nvGrpSpPr>
              <p:cNvPr id="45" name="그룹 50"/>
              <p:cNvGrpSpPr/>
              <p:nvPr/>
            </p:nvGrpSpPr>
            <p:grpSpPr>
              <a:xfrm>
                <a:off x="1619673" y="2812136"/>
                <a:ext cx="2446708" cy="2361002"/>
                <a:chOff x="4968045" y="3032957"/>
                <a:chExt cx="2809875" cy="2711451"/>
              </a:xfrm>
            </p:grpSpPr>
            <p:sp>
              <p:nvSpPr>
                <p:cNvPr id="53" name="Freeform 5"/>
                <p:cNvSpPr>
                  <a:spLocks/>
                </p:cNvSpPr>
                <p:nvPr/>
              </p:nvSpPr>
              <p:spPr bwMode="auto">
                <a:xfrm>
                  <a:off x="4973638" y="3900490"/>
                  <a:ext cx="984250" cy="1489076"/>
                </a:xfrm>
                <a:custGeom>
                  <a:avLst/>
                  <a:gdLst/>
                  <a:ahLst/>
                  <a:cxnLst>
                    <a:cxn ang="0">
                      <a:pos x="620" y="212"/>
                    </a:cxn>
                    <a:cxn ang="0">
                      <a:pos x="274" y="0"/>
                    </a:cxn>
                    <a:cxn ang="0">
                      <a:pos x="274" y="0"/>
                    </a:cxn>
                    <a:cxn ang="0">
                      <a:pos x="150" y="198"/>
                    </a:cxn>
                    <a:cxn ang="0">
                      <a:pos x="64" y="342"/>
                    </a:cxn>
                    <a:cxn ang="0">
                      <a:pos x="18" y="418"/>
                    </a:cxn>
                    <a:cxn ang="0">
                      <a:pos x="18" y="418"/>
                    </a:cxn>
                    <a:cxn ang="0">
                      <a:pos x="8" y="438"/>
                    </a:cxn>
                    <a:cxn ang="0">
                      <a:pos x="4" y="448"/>
                    </a:cxn>
                    <a:cxn ang="0">
                      <a:pos x="0" y="460"/>
                    </a:cxn>
                    <a:cxn ang="0">
                      <a:pos x="0" y="474"/>
                    </a:cxn>
                    <a:cxn ang="0">
                      <a:pos x="2" y="488"/>
                    </a:cxn>
                    <a:cxn ang="0">
                      <a:pos x="6" y="506"/>
                    </a:cxn>
                    <a:cxn ang="0">
                      <a:pos x="14" y="524"/>
                    </a:cxn>
                    <a:cxn ang="0">
                      <a:pos x="14" y="524"/>
                    </a:cxn>
                    <a:cxn ang="0">
                      <a:pos x="142" y="752"/>
                    </a:cxn>
                    <a:cxn ang="0">
                      <a:pos x="246" y="938"/>
                    </a:cxn>
                    <a:cxn ang="0">
                      <a:pos x="246" y="938"/>
                    </a:cxn>
                    <a:cxn ang="0">
                      <a:pos x="242" y="926"/>
                    </a:cxn>
                    <a:cxn ang="0">
                      <a:pos x="238" y="912"/>
                    </a:cxn>
                    <a:cxn ang="0">
                      <a:pos x="238" y="892"/>
                    </a:cxn>
                    <a:cxn ang="0">
                      <a:pos x="238" y="870"/>
                    </a:cxn>
                    <a:cxn ang="0">
                      <a:pos x="244" y="844"/>
                    </a:cxn>
                    <a:cxn ang="0">
                      <a:pos x="248" y="830"/>
                    </a:cxn>
                    <a:cxn ang="0">
                      <a:pos x="254" y="814"/>
                    </a:cxn>
                    <a:cxn ang="0">
                      <a:pos x="262" y="800"/>
                    </a:cxn>
                    <a:cxn ang="0">
                      <a:pos x="272" y="784"/>
                    </a:cxn>
                    <a:cxn ang="0">
                      <a:pos x="272" y="784"/>
                    </a:cxn>
                    <a:cxn ang="0">
                      <a:pos x="300" y="740"/>
                    </a:cxn>
                    <a:cxn ang="0">
                      <a:pos x="346" y="666"/>
                    </a:cxn>
                    <a:cxn ang="0">
                      <a:pos x="464" y="474"/>
                    </a:cxn>
                    <a:cxn ang="0">
                      <a:pos x="620" y="212"/>
                    </a:cxn>
                    <a:cxn ang="0">
                      <a:pos x="620" y="212"/>
                    </a:cxn>
                  </a:cxnLst>
                  <a:rect l="0" t="0" r="r" b="b"/>
                  <a:pathLst>
                    <a:path w="620" h="938">
                      <a:moveTo>
                        <a:pt x="620" y="212"/>
                      </a:moveTo>
                      <a:lnTo>
                        <a:pt x="274" y="0"/>
                      </a:lnTo>
                      <a:lnTo>
                        <a:pt x="274" y="0"/>
                      </a:lnTo>
                      <a:lnTo>
                        <a:pt x="150" y="198"/>
                      </a:lnTo>
                      <a:lnTo>
                        <a:pt x="64" y="342"/>
                      </a:lnTo>
                      <a:lnTo>
                        <a:pt x="18" y="418"/>
                      </a:lnTo>
                      <a:lnTo>
                        <a:pt x="18" y="418"/>
                      </a:lnTo>
                      <a:lnTo>
                        <a:pt x="8" y="438"/>
                      </a:lnTo>
                      <a:lnTo>
                        <a:pt x="4" y="448"/>
                      </a:lnTo>
                      <a:lnTo>
                        <a:pt x="0" y="460"/>
                      </a:lnTo>
                      <a:lnTo>
                        <a:pt x="0" y="474"/>
                      </a:lnTo>
                      <a:lnTo>
                        <a:pt x="2" y="488"/>
                      </a:lnTo>
                      <a:lnTo>
                        <a:pt x="6" y="506"/>
                      </a:lnTo>
                      <a:lnTo>
                        <a:pt x="14" y="524"/>
                      </a:lnTo>
                      <a:lnTo>
                        <a:pt x="14" y="524"/>
                      </a:lnTo>
                      <a:lnTo>
                        <a:pt x="142" y="752"/>
                      </a:lnTo>
                      <a:lnTo>
                        <a:pt x="246" y="938"/>
                      </a:lnTo>
                      <a:lnTo>
                        <a:pt x="246" y="938"/>
                      </a:lnTo>
                      <a:lnTo>
                        <a:pt x="242" y="926"/>
                      </a:lnTo>
                      <a:lnTo>
                        <a:pt x="238" y="912"/>
                      </a:lnTo>
                      <a:lnTo>
                        <a:pt x="238" y="892"/>
                      </a:lnTo>
                      <a:lnTo>
                        <a:pt x="238" y="870"/>
                      </a:lnTo>
                      <a:lnTo>
                        <a:pt x="244" y="844"/>
                      </a:lnTo>
                      <a:lnTo>
                        <a:pt x="248" y="830"/>
                      </a:lnTo>
                      <a:lnTo>
                        <a:pt x="254" y="814"/>
                      </a:lnTo>
                      <a:lnTo>
                        <a:pt x="262" y="800"/>
                      </a:lnTo>
                      <a:lnTo>
                        <a:pt x="272" y="784"/>
                      </a:lnTo>
                      <a:lnTo>
                        <a:pt x="272" y="784"/>
                      </a:lnTo>
                      <a:lnTo>
                        <a:pt x="300" y="740"/>
                      </a:lnTo>
                      <a:lnTo>
                        <a:pt x="346" y="666"/>
                      </a:lnTo>
                      <a:lnTo>
                        <a:pt x="464" y="474"/>
                      </a:lnTo>
                      <a:lnTo>
                        <a:pt x="620" y="212"/>
                      </a:lnTo>
                      <a:lnTo>
                        <a:pt x="620" y="212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8FDFE8"/>
                    </a:gs>
                    <a:gs pos="50000">
                      <a:srgbClr val="74CBD5"/>
                    </a:gs>
                    <a:gs pos="20000">
                      <a:srgbClr val="328998"/>
                    </a:gs>
                  </a:gsLst>
                  <a:lin ang="2700000" scaled="1"/>
                  <a:tileRect/>
                </a:gradFill>
                <a:ln w="19050">
                  <a:noFill/>
                  <a:headEnd type="oval"/>
                  <a:tailEnd type="oval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968045" y="3032957"/>
                  <a:ext cx="2809875" cy="27114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grpSp>
              <p:nvGrpSpPr>
                <p:cNvPr id="55" name="그룹 49"/>
                <p:cNvGrpSpPr/>
                <p:nvPr/>
              </p:nvGrpSpPr>
              <p:grpSpPr>
                <a:xfrm>
                  <a:off x="5208589" y="3040064"/>
                  <a:ext cx="2047875" cy="1397000"/>
                  <a:chOff x="5208588" y="3040063"/>
                  <a:chExt cx="2047875" cy="1397000"/>
                </a:xfrm>
              </p:grpSpPr>
              <p:sp>
                <p:nvSpPr>
                  <p:cNvPr id="60" name="Freeform 6"/>
                  <p:cNvSpPr>
                    <a:spLocks/>
                  </p:cNvSpPr>
                  <p:nvPr/>
                </p:nvSpPr>
                <p:spPr bwMode="auto">
                  <a:xfrm>
                    <a:off x="5989638" y="3040063"/>
                    <a:ext cx="1266825" cy="1063625"/>
                  </a:xfrm>
                  <a:custGeom>
                    <a:avLst/>
                    <a:gdLst/>
                    <a:ahLst/>
                    <a:cxnLst>
                      <a:cxn ang="0">
                        <a:pos x="442" y="670"/>
                      </a:cxn>
                      <a:cxn ang="0">
                        <a:pos x="798" y="470"/>
                      </a:cxn>
                      <a:cxn ang="0">
                        <a:pos x="798" y="470"/>
                      </a:cxn>
                      <a:cxn ang="0">
                        <a:pos x="688" y="272"/>
                      </a:cxn>
                      <a:cxn ang="0">
                        <a:pos x="608" y="130"/>
                      </a:cxn>
                      <a:cxn ang="0">
                        <a:pos x="566" y="56"/>
                      </a:cxn>
                      <a:cxn ang="0">
                        <a:pos x="566" y="56"/>
                      </a:cxn>
                      <a:cxn ang="0">
                        <a:pos x="552" y="36"/>
                      </a:cxn>
                      <a:cxn ang="0">
                        <a:pos x="546" y="28"/>
                      </a:cxn>
                      <a:cxn ang="0">
                        <a:pos x="536" y="20"/>
                      </a:cxn>
                      <a:cxn ang="0">
                        <a:pos x="526" y="12"/>
                      </a:cxn>
                      <a:cxn ang="0">
                        <a:pos x="512" y="6"/>
                      </a:cxn>
                      <a:cxn ang="0">
                        <a:pos x="494" y="2"/>
                      </a:cxn>
                      <a:cxn ang="0">
                        <a:pos x="474" y="0"/>
                      </a:cxn>
                      <a:cxn ang="0">
                        <a:pos x="474" y="0"/>
                      </a:cxn>
                      <a:cxn ang="0">
                        <a:pos x="214" y="2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14" y="4"/>
                      </a:cxn>
                      <a:cxn ang="0">
                        <a:pos x="28" y="10"/>
                      </a:cxn>
                      <a:cxn ang="0">
                        <a:pos x="44" y="16"/>
                      </a:cxn>
                      <a:cxn ang="0">
                        <a:pos x="64" y="28"/>
                      </a:cxn>
                      <a:cxn ang="0">
                        <a:pos x="84" y="46"/>
                      </a:cxn>
                      <a:cxn ang="0">
                        <a:pos x="94" y="56"/>
                      </a:cxn>
                      <a:cxn ang="0">
                        <a:pos x="104" y="70"/>
                      </a:cxn>
                      <a:cxn ang="0">
                        <a:pos x="114" y="84"/>
                      </a:cxn>
                      <a:cxn ang="0">
                        <a:pos x="122" y="100"/>
                      </a:cxn>
                      <a:cxn ang="0">
                        <a:pos x="122" y="100"/>
                      </a:cxn>
                      <a:cxn ang="0">
                        <a:pos x="188" y="218"/>
                      </a:cxn>
                      <a:cxn ang="0">
                        <a:pos x="296" y="412"/>
                      </a:cxn>
                      <a:cxn ang="0">
                        <a:pos x="442" y="670"/>
                      </a:cxn>
                      <a:cxn ang="0">
                        <a:pos x="442" y="670"/>
                      </a:cxn>
                    </a:cxnLst>
                    <a:rect l="0" t="0" r="r" b="b"/>
                    <a:pathLst>
                      <a:path w="798" h="670">
                        <a:moveTo>
                          <a:pt x="442" y="670"/>
                        </a:moveTo>
                        <a:lnTo>
                          <a:pt x="798" y="470"/>
                        </a:lnTo>
                        <a:lnTo>
                          <a:pt x="798" y="470"/>
                        </a:lnTo>
                        <a:lnTo>
                          <a:pt x="688" y="272"/>
                        </a:lnTo>
                        <a:lnTo>
                          <a:pt x="608" y="130"/>
                        </a:lnTo>
                        <a:lnTo>
                          <a:pt x="566" y="56"/>
                        </a:lnTo>
                        <a:lnTo>
                          <a:pt x="566" y="56"/>
                        </a:lnTo>
                        <a:lnTo>
                          <a:pt x="552" y="36"/>
                        </a:lnTo>
                        <a:lnTo>
                          <a:pt x="546" y="28"/>
                        </a:lnTo>
                        <a:lnTo>
                          <a:pt x="536" y="20"/>
                        </a:lnTo>
                        <a:lnTo>
                          <a:pt x="526" y="12"/>
                        </a:lnTo>
                        <a:lnTo>
                          <a:pt x="512" y="6"/>
                        </a:lnTo>
                        <a:lnTo>
                          <a:pt x="494" y="2"/>
                        </a:lnTo>
                        <a:lnTo>
                          <a:pt x="474" y="0"/>
                        </a:lnTo>
                        <a:lnTo>
                          <a:pt x="474" y="0"/>
                        </a:lnTo>
                        <a:lnTo>
                          <a:pt x="214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14" y="4"/>
                        </a:lnTo>
                        <a:lnTo>
                          <a:pt x="28" y="10"/>
                        </a:lnTo>
                        <a:lnTo>
                          <a:pt x="44" y="16"/>
                        </a:lnTo>
                        <a:lnTo>
                          <a:pt x="64" y="28"/>
                        </a:lnTo>
                        <a:lnTo>
                          <a:pt x="84" y="46"/>
                        </a:lnTo>
                        <a:lnTo>
                          <a:pt x="94" y="56"/>
                        </a:lnTo>
                        <a:lnTo>
                          <a:pt x="104" y="70"/>
                        </a:lnTo>
                        <a:lnTo>
                          <a:pt x="114" y="84"/>
                        </a:lnTo>
                        <a:lnTo>
                          <a:pt x="122" y="100"/>
                        </a:lnTo>
                        <a:lnTo>
                          <a:pt x="122" y="100"/>
                        </a:lnTo>
                        <a:lnTo>
                          <a:pt x="188" y="218"/>
                        </a:lnTo>
                        <a:lnTo>
                          <a:pt x="296" y="412"/>
                        </a:lnTo>
                        <a:lnTo>
                          <a:pt x="442" y="670"/>
                        </a:lnTo>
                        <a:lnTo>
                          <a:pt x="442" y="67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rgbClr val="B0D026"/>
                      </a:gs>
                      <a:gs pos="0">
                        <a:srgbClr val="67880A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19050">
                    <a:noFill/>
                    <a:headEnd type="oval"/>
                    <a:tailEnd type="oval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Freeform 9"/>
                  <p:cNvSpPr>
                    <a:spLocks/>
                  </p:cNvSpPr>
                  <p:nvPr/>
                </p:nvSpPr>
                <p:spPr bwMode="auto">
                  <a:xfrm>
                    <a:off x="5208588" y="3040063"/>
                    <a:ext cx="1539875" cy="1397000"/>
                  </a:xfrm>
                  <a:custGeom>
                    <a:avLst/>
                    <a:gdLst/>
                    <a:ahLst/>
                    <a:cxnLst>
                      <a:cxn ang="0">
                        <a:pos x="496" y="0"/>
                      </a:cxn>
                      <a:cxn ang="0">
                        <a:pos x="496" y="0"/>
                      </a:cxn>
                      <a:cxn ang="0">
                        <a:pos x="474" y="2"/>
                      </a:cxn>
                      <a:cxn ang="0">
                        <a:pos x="458" y="6"/>
                      </a:cxn>
                      <a:cxn ang="0">
                        <a:pos x="444" y="12"/>
                      </a:cxn>
                      <a:cxn ang="0">
                        <a:pos x="432" y="20"/>
                      </a:cxn>
                      <a:cxn ang="0">
                        <a:pos x="424" y="28"/>
                      </a:cxn>
                      <a:cxn ang="0">
                        <a:pos x="416" y="36"/>
                      </a:cxn>
                      <a:cxn ang="0">
                        <a:pos x="404" y="56"/>
                      </a:cxn>
                      <a:cxn ang="0">
                        <a:pos x="404" y="56"/>
                      </a:cxn>
                      <a:cxn ang="0">
                        <a:pos x="358" y="136"/>
                      </a:cxn>
                      <a:cxn ang="0">
                        <a:pos x="270" y="294"/>
                      </a:cxn>
                      <a:cxn ang="0">
                        <a:pos x="136" y="530"/>
                      </a:cxn>
                      <a:cxn ang="0">
                        <a:pos x="0" y="452"/>
                      </a:cxn>
                      <a:cxn ang="0">
                        <a:pos x="176" y="880"/>
                      </a:cxn>
                      <a:cxn ang="0">
                        <a:pos x="632" y="810"/>
                      </a:cxn>
                      <a:cxn ang="0">
                        <a:pos x="492" y="732"/>
                      </a:cxn>
                      <a:cxn ang="0">
                        <a:pos x="492" y="732"/>
                      </a:cxn>
                      <a:cxn ang="0">
                        <a:pos x="658" y="436"/>
                      </a:cxn>
                      <a:cxn ang="0">
                        <a:pos x="848" y="100"/>
                      </a:cxn>
                      <a:cxn ang="0">
                        <a:pos x="848" y="100"/>
                      </a:cxn>
                      <a:cxn ang="0">
                        <a:pos x="858" y="82"/>
                      </a:cxn>
                      <a:cxn ang="0">
                        <a:pos x="868" y="68"/>
                      </a:cxn>
                      <a:cxn ang="0">
                        <a:pos x="890" y="42"/>
                      </a:cxn>
                      <a:cxn ang="0">
                        <a:pos x="910" y="26"/>
                      </a:cxn>
                      <a:cxn ang="0">
                        <a:pos x="930" y="14"/>
                      </a:cxn>
                      <a:cxn ang="0">
                        <a:pos x="946" y="6"/>
                      </a:cxn>
                      <a:cxn ang="0">
                        <a:pos x="958" y="2"/>
                      </a:cxn>
                      <a:cxn ang="0">
                        <a:pos x="970" y="0"/>
                      </a:cxn>
                      <a:cxn ang="0">
                        <a:pos x="970" y="0"/>
                      </a:cxn>
                      <a:cxn ang="0">
                        <a:pos x="496" y="0"/>
                      </a:cxn>
                      <a:cxn ang="0">
                        <a:pos x="496" y="0"/>
                      </a:cxn>
                    </a:cxnLst>
                    <a:rect l="0" t="0" r="r" b="b"/>
                    <a:pathLst>
                      <a:path w="970" h="880">
                        <a:moveTo>
                          <a:pt x="496" y="0"/>
                        </a:moveTo>
                        <a:lnTo>
                          <a:pt x="496" y="0"/>
                        </a:lnTo>
                        <a:lnTo>
                          <a:pt x="474" y="2"/>
                        </a:lnTo>
                        <a:lnTo>
                          <a:pt x="458" y="6"/>
                        </a:lnTo>
                        <a:lnTo>
                          <a:pt x="444" y="12"/>
                        </a:lnTo>
                        <a:lnTo>
                          <a:pt x="432" y="20"/>
                        </a:lnTo>
                        <a:lnTo>
                          <a:pt x="424" y="28"/>
                        </a:lnTo>
                        <a:lnTo>
                          <a:pt x="416" y="36"/>
                        </a:lnTo>
                        <a:lnTo>
                          <a:pt x="404" y="56"/>
                        </a:lnTo>
                        <a:lnTo>
                          <a:pt x="404" y="56"/>
                        </a:lnTo>
                        <a:lnTo>
                          <a:pt x="358" y="136"/>
                        </a:lnTo>
                        <a:lnTo>
                          <a:pt x="270" y="294"/>
                        </a:lnTo>
                        <a:lnTo>
                          <a:pt x="136" y="530"/>
                        </a:lnTo>
                        <a:lnTo>
                          <a:pt x="0" y="452"/>
                        </a:lnTo>
                        <a:lnTo>
                          <a:pt x="176" y="880"/>
                        </a:lnTo>
                        <a:lnTo>
                          <a:pt x="632" y="810"/>
                        </a:lnTo>
                        <a:lnTo>
                          <a:pt x="492" y="732"/>
                        </a:lnTo>
                        <a:lnTo>
                          <a:pt x="492" y="732"/>
                        </a:lnTo>
                        <a:lnTo>
                          <a:pt x="658" y="436"/>
                        </a:lnTo>
                        <a:lnTo>
                          <a:pt x="848" y="100"/>
                        </a:lnTo>
                        <a:lnTo>
                          <a:pt x="848" y="100"/>
                        </a:lnTo>
                        <a:lnTo>
                          <a:pt x="858" y="82"/>
                        </a:lnTo>
                        <a:lnTo>
                          <a:pt x="868" y="68"/>
                        </a:lnTo>
                        <a:lnTo>
                          <a:pt x="890" y="42"/>
                        </a:lnTo>
                        <a:lnTo>
                          <a:pt x="910" y="26"/>
                        </a:lnTo>
                        <a:lnTo>
                          <a:pt x="930" y="14"/>
                        </a:lnTo>
                        <a:lnTo>
                          <a:pt x="946" y="6"/>
                        </a:lnTo>
                        <a:lnTo>
                          <a:pt x="958" y="2"/>
                        </a:lnTo>
                        <a:lnTo>
                          <a:pt x="970" y="0"/>
                        </a:lnTo>
                        <a:lnTo>
                          <a:pt x="970" y="0"/>
                        </a:lnTo>
                        <a:lnTo>
                          <a:pt x="496" y="0"/>
                        </a:lnTo>
                        <a:lnTo>
                          <a:pt x="496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rgbClr val="B0D026"/>
                      </a:gs>
                      <a:gs pos="50000">
                        <a:srgbClr val="B6D62A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19050">
                    <a:noFill/>
                    <a:headEnd type="oval"/>
                    <a:tailEnd type="oval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6" name="그룹 47"/>
                <p:cNvGrpSpPr/>
                <p:nvPr/>
              </p:nvGrpSpPr>
              <p:grpSpPr>
                <a:xfrm>
                  <a:off x="6481763" y="3614737"/>
                  <a:ext cx="1289050" cy="1863725"/>
                  <a:chOff x="6481763" y="3614738"/>
                  <a:chExt cx="1289050" cy="1863725"/>
                </a:xfrm>
              </p:grpSpPr>
              <p:sp>
                <p:nvSpPr>
                  <p:cNvPr id="58" name="Freeform 7"/>
                  <p:cNvSpPr>
                    <a:spLocks/>
                  </p:cNvSpPr>
                  <p:nvPr/>
                </p:nvSpPr>
                <p:spPr bwMode="auto">
                  <a:xfrm>
                    <a:off x="6481763" y="4735513"/>
                    <a:ext cx="1266825" cy="742950"/>
                  </a:xfrm>
                  <a:custGeom>
                    <a:avLst/>
                    <a:gdLst/>
                    <a:ahLst/>
                    <a:cxnLst>
                      <a:cxn ang="0">
                        <a:pos x="0" y="60"/>
                      </a:cxn>
                      <a:cxn ang="0">
                        <a:pos x="0" y="468"/>
                      </a:cxn>
                      <a:cxn ang="0">
                        <a:pos x="0" y="468"/>
                      </a:cxn>
                      <a:cxn ang="0">
                        <a:pos x="226" y="468"/>
                      </a:cxn>
                      <a:cxn ang="0">
                        <a:pos x="388" y="468"/>
                      </a:cxn>
                      <a:cxn ang="0">
                        <a:pos x="474" y="466"/>
                      </a:cxn>
                      <a:cxn ang="0">
                        <a:pos x="474" y="466"/>
                      </a:cxn>
                      <a:cxn ang="0">
                        <a:pos x="496" y="466"/>
                      </a:cxn>
                      <a:cxn ang="0">
                        <a:pos x="508" y="464"/>
                      </a:cxn>
                      <a:cxn ang="0">
                        <a:pos x="520" y="460"/>
                      </a:cxn>
                      <a:cxn ang="0">
                        <a:pos x="532" y="454"/>
                      </a:cxn>
                      <a:cxn ang="0">
                        <a:pos x="544" y="444"/>
                      </a:cxn>
                      <a:cxn ang="0">
                        <a:pos x="556" y="432"/>
                      </a:cxn>
                      <a:cxn ang="0">
                        <a:pos x="566" y="414"/>
                      </a:cxn>
                      <a:cxn ang="0">
                        <a:pos x="566" y="414"/>
                      </a:cxn>
                      <a:cxn ang="0">
                        <a:pos x="694" y="186"/>
                      </a:cxn>
                      <a:cxn ang="0">
                        <a:pos x="798" y="0"/>
                      </a:cxn>
                      <a:cxn ang="0">
                        <a:pos x="798" y="0"/>
                      </a:cxn>
                      <a:cxn ang="0">
                        <a:pos x="790" y="10"/>
                      </a:cxn>
                      <a:cxn ang="0">
                        <a:pos x="778" y="20"/>
                      </a:cxn>
                      <a:cxn ang="0">
                        <a:pos x="764" y="32"/>
                      </a:cxn>
                      <a:cxn ang="0">
                        <a:pos x="744" y="42"/>
                      </a:cxn>
                      <a:cxn ang="0">
                        <a:pos x="718" y="52"/>
                      </a:cxn>
                      <a:cxn ang="0">
                        <a:pos x="704" y="56"/>
                      </a:cxn>
                      <a:cxn ang="0">
                        <a:pos x="688" y="58"/>
                      </a:cxn>
                      <a:cxn ang="0">
                        <a:pos x="672" y="60"/>
                      </a:cxn>
                      <a:cxn ang="0">
                        <a:pos x="654" y="60"/>
                      </a:cxn>
                      <a:cxn ang="0">
                        <a:pos x="654" y="60"/>
                      </a:cxn>
                      <a:cxn ang="0">
                        <a:pos x="518" y="58"/>
                      </a:cxn>
                      <a:cxn ang="0">
                        <a:pos x="296" y="58"/>
                      </a:cxn>
                      <a:cxn ang="0">
                        <a:pos x="0" y="60"/>
                      </a:cxn>
                      <a:cxn ang="0">
                        <a:pos x="0" y="60"/>
                      </a:cxn>
                    </a:cxnLst>
                    <a:rect l="0" t="0" r="r" b="b"/>
                    <a:pathLst>
                      <a:path w="798" h="468">
                        <a:moveTo>
                          <a:pt x="0" y="60"/>
                        </a:moveTo>
                        <a:lnTo>
                          <a:pt x="0" y="468"/>
                        </a:lnTo>
                        <a:lnTo>
                          <a:pt x="0" y="468"/>
                        </a:lnTo>
                        <a:lnTo>
                          <a:pt x="226" y="468"/>
                        </a:lnTo>
                        <a:lnTo>
                          <a:pt x="388" y="468"/>
                        </a:lnTo>
                        <a:lnTo>
                          <a:pt x="474" y="466"/>
                        </a:lnTo>
                        <a:lnTo>
                          <a:pt x="474" y="466"/>
                        </a:lnTo>
                        <a:lnTo>
                          <a:pt x="496" y="466"/>
                        </a:lnTo>
                        <a:lnTo>
                          <a:pt x="508" y="464"/>
                        </a:lnTo>
                        <a:lnTo>
                          <a:pt x="520" y="460"/>
                        </a:lnTo>
                        <a:lnTo>
                          <a:pt x="532" y="454"/>
                        </a:lnTo>
                        <a:lnTo>
                          <a:pt x="544" y="444"/>
                        </a:lnTo>
                        <a:lnTo>
                          <a:pt x="556" y="432"/>
                        </a:lnTo>
                        <a:lnTo>
                          <a:pt x="566" y="414"/>
                        </a:lnTo>
                        <a:lnTo>
                          <a:pt x="566" y="414"/>
                        </a:lnTo>
                        <a:lnTo>
                          <a:pt x="694" y="186"/>
                        </a:lnTo>
                        <a:lnTo>
                          <a:pt x="798" y="0"/>
                        </a:lnTo>
                        <a:lnTo>
                          <a:pt x="798" y="0"/>
                        </a:lnTo>
                        <a:lnTo>
                          <a:pt x="790" y="10"/>
                        </a:lnTo>
                        <a:lnTo>
                          <a:pt x="778" y="20"/>
                        </a:lnTo>
                        <a:lnTo>
                          <a:pt x="764" y="32"/>
                        </a:lnTo>
                        <a:lnTo>
                          <a:pt x="744" y="42"/>
                        </a:lnTo>
                        <a:lnTo>
                          <a:pt x="718" y="52"/>
                        </a:lnTo>
                        <a:lnTo>
                          <a:pt x="704" y="56"/>
                        </a:lnTo>
                        <a:lnTo>
                          <a:pt x="688" y="58"/>
                        </a:lnTo>
                        <a:lnTo>
                          <a:pt x="672" y="60"/>
                        </a:lnTo>
                        <a:lnTo>
                          <a:pt x="654" y="60"/>
                        </a:lnTo>
                        <a:lnTo>
                          <a:pt x="654" y="60"/>
                        </a:lnTo>
                        <a:lnTo>
                          <a:pt x="518" y="58"/>
                        </a:lnTo>
                        <a:lnTo>
                          <a:pt x="296" y="58"/>
                        </a:lnTo>
                        <a:lnTo>
                          <a:pt x="0" y="60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rgbClr val="539AD0"/>
                      </a:gs>
                      <a:gs pos="100000">
                        <a:srgbClr val="539AD0"/>
                      </a:gs>
                      <a:gs pos="73000">
                        <a:srgbClr val="2E6DA5"/>
                      </a:gs>
                    </a:gsLst>
                    <a:lin ang="2700000" scaled="1"/>
                    <a:tileRect/>
                  </a:gradFill>
                  <a:ln w="19050">
                    <a:noFill/>
                    <a:headEnd type="oval"/>
                    <a:tailEnd type="oval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9" name="Freeform 10"/>
                  <p:cNvSpPr>
                    <a:spLocks/>
                  </p:cNvSpPr>
                  <p:nvPr/>
                </p:nvSpPr>
                <p:spPr bwMode="auto">
                  <a:xfrm>
                    <a:off x="6519863" y="3614738"/>
                    <a:ext cx="1250950" cy="1784350"/>
                  </a:xfrm>
                  <a:custGeom>
                    <a:avLst/>
                    <a:gdLst/>
                    <a:ahLst/>
                    <a:cxnLst>
                      <a:cxn ang="0">
                        <a:pos x="770" y="604"/>
                      </a:cxn>
                      <a:cxn ang="0">
                        <a:pos x="770" y="604"/>
                      </a:cxn>
                      <a:cxn ang="0">
                        <a:pos x="722" y="524"/>
                      </a:cxn>
                      <a:cxn ang="0">
                        <a:pos x="630" y="370"/>
                      </a:cxn>
                      <a:cxn ang="0">
                        <a:pos x="488" y="138"/>
                      </a:cxn>
                      <a:cxn ang="0">
                        <a:pos x="622" y="56"/>
                      </a:cxn>
                      <a:cxn ang="0">
                        <a:pos x="164" y="0"/>
                      </a:cxn>
                      <a:cxn ang="0">
                        <a:pos x="0" y="432"/>
                      </a:cxn>
                      <a:cxn ang="0">
                        <a:pos x="138" y="348"/>
                      </a:cxn>
                      <a:cxn ang="0">
                        <a:pos x="138" y="348"/>
                      </a:cxn>
                      <a:cxn ang="0">
                        <a:pos x="316" y="638"/>
                      </a:cxn>
                      <a:cxn ang="0">
                        <a:pos x="514" y="968"/>
                      </a:cxn>
                      <a:cxn ang="0">
                        <a:pos x="514" y="968"/>
                      </a:cxn>
                      <a:cxn ang="0">
                        <a:pos x="524" y="986"/>
                      </a:cxn>
                      <a:cxn ang="0">
                        <a:pos x="532" y="1002"/>
                      </a:cxn>
                      <a:cxn ang="0">
                        <a:pos x="538" y="1018"/>
                      </a:cxn>
                      <a:cxn ang="0">
                        <a:pos x="542" y="1034"/>
                      </a:cxn>
                      <a:cxn ang="0">
                        <a:pos x="548" y="1060"/>
                      </a:cxn>
                      <a:cxn ang="0">
                        <a:pos x="548" y="1082"/>
                      </a:cxn>
                      <a:cxn ang="0">
                        <a:pos x="548" y="1100"/>
                      </a:cxn>
                      <a:cxn ang="0">
                        <a:pos x="544" y="1114"/>
                      </a:cxn>
                      <a:cxn ang="0">
                        <a:pos x="540" y="1124"/>
                      </a:cxn>
                      <a:cxn ang="0">
                        <a:pos x="540" y="1124"/>
                      </a:cxn>
                      <a:cxn ang="0">
                        <a:pos x="774" y="710"/>
                      </a:cxn>
                      <a:cxn ang="0">
                        <a:pos x="774" y="710"/>
                      </a:cxn>
                      <a:cxn ang="0">
                        <a:pos x="782" y="692"/>
                      </a:cxn>
                      <a:cxn ang="0">
                        <a:pos x="788" y="674"/>
                      </a:cxn>
                      <a:cxn ang="0">
                        <a:pos x="788" y="660"/>
                      </a:cxn>
                      <a:cxn ang="0">
                        <a:pos x="788" y="646"/>
                      </a:cxn>
                      <a:cxn ang="0">
                        <a:pos x="784" y="634"/>
                      </a:cxn>
                      <a:cxn ang="0">
                        <a:pos x="780" y="624"/>
                      </a:cxn>
                      <a:cxn ang="0">
                        <a:pos x="770" y="604"/>
                      </a:cxn>
                      <a:cxn ang="0">
                        <a:pos x="770" y="604"/>
                      </a:cxn>
                    </a:cxnLst>
                    <a:rect l="0" t="0" r="r" b="b"/>
                    <a:pathLst>
                      <a:path w="788" h="1124">
                        <a:moveTo>
                          <a:pt x="770" y="604"/>
                        </a:moveTo>
                        <a:lnTo>
                          <a:pt x="770" y="604"/>
                        </a:lnTo>
                        <a:lnTo>
                          <a:pt x="722" y="524"/>
                        </a:lnTo>
                        <a:lnTo>
                          <a:pt x="630" y="370"/>
                        </a:lnTo>
                        <a:lnTo>
                          <a:pt x="488" y="138"/>
                        </a:lnTo>
                        <a:lnTo>
                          <a:pt x="622" y="56"/>
                        </a:lnTo>
                        <a:lnTo>
                          <a:pt x="164" y="0"/>
                        </a:lnTo>
                        <a:lnTo>
                          <a:pt x="0" y="432"/>
                        </a:lnTo>
                        <a:lnTo>
                          <a:pt x="138" y="348"/>
                        </a:lnTo>
                        <a:lnTo>
                          <a:pt x="138" y="348"/>
                        </a:lnTo>
                        <a:lnTo>
                          <a:pt x="316" y="638"/>
                        </a:lnTo>
                        <a:lnTo>
                          <a:pt x="514" y="968"/>
                        </a:lnTo>
                        <a:lnTo>
                          <a:pt x="514" y="968"/>
                        </a:lnTo>
                        <a:lnTo>
                          <a:pt x="524" y="986"/>
                        </a:lnTo>
                        <a:lnTo>
                          <a:pt x="532" y="1002"/>
                        </a:lnTo>
                        <a:lnTo>
                          <a:pt x="538" y="1018"/>
                        </a:lnTo>
                        <a:lnTo>
                          <a:pt x="542" y="1034"/>
                        </a:lnTo>
                        <a:lnTo>
                          <a:pt x="548" y="1060"/>
                        </a:lnTo>
                        <a:lnTo>
                          <a:pt x="548" y="1082"/>
                        </a:lnTo>
                        <a:lnTo>
                          <a:pt x="548" y="1100"/>
                        </a:lnTo>
                        <a:lnTo>
                          <a:pt x="544" y="1114"/>
                        </a:lnTo>
                        <a:lnTo>
                          <a:pt x="540" y="1124"/>
                        </a:lnTo>
                        <a:lnTo>
                          <a:pt x="540" y="1124"/>
                        </a:lnTo>
                        <a:lnTo>
                          <a:pt x="774" y="710"/>
                        </a:lnTo>
                        <a:lnTo>
                          <a:pt x="774" y="710"/>
                        </a:lnTo>
                        <a:lnTo>
                          <a:pt x="782" y="692"/>
                        </a:lnTo>
                        <a:lnTo>
                          <a:pt x="788" y="674"/>
                        </a:lnTo>
                        <a:lnTo>
                          <a:pt x="788" y="660"/>
                        </a:lnTo>
                        <a:lnTo>
                          <a:pt x="788" y="646"/>
                        </a:lnTo>
                        <a:lnTo>
                          <a:pt x="784" y="634"/>
                        </a:lnTo>
                        <a:lnTo>
                          <a:pt x="780" y="624"/>
                        </a:lnTo>
                        <a:lnTo>
                          <a:pt x="770" y="604"/>
                        </a:lnTo>
                        <a:lnTo>
                          <a:pt x="770" y="604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rgbClr val="539AD0"/>
                      </a:gs>
                      <a:gs pos="100000">
                        <a:srgbClr val="539AD0"/>
                      </a:gs>
                      <a:gs pos="0">
                        <a:srgbClr val="2E6DA5"/>
                      </a:gs>
                    </a:gsLst>
                    <a:lin ang="2700000" scaled="1"/>
                    <a:tileRect/>
                  </a:gradFill>
                  <a:ln w="19050">
                    <a:noFill/>
                    <a:headEnd type="oval"/>
                    <a:tailEnd type="oval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7" name="Freeform 8"/>
                <p:cNvSpPr>
                  <a:spLocks/>
                </p:cNvSpPr>
                <p:nvPr/>
              </p:nvSpPr>
              <p:spPr bwMode="auto">
                <a:xfrm>
                  <a:off x="4995863" y="4573588"/>
                  <a:ext cx="1831975" cy="1152525"/>
                </a:xfrm>
                <a:custGeom>
                  <a:avLst/>
                  <a:gdLst/>
                  <a:ahLst/>
                  <a:cxnLst>
                    <a:cxn ang="0">
                      <a:pos x="1154" y="366"/>
                    </a:cxn>
                    <a:cxn ang="0">
                      <a:pos x="872" y="0"/>
                    </a:cxn>
                    <a:cxn ang="0">
                      <a:pos x="870" y="162"/>
                    </a:cxn>
                    <a:cxn ang="0">
                      <a:pos x="870" y="162"/>
                    </a:cxn>
                    <a:cxn ang="0">
                      <a:pos x="494" y="160"/>
                    </a:cxn>
                    <a:cxn ang="0">
                      <a:pos x="144" y="156"/>
                    </a:cxn>
                    <a:cxn ang="0">
                      <a:pos x="144" y="156"/>
                    </a:cxn>
                    <a:cxn ang="0">
                      <a:pos x="124" y="156"/>
                    </a:cxn>
                    <a:cxn ang="0">
                      <a:pos x="106" y="154"/>
                    </a:cxn>
                    <a:cxn ang="0">
                      <a:pos x="74" y="146"/>
                    </a:cxn>
                    <a:cxn ang="0">
                      <a:pos x="50" y="136"/>
                    </a:cxn>
                    <a:cxn ang="0">
                      <a:pos x="30" y="126"/>
                    </a:cxn>
                    <a:cxn ang="0">
                      <a:pos x="16" y="116"/>
                    </a:cxn>
                    <a:cxn ang="0">
                      <a:pos x="6" y="10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228" y="512"/>
                    </a:cxn>
                    <a:cxn ang="0">
                      <a:pos x="228" y="512"/>
                    </a:cxn>
                    <a:cxn ang="0">
                      <a:pos x="240" y="530"/>
                    </a:cxn>
                    <a:cxn ang="0">
                      <a:pos x="252" y="542"/>
                    </a:cxn>
                    <a:cxn ang="0">
                      <a:pos x="264" y="552"/>
                    </a:cxn>
                    <a:cxn ang="0">
                      <a:pos x="276" y="558"/>
                    </a:cxn>
                    <a:cxn ang="0">
                      <a:pos x="288" y="562"/>
                    </a:cxn>
                    <a:cxn ang="0">
                      <a:pos x="298" y="564"/>
                    </a:cxn>
                    <a:cxn ang="0">
                      <a:pos x="322" y="566"/>
                    </a:cxn>
                    <a:cxn ang="0">
                      <a:pos x="322" y="566"/>
                    </a:cxn>
                    <a:cxn ang="0">
                      <a:pos x="404" y="566"/>
                    </a:cxn>
                    <a:cxn ang="0">
                      <a:pos x="568" y="568"/>
                    </a:cxn>
                    <a:cxn ang="0">
                      <a:pos x="866" y="568"/>
                    </a:cxn>
                    <a:cxn ang="0">
                      <a:pos x="864" y="726"/>
                    </a:cxn>
                    <a:cxn ang="0">
                      <a:pos x="1154" y="366"/>
                    </a:cxn>
                  </a:cxnLst>
                  <a:rect l="0" t="0" r="r" b="b"/>
                  <a:pathLst>
                    <a:path w="1154" h="726">
                      <a:moveTo>
                        <a:pt x="1154" y="366"/>
                      </a:moveTo>
                      <a:lnTo>
                        <a:pt x="872" y="0"/>
                      </a:lnTo>
                      <a:lnTo>
                        <a:pt x="870" y="162"/>
                      </a:lnTo>
                      <a:lnTo>
                        <a:pt x="870" y="162"/>
                      </a:lnTo>
                      <a:lnTo>
                        <a:pt x="494" y="160"/>
                      </a:lnTo>
                      <a:lnTo>
                        <a:pt x="144" y="156"/>
                      </a:lnTo>
                      <a:lnTo>
                        <a:pt x="144" y="156"/>
                      </a:lnTo>
                      <a:lnTo>
                        <a:pt x="124" y="156"/>
                      </a:lnTo>
                      <a:lnTo>
                        <a:pt x="106" y="154"/>
                      </a:lnTo>
                      <a:lnTo>
                        <a:pt x="74" y="146"/>
                      </a:lnTo>
                      <a:lnTo>
                        <a:pt x="50" y="136"/>
                      </a:lnTo>
                      <a:lnTo>
                        <a:pt x="30" y="126"/>
                      </a:lnTo>
                      <a:lnTo>
                        <a:pt x="16" y="116"/>
                      </a:lnTo>
                      <a:lnTo>
                        <a:pt x="6" y="10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228" y="512"/>
                      </a:lnTo>
                      <a:lnTo>
                        <a:pt x="228" y="512"/>
                      </a:lnTo>
                      <a:lnTo>
                        <a:pt x="240" y="530"/>
                      </a:lnTo>
                      <a:lnTo>
                        <a:pt x="252" y="542"/>
                      </a:lnTo>
                      <a:lnTo>
                        <a:pt x="264" y="552"/>
                      </a:lnTo>
                      <a:lnTo>
                        <a:pt x="276" y="558"/>
                      </a:lnTo>
                      <a:lnTo>
                        <a:pt x="288" y="562"/>
                      </a:lnTo>
                      <a:lnTo>
                        <a:pt x="298" y="564"/>
                      </a:lnTo>
                      <a:lnTo>
                        <a:pt x="322" y="566"/>
                      </a:lnTo>
                      <a:lnTo>
                        <a:pt x="322" y="566"/>
                      </a:lnTo>
                      <a:lnTo>
                        <a:pt x="404" y="566"/>
                      </a:lnTo>
                      <a:lnTo>
                        <a:pt x="568" y="568"/>
                      </a:lnTo>
                      <a:lnTo>
                        <a:pt x="866" y="568"/>
                      </a:lnTo>
                      <a:lnTo>
                        <a:pt x="864" y="726"/>
                      </a:lnTo>
                      <a:lnTo>
                        <a:pt x="1154" y="366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8FDFE8"/>
                    </a:gs>
                    <a:gs pos="50000">
                      <a:srgbClr val="74CBD5"/>
                    </a:gs>
                    <a:gs pos="0">
                      <a:srgbClr val="328998"/>
                    </a:gs>
                  </a:gsLst>
                  <a:lin ang="2700000" scaled="1"/>
                  <a:tileRect/>
                </a:gradFill>
                <a:ln w="19050">
                  <a:noFill/>
                  <a:headEnd type="oval"/>
                  <a:tailEnd type="oval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6" name="자유형 45"/>
              <p:cNvSpPr/>
              <p:nvPr/>
            </p:nvSpPr>
            <p:spPr>
              <a:xfrm>
                <a:off x="3061440" y="3319461"/>
                <a:ext cx="610459" cy="363947"/>
              </a:xfrm>
              <a:custGeom>
                <a:avLst/>
                <a:gdLst>
                  <a:gd name="connsiteX0" fmla="*/ 0 w 692944"/>
                  <a:gd name="connsiteY0" fmla="*/ 419100 h 419100"/>
                  <a:gd name="connsiteX1" fmla="*/ 157162 w 692944"/>
                  <a:gd name="connsiteY1" fmla="*/ 0 h 419100"/>
                  <a:gd name="connsiteX2" fmla="*/ 692944 w 692944"/>
                  <a:gd name="connsiteY2" fmla="*/ 73819 h 419100"/>
                  <a:gd name="connsiteX3" fmla="*/ 0 w 692944"/>
                  <a:gd name="connsiteY3" fmla="*/ 419100 h 419100"/>
                  <a:gd name="connsiteX0" fmla="*/ 0 w 685217"/>
                  <a:gd name="connsiteY0" fmla="*/ 419100 h 419100"/>
                  <a:gd name="connsiteX1" fmla="*/ 157162 w 685217"/>
                  <a:gd name="connsiteY1" fmla="*/ 0 h 419100"/>
                  <a:gd name="connsiteX2" fmla="*/ 685217 w 685217"/>
                  <a:gd name="connsiteY2" fmla="*/ 66961 h 419100"/>
                  <a:gd name="connsiteX3" fmla="*/ 0 w 685217"/>
                  <a:gd name="connsiteY3" fmla="*/ 419100 h 419100"/>
                  <a:gd name="connsiteX0" fmla="*/ 0 w 694742"/>
                  <a:gd name="connsiteY0" fmla="*/ 419100 h 419100"/>
                  <a:gd name="connsiteX1" fmla="*/ 157162 w 694742"/>
                  <a:gd name="connsiteY1" fmla="*/ 0 h 419100"/>
                  <a:gd name="connsiteX2" fmla="*/ 694742 w 694742"/>
                  <a:gd name="connsiteY2" fmla="*/ 69343 h 419100"/>
                  <a:gd name="connsiteX3" fmla="*/ 0 w 694742"/>
                  <a:gd name="connsiteY3" fmla="*/ 419100 h 419100"/>
                  <a:gd name="connsiteX0" fmla="*/ 0 w 694742"/>
                  <a:gd name="connsiteY0" fmla="*/ 419100 h 419100"/>
                  <a:gd name="connsiteX1" fmla="*/ 157162 w 694742"/>
                  <a:gd name="connsiteY1" fmla="*/ 0 h 419100"/>
                  <a:gd name="connsiteX2" fmla="*/ 694742 w 694742"/>
                  <a:gd name="connsiteY2" fmla="*/ 69343 h 419100"/>
                  <a:gd name="connsiteX3" fmla="*/ 0 w 694742"/>
                  <a:gd name="connsiteY3" fmla="*/ 419100 h 419100"/>
                  <a:gd name="connsiteX0" fmla="*/ 0 w 694742"/>
                  <a:gd name="connsiteY0" fmla="*/ 419100 h 419100"/>
                  <a:gd name="connsiteX1" fmla="*/ 157162 w 694742"/>
                  <a:gd name="connsiteY1" fmla="*/ 0 h 419100"/>
                  <a:gd name="connsiteX2" fmla="*/ 694742 w 694742"/>
                  <a:gd name="connsiteY2" fmla="*/ 69343 h 419100"/>
                  <a:gd name="connsiteX3" fmla="*/ 0 w 694742"/>
                  <a:gd name="connsiteY3" fmla="*/ 419100 h 419100"/>
                  <a:gd name="connsiteX0" fmla="*/ 0 w 694742"/>
                  <a:gd name="connsiteY0" fmla="*/ 419100 h 419100"/>
                  <a:gd name="connsiteX1" fmla="*/ 157162 w 694742"/>
                  <a:gd name="connsiteY1" fmla="*/ 0 h 419100"/>
                  <a:gd name="connsiteX2" fmla="*/ 694742 w 694742"/>
                  <a:gd name="connsiteY2" fmla="*/ 69343 h 419100"/>
                  <a:gd name="connsiteX3" fmla="*/ 0 w 694742"/>
                  <a:gd name="connsiteY3" fmla="*/ 419100 h 419100"/>
                  <a:gd name="connsiteX0" fmla="*/ 0 w 694742"/>
                  <a:gd name="connsiteY0" fmla="*/ 419100 h 419100"/>
                  <a:gd name="connsiteX1" fmla="*/ 157162 w 694742"/>
                  <a:gd name="connsiteY1" fmla="*/ 0 h 419100"/>
                  <a:gd name="connsiteX2" fmla="*/ 694742 w 694742"/>
                  <a:gd name="connsiteY2" fmla="*/ 69343 h 419100"/>
                  <a:gd name="connsiteX3" fmla="*/ 0 w 694742"/>
                  <a:gd name="connsiteY3" fmla="*/ 419100 h 419100"/>
                  <a:gd name="connsiteX0" fmla="*/ 0 w 702969"/>
                  <a:gd name="connsiteY0" fmla="*/ 419100 h 419100"/>
                  <a:gd name="connsiteX1" fmla="*/ 157162 w 702969"/>
                  <a:gd name="connsiteY1" fmla="*/ 0 h 419100"/>
                  <a:gd name="connsiteX2" fmla="*/ 702969 w 702969"/>
                  <a:gd name="connsiteY2" fmla="*/ 66601 h 419100"/>
                  <a:gd name="connsiteX3" fmla="*/ 0 w 702969"/>
                  <a:gd name="connsiteY3" fmla="*/ 4191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969" h="419100">
                    <a:moveTo>
                      <a:pt x="0" y="419100"/>
                    </a:moveTo>
                    <a:lnTo>
                      <a:pt x="157162" y="0"/>
                    </a:lnTo>
                    <a:lnTo>
                      <a:pt x="702969" y="66601"/>
                    </a:lnTo>
                    <a:cubicBezTo>
                      <a:pt x="103212" y="47171"/>
                      <a:pt x="448622" y="380053"/>
                      <a:pt x="0" y="41910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lumMod val="95000"/>
                      <a:alpha val="51000"/>
                    </a:schemeClr>
                  </a:gs>
                </a:gsLst>
                <a:lin ang="5400000" scaled="1"/>
                <a:tileRect/>
              </a:gradFill>
              <a:ln w="19050">
                <a:noFil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7" name="그룹 149"/>
              <p:cNvGrpSpPr/>
              <p:nvPr/>
            </p:nvGrpSpPr>
            <p:grpSpPr>
              <a:xfrm>
                <a:off x="1944473" y="3493284"/>
                <a:ext cx="385855" cy="610459"/>
                <a:chOff x="1944475" y="3493284"/>
                <a:chExt cx="385855" cy="610459"/>
              </a:xfrm>
            </p:grpSpPr>
            <p:sp>
              <p:nvSpPr>
                <p:cNvPr id="51" name="자유형 50"/>
                <p:cNvSpPr/>
                <p:nvPr/>
              </p:nvSpPr>
              <p:spPr>
                <a:xfrm rot="14446601">
                  <a:off x="1843127" y="3616540"/>
                  <a:ext cx="610459" cy="363947"/>
                </a:xfrm>
                <a:custGeom>
                  <a:avLst/>
                  <a:gdLst>
                    <a:gd name="connsiteX0" fmla="*/ 0 w 692944"/>
                    <a:gd name="connsiteY0" fmla="*/ 419100 h 419100"/>
                    <a:gd name="connsiteX1" fmla="*/ 157162 w 692944"/>
                    <a:gd name="connsiteY1" fmla="*/ 0 h 419100"/>
                    <a:gd name="connsiteX2" fmla="*/ 692944 w 692944"/>
                    <a:gd name="connsiteY2" fmla="*/ 73819 h 419100"/>
                    <a:gd name="connsiteX3" fmla="*/ 0 w 692944"/>
                    <a:gd name="connsiteY3" fmla="*/ 419100 h 419100"/>
                    <a:gd name="connsiteX0" fmla="*/ 0 w 685217"/>
                    <a:gd name="connsiteY0" fmla="*/ 419100 h 419100"/>
                    <a:gd name="connsiteX1" fmla="*/ 157162 w 685217"/>
                    <a:gd name="connsiteY1" fmla="*/ 0 h 419100"/>
                    <a:gd name="connsiteX2" fmla="*/ 685217 w 685217"/>
                    <a:gd name="connsiteY2" fmla="*/ 66961 h 419100"/>
                    <a:gd name="connsiteX3" fmla="*/ 0 w 685217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702969"/>
                    <a:gd name="connsiteY0" fmla="*/ 419100 h 419100"/>
                    <a:gd name="connsiteX1" fmla="*/ 157162 w 702969"/>
                    <a:gd name="connsiteY1" fmla="*/ 0 h 419100"/>
                    <a:gd name="connsiteX2" fmla="*/ 702969 w 702969"/>
                    <a:gd name="connsiteY2" fmla="*/ 66601 h 419100"/>
                    <a:gd name="connsiteX3" fmla="*/ 0 w 702969"/>
                    <a:gd name="connsiteY3" fmla="*/ 41910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969" h="419100">
                      <a:moveTo>
                        <a:pt x="0" y="419100"/>
                      </a:moveTo>
                      <a:lnTo>
                        <a:pt x="157162" y="0"/>
                      </a:lnTo>
                      <a:lnTo>
                        <a:pt x="702969" y="66601"/>
                      </a:lnTo>
                      <a:cubicBezTo>
                        <a:pt x="103212" y="47171"/>
                        <a:pt x="448622" y="380053"/>
                        <a:pt x="0" y="4191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lumMod val="95000"/>
                        <a:alpha val="51000"/>
                      </a:schemeClr>
                    </a:gs>
                  </a:gsLst>
                  <a:lin ang="5400000" scaled="1"/>
                  <a:tileRect/>
                </a:gradFill>
                <a:ln w="19050">
                  <a:noFill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51"/>
                <p:cNvSpPr/>
                <p:nvPr/>
              </p:nvSpPr>
              <p:spPr bwMode="auto">
                <a:xfrm rot="2664167">
                  <a:off x="1944475" y="3731070"/>
                  <a:ext cx="98773" cy="45719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/>
                </a:p>
              </p:txBody>
            </p:sp>
          </p:grpSp>
          <p:grpSp>
            <p:nvGrpSpPr>
              <p:cNvPr id="48" name="그룹 148"/>
              <p:cNvGrpSpPr/>
              <p:nvPr/>
            </p:nvGrpSpPr>
            <p:grpSpPr>
              <a:xfrm>
                <a:off x="2813390" y="4398207"/>
                <a:ext cx="363947" cy="610459"/>
                <a:chOff x="2813390" y="4398207"/>
                <a:chExt cx="363947" cy="610459"/>
              </a:xfrm>
            </p:grpSpPr>
            <p:sp>
              <p:nvSpPr>
                <p:cNvPr id="49" name="자유형 48"/>
                <p:cNvSpPr/>
                <p:nvPr/>
              </p:nvSpPr>
              <p:spPr>
                <a:xfrm rot="7326151">
                  <a:off x="2690134" y="4521463"/>
                  <a:ext cx="610459" cy="363947"/>
                </a:xfrm>
                <a:custGeom>
                  <a:avLst/>
                  <a:gdLst>
                    <a:gd name="connsiteX0" fmla="*/ 0 w 692944"/>
                    <a:gd name="connsiteY0" fmla="*/ 419100 h 419100"/>
                    <a:gd name="connsiteX1" fmla="*/ 157162 w 692944"/>
                    <a:gd name="connsiteY1" fmla="*/ 0 h 419100"/>
                    <a:gd name="connsiteX2" fmla="*/ 692944 w 692944"/>
                    <a:gd name="connsiteY2" fmla="*/ 73819 h 419100"/>
                    <a:gd name="connsiteX3" fmla="*/ 0 w 692944"/>
                    <a:gd name="connsiteY3" fmla="*/ 419100 h 419100"/>
                    <a:gd name="connsiteX0" fmla="*/ 0 w 685217"/>
                    <a:gd name="connsiteY0" fmla="*/ 419100 h 419100"/>
                    <a:gd name="connsiteX1" fmla="*/ 157162 w 685217"/>
                    <a:gd name="connsiteY1" fmla="*/ 0 h 419100"/>
                    <a:gd name="connsiteX2" fmla="*/ 685217 w 685217"/>
                    <a:gd name="connsiteY2" fmla="*/ 66961 h 419100"/>
                    <a:gd name="connsiteX3" fmla="*/ 0 w 685217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694742"/>
                    <a:gd name="connsiteY0" fmla="*/ 419100 h 419100"/>
                    <a:gd name="connsiteX1" fmla="*/ 157162 w 694742"/>
                    <a:gd name="connsiteY1" fmla="*/ 0 h 419100"/>
                    <a:gd name="connsiteX2" fmla="*/ 694742 w 694742"/>
                    <a:gd name="connsiteY2" fmla="*/ 69343 h 419100"/>
                    <a:gd name="connsiteX3" fmla="*/ 0 w 694742"/>
                    <a:gd name="connsiteY3" fmla="*/ 419100 h 419100"/>
                    <a:gd name="connsiteX0" fmla="*/ 0 w 702969"/>
                    <a:gd name="connsiteY0" fmla="*/ 419100 h 419100"/>
                    <a:gd name="connsiteX1" fmla="*/ 157162 w 702969"/>
                    <a:gd name="connsiteY1" fmla="*/ 0 h 419100"/>
                    <a:gd name="connsiteX2" fmla="*/ 702969 w 702969"/>
                    <a:gd name="connsiteY2" fmla="*/ 66601 h 419100"/>
                    <a:gd name="connsiteX3" fmla="*/ 0 w 702969"/>
                    <a:gd name="connsiteY3" fmla="*/ 41910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969" h="419100">
                      <a:moveTo>
                        <a:pt x="0" y="419100"/>
                      </a:moveTo>
                      <a:lnTo>
                        <a:pt x="157162" y="0"/>
                      </a:lnTo>
                      <a:lnTo>
                        <a:pt x="702969" y="66601"/>
                      </a:lnTo>
                      <a:cubicBezTo>
                        <a:pt x="103212" y="47171"/>
                        <a:pt x="448622" y="380053"/>
                        <a:pt x="0" y="4191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lumMod val="95000"/>
                        <a:alpha val="51000"/>
                      </a:schemeClr>
                    </a:gs>
                  </a:gsLst>
                  <a:lin ang="5400000" scaled="1"/>
                  <a:tileRect/>
                </a:gradFill>
                <a:ln w="19050">
                  <a:noFill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타원 49"/>
                <p:cNvSpPr/>
                <p:nvPr/>
              </p:nvSpPr>
              <p:spPr bwMode="auto">
                <a:xfrm rot="7133718">
                  <a:off x="2953712" y="4894808"/>
                  <a:ext cx="98773" cy="45719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/>
                </a:p>
              </p:txBody>
            </p:sp>
          </p:grpSp>
        </p:grpSp>
        <p:sp>
          <p:nvSpPr>
            <p:cNvPr id="42" name="자유형 41"/>
            <p:cNvSpPr/>
            <p:nvPr/>
          </p:nvSpPr>
          <p:spPr>
            <a:xfrm>
              <a:off x="4031455" y="3618076"/>
              <a:ext cx="401191" cy="165732"/>
            </a:xfrm>
            <a:custGeom>
              <a:avLst/>
              <a:gdLst>
                <a:gd name="connsiteX0" fmla="*/ 0 w 397669"/>
                <a:gd name="connsiteY0" fmla="*/ 171450 h 171450"/>
                <a:gd name="connsiteX1" fmla="*/ 0 w 397669"/>
                <a:gd name="connsiteY1" fmla="*/ 171450 h 171450"/>
                <a:gd name="connsiteX2" fmla="*/ 397669 w 397669"/>
                <a:gd name="connsiteY2" fmla="*/ 0 h 171450"/>
                <a:gd name="connsiteX3" fmla="*/ 154781 w 397669"/>
                <a:gd name="connsiteY3" fmla="*/ 7144 h 171450"/>
                <a:gd name="connsiteX4" fmla="*/ 0 w 397669"/>
                <a:gd name="connsiteY4" fmla="*/ 171450 h 171450"/>
                <a:gd name="connsiteX0" fmla="*/ 0 w 397669"/>
                <a:gd name="connsiteY0" fmla="*/ 171450 h 171450"/>
                <a:gd name="connsiteX1" fmla="*/ 0 w 397669"/>
                <a:gd name="connsiteY1" fmla="*/ 171450 h 171450"/>
                <a:gd name="connsiteX2" fmla="*/ 397669 w 397669"/>
                <a:gd name="connsiteY2" fmla="*/ 0 h 171450"/>
                <a:gd name="connsiteX3" fmla="*/ 154781 w 397669"/>
                <a:gd name="connsiteY3" fmla="*/ 7144 h 171450"/>
                <a:gd name="connsiteX4" fmla="*/ 0 w 397669"/>
                <a:gd name="connsiteY4" fmla="*/ 171450 h 171450"/>
                <a:gd name="connsiteX0" fmla="*/ 0 w 401191"/>
                <a:gd name="connsiteY0" fmla="*/ 165732 h 165732"/>
                <a:gd name="connsiteX1" fmla="*/ 0 w 401191"/>
                <a:gd name="connsiteY1" fmla="*/ 165732 h 165732"/>
                <a:gd name="connsiteX2" fmla="*/ 401191 w 401191"/>
                <a:gd name="connsiteY2" fmla="*/ 0 h 165732"/>
                <a:gd name="connsiteX3" fmla="*/ 154781 w 401191"/>
                <a:gd name="connsiteY3" fmla="*/ 1426 h 165732"/>
                <a:gd name="connsiteX4" fmla="*/ 0 w 401191"/>
                <a:gd name="connsiteY4" fmla="*/ 165732 h 165732"/>
                <a:gd name="connsiteX0" fmla="*/ 0 w 401191"/>
                <a:gd name="connsiteY0" fmla="*/ 165732 h 165732"/>
                <a:gd name="connsiteX1" fmla="*/ 0 w 401191"/>
                <a:gd name="connsiteY1" fmla="*/ 165732 h 165732"/>
                <a:gd name="connsiteX2" fmla="*/ 401191 w 401191"/>
                <a:gd name="connsiteY2" fmla="*/ 0 h 165732"/>
                <a:gd name="connsiteX3" fmla="*/ 154781 w 401191"/>
                <a:gd name="connsiteY3" fmla="*/ 1426 h 165732"/>
                <a:gd name="connsiteX4" fmla="*/ 0 w 401191"/>
                <a:gd name="connsiteY4" fmla="*/ 165732 h 1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191" h="165732">
                  <a:moveTo>
                    <a:pt x="0" y="165732"/>
                  </a:moveTo>
                  <a:lnTo>
                    <a:pt x="0" y="165732"/>
                  </a:lnTo>
                  <a:cubicBezTo>
                    <a:pt x="133730" y="110488"/>
                    <a:pt x="198306" y="29435"/>
                    <a:pt x="401191" y="0"/>
                  </a:cubicBezTo>
                  <a:lnTo>
                    <a:pt x="154781" y="1426"/>
                  </a:lnTo>
                  <a:cubicBezTo>
                    <a:pt x="56604" y="18480"/>
                    <a:pt x="51594" y="110963"/>
                    <a:pt x="0" y="1657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lumMod val="95000"/>
                    <a:alpha val="51000"/>
                  </a:schemeClr>
                </a:gs>
              </a:gsLst>
              <a:lin ang="5400000" scaled="1"/>
              <a:tileRect/>
            </a:gradFill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자유형 42"/>
            <p:cNvSpPr/>
            <p:nvPr/>
          </p:nvSpPr>
          <p:spPr>
            <a:xfrm rot="14403869">
              <a:off x="3482760" y="5696060"/>
              <a:ext cx="401191" cy="165732"/>
            </a:xfrm>
            <a:custGeom>
              <a:avLst/>
              <a:gdLst>
                <a:gd name="connsiteX0" fmla="*/ 0 w 397669"/>
                <a:gd name="connsiteY0" fmla="*/ 171450 h 171450"/>
                <a:gd name="connsiteX1" fmla="*/ 0 w 397669"/>
                <a:gd name="connsiteY1" fmla="*/ 171450 h 171450"/>
                <a:gd name="connsiteX2" fmla="*/ 397669 w 397669"/>
                <a:gd name="connsiteY2" fmla="*/ 0 h 171450"/>
                <a:gd name="connsiteX3" fmla="*/ 154781 w 397669"/>
                <a:gd name="connsiteY3" fmla="*/ 7144 h 171450"/>
                <a:gd name="connsiteX4" fmla="*/ 0 w 397669"/>
                <a:gd name="connsiteY4" fmla="*/ 171450 h 171450"/>
                <a:gd name="connsiteX0" fmla="*/ 0 w 397669"/>
                <a:gd name="connsiteY0" fmla="*/ 171450 h 171450"/>
                <a:gd name="connsiteX1" fmla="*/ 0 w 397669"/>
                <a:gd name="connsiteY1" fmla="*/ 171450 h 171450"/>
                <a:gd name="connsiteX2" fmla="*/ 397669 w 397669"/>
                <a:gd name="connsiteY2" fmla="*/ 0 h 171450"/>
                <a:gd name="connsiteX3" fmla="*/ 154781 w 397669"/>
                <a:gd name="connsiteY3" fmla="*/ 7144 h 171450"/>
                <a:gd name="connsiteX4" fmla="*/ 0 w 397669"/>
                <a:gd name="connsiteY4" fmla="*/ 171450 h 171450"/>
                <a:gd name="connsiteX0" fmla="*/ 0 w 401191"/>
                <a:gd name="connsiteY0" fmla="*/ 165732 h 165732"/>
                <a:gd name="connsiteX1" fmla="*/ 0 w 401191"/>
                <a:gd name="connsiteY1" fmla="*/ 165732 h 165732"/>
                <a:gd name="connsiteX2" fmla="*/ 401191 w 401191"/>
                <a:gd name="connsiteY2" fmla="*/ 0 h 165732"/>
                <a:gd name="connsiteX3" fmla="*/ 154781 w 401191"/>
                <a:gd name="connsiteY3" fmla="*/ 1426 h 165732"/>
                <a:gd name="connsiteX4" fmla="*/ 0 w 401191"/>
                <a:gd name="connsiteY4" fmla="*/ 165732 h 165732"/>
                <a:gd name="connsiteX0" fmla="*/ 0 w 401191"/>
                <a:gd name="connsiteY0" fmla="*/ 165732 h 165732"/>
                <a:gd name="connsiteX1" fmla="*/ 0 w 401191"/>
                <a:gd name="connsiteY1" fmla="*/ 165732 h 165732"/>
                <a:gd name="connsiteX2" fmla="*/ 401191 w 401191"/>
                <a:gd name="connsiteY2" fmla="*/ 0 h 165732"/>
                <a:gd name="connsiteX3" fmla="*/ 154781 w 401191"/>
                <a:gd name="connsiteY3" fmla="*/ 1426 h 165732"/>
                <a:gd name="connsiteX4" fmla="*/ 0 w 401191"/>
                <a:gd name="connsiteY4" fmla="*/ 165732 h 1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191" h="165732">
                  <a:moveTo>
                    <a:pt x="0" y="165732"/>
                  </a:moveTo>
                  <a:lnTo>
                    <a:pt x="0" y="165732"/>
                  </a:lnTo>
                  <a:cubicBezTo>
                    <a:pt x="133730" y="110488"/>
                    <a:pt x="198306" y="29435"/>
                    <a:pt x="401191" y="0"/>
                  </a:cubicBezTo>
                  <a:lnTo>
                    <a:pt x="154781" y="1426"/>
                  </a:lnTo>
                  <a:cubicBezTo>
                    <a:pt x="56604" y="18480"/>
                    <a:pt x="51594" y="110963"/>
                    <a:pt x="0" y="1657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lumMod val="95000"/>
                    <a:alpha val="51000"/>
                  </a:schemeClr>
                </a:gs>
              </a:gsLst>
              <a:lin ang="5400000" scaled="1"/>
              <a:tileRect/>
            </a:gradFill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 43"/>
            <p:cNvSpPr/>
            <p:nvPr/>
          </p:nvSpPr>
          <p:spPr>
            <a:xfrm rot="7194159">
              <a:off x="5587857" y="5109437"/>
              <a:ext cx="401191" cy="165732"/>
            </a:xfrm>
            <a:custGeom>
              <a:avLst/>
              <a:gdLst>
                <a:gd name="connsiteX0" fmla="*/ 0 w 397669"/>
                <a:gd name="connsiteY0" fmla="*/ 171450 h 171450"/>
                <a:gd name="connsiteX1" fmla="*/ 0 w 397669"/>
                <a:gd name="connsiteY1" fmla="*/ 171450 h 171450"/>
                <a:gd name="connsiteX2" fmla="*/ 397669 w 397669"/>
                <a:gd name="connsiteY2" fmla="*/ 0 h 171450"/>
                <a:gd name="connsiteX3" fmla="*/ 154781 w 397669"/>
                <a:gd name="connsiteY3" fmla="*/ 7144 h 171450"/>
                <a:gd name="connsiteX4" fmla="*/ 0 w 397669"/>
                <a:gd name="connsiteY4" fmla="*/ 171450 h 171450"/>
                <a:gd name="connsiteX0" fmla="*/ 0 w 397669"/>
                <a:gd name="connsiteY0" fmla="*/ 171450 h 171450"/>
                <a:gd name="connsiteX1" fmla="*/ 0 w 397669"/>
                <a:gd name="connsiteY1" fmla="*/ 171450 h 171450"/>
                <a:gd name="connsiteX2" fmla="*/ 397669 w 397669"/>
                <a:gd name="connsiteY2" fmla="*/ 0 h 171450"/>
                <a:gd name="connsiteX3" fmla="*/ 154781 w 397669"/>
                <a:gd name="connsiteY3" fmla="*/ 7144 h 171450"/>
                <a:gd name="connsiteX4" fmla="*/ 0 w 397669"/>
                <a:gd name="connsiteY4" fmla="*/ 171450 h 171450"/>
                <a:gd name="connsiteX0" fmla="*/ 0 w 401191"/>
                <a:gd name="connsiteY0" fmla="*/ 165732 h 165732"/>
                <a:gd name="connsiteX1" fmla="*/ 0 w 401191"/>
                <a:gd name="connsiteY1" fmla="*/ 165732 h 165732"/>
                <a:gd name="connsiteX2" fmla="*/ 401191 w 401191"/>
                <a:gd name="connsiteY2" fmla="*/ 0 h 165732"/>
                <a:gd name="connsiteX3" fmla="*/ 154781 w 401191"/>
                <a:gd name="connsiteY3" fmla="*/ 1426 h 165732"/>
                <a:gd name="connsiteX4" fmla="*/ 0 w 401191"/>
                <a:gd name="connsiteY4" fmla="*/ 165732 h 165732"/>
                <a:gd name="connsiteX0" fmla="*/ 0 w 401191"/>
                <a:gd name="connsiteY0" fmla="*/ 165732 h 165732"/>
                <a:gd name="connsiteX1" fmla="*/ 0 w 401191"/>
                <a:gd name="connsiteY1" fmla="*/ 165732 h 165732"/>
                <a:gd name="connsiteX2" fmla="*/ 401191 w 401191"/>
                <a:gd name="connsiteY2" fmla="*/ 0 h 165732"/>
                <a:gd name="connsiteX3" fmla="*/ 154781 w 401191"/>
                <a:gd name="connsiteY3" fmla="*/ 1426 h 165732"/>
                <a:gd name="connsiteX4" fmla="*/ 0 w 401191"/>
                <a:gd name="connsiteY4" fmla="*/ 165732 h 1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191" h="165732">
                  <a:moveTo>
                    <a:pt x="0" y="165732"/>
                  </a:moveTo>
                  <a:lnTo>
                    <a:pt x="0" y="165732"/>
                  </a:lnTo>
                  <a:cubicBezTo>
                    <a:pt x="133730" y="110488"/>
                    <a:pt x="198306" y="29435"/>
                    <a:pt x="401191" y="0"/>
                  </a:cubicBezTo>
                  <a:lnTo>
                    <a:pt x="154781" y="1426"/>
                  </a:lnTo>
                  <a:cubicBezTo>
                    <a:pt x="56604" y="18480"/>
                    <a:pt x="51594" y="110963"/>
                    <a:pt x="0" y="1657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lumMod val="95000"/>
                    <a:alpha val="51000"/>
                  </a:schemeClr>
                </a:gs>
              </a:gsLst>
              <a:lin ang="5400000" scaled="1"/>
              <a:tileRect/>
            </a:gradFill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1" name="꺾인 연결선 70"/>
          <p:cNvCxnSpPr/>
          <p:nvPr/>
        </p:nvCxnSpPr>
        <p:spPr>
          <a:xfrm rot="10800000" flipH="1" flipV="1">
            <a:off x="2643175" y="4486164"/>
            <a:ext cx="1921" cy="1080000"/>
          </a:xfrm>
          <a:prstGeom prst="bentConnector3">
            <a:avLst>
              <a:gd name="adj1" fmla="val 26432283"/>
            </a:avLst>
          </a:prstGeom>
          <a:ln w="15875">
            <a:solidFill>
              <a:srgbClr val="00A4AB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>
            <a:off x="3143239" y="4975745"/>
            <a:ext cx="468000" cy="8949"/>
          </a:xfrm>
          <a:prstGeom prst="line">
            <a:avLst/>
          </a:prstGeom>
          <a:ln w="15875">
            <a:solidFill>
              <a:srgbClr val="00A4AB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08"/>
          <p:cNvCxnSpPr/>
          <p:nvPr/>
        </p:nvCxnSpPr>
        <p:spPr>
          <a:xfrm flipH="1" flipV="1">
            <a:off x="5655433" y="5290879"/>
            <a:ext cx="702517" cy="1"/>
          </a:xfrm>
          <a:prstGeom prst="line">
            <a:avLst/>
          </a:prstGeom>
          <a:ln w="15875">
            <a:solidFill>
              <a:srgbClr val="005BAC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flipH="1">
            <a:off x="5072066" y="4071942"/>
            <a:ext cx="1080000" cy="0"/>
          </a:xfrm>
          <a:prstGeom prst="line">
            <a:avLst/>
          </a:prstGeom>
          <a:ln w="15875">
            <a:solidFill>
              <a:srgbClr val="92D050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285852" y="2404584"/>
            <a:ext cx="4602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30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기업의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요구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지리적 여건을 고려하여 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2</a:t>
            </a:r>
            <a:r>
              <a:rPr lang="ko-KR" altLang="en-US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그룹으로 순환훈련 교육</a:t>
            </a:r>
            <a:endParaRPr lang="en-US" altLang="ko-KR" sz="130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ko-KR" altLang="en-US" sz="140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300" kern="1000" spc="-5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rPr>
              <a:t> 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A</a:t>
            </a:r>
            <a:r>
              <a:rPr lang="ko-KR" altLang="en-US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그룹 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30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성동공업고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영등포공업고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(2</a:t>
            </a:r>
            <a:r>
              <a:rPr lang="ko-KR" altLang="en-US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학급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</a:p>
          <a:p>
            <a:r>
              <a:rPr lang="ko-KR" altLang="en-US" sz="140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300" kern="1000" spc="-5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rPr>
              <a:t> 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B</a:t>
            </a:r>
            <a:r>
              <a:rPr lang="ko-KR" altLang="en-US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그룹 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30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서울아이티고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인덕공업고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한양공업고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(3</a:t>
            </a:r>
            <a:r>
              <a:rPr lang="ko-KR" altLang="en-US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학급</a:t>
            </a:r>
            <a:r>
              <a:rPr lang="en-US" altLang="ko-KR" sz="13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30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 rot="17982755">
            <a:off x="3764639" y="4115619"/>
            <a:ext cx="998991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7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ExtraBold" pitchFamily="34" charset="-127"/>
                <a:ea typeface="나눔스퀘어OTF ExtraBold" pitchFamily="34" charset="-127"/>
              </a:rPr>
              <a:t>학교교육</a:t>
            </a:r>
            <a:endParaRPr lang="ko-KR" altLang="en-US" sz="17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824193" y="560203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ExtraBold" pitchFamily="34" charset="-127"/>
                <a:ea typeface="나눔스퀘어OTF ExtraBold" pitchFamily="34" charset="-127"/>
              </a:rPr>
              <a:t>도제교육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 rot="3357032">
            <a:off x="5158654" y="4760836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ExtraBold" pitchFamily="34" charset="-127"/>
                <a:ea typeface="나눔스퀘어OTF ExtraBold" pitchFamily="34" charset="-127"/>
              </a:rPr>
              <a:t>기업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pSp>
        <p:nvGrpSpPr>
          <p:cNvPr id="82" name="그룹 81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85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86" name="TextBox 85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교육시간 배치 계획</a:t>
              </a:r>
              <a:endParaRPr lang="en-US" altLang="ko-KR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1000100" y="3500438"/>
            <a:ext cx="1877438" cy="1483710"/>
            <a:chOff x="4769665" y="2357427"/>
            <a:chExt cx="1877438" cy="1483710"/>
          </a:xfrm>
        </p:grpSpPr>
        <p:grpSp>
          <p:nvGrpSpPr>
            <p:cNvPr id="89" name="그룹 86"/>
            <p:cNvGrpSpPr/>
            <p:nvPr/>
          </p:nvGrpSpPr>
          <p:grpSpPr>
            <a:xfrm>
              <a:off x="4769665" y="2357427"/>
              <a:ext cx="1800000" cy="1428761"/>
              <a:chOff x="867163" y="2327610"/>
              <a:chExt cx="1800000" cy="1388421"/>
            </a:xfrm>
          </p:grpSpPr>
          <p:sp>
            <p:nvSpPr>
              <p:cNvPr id="94" name="한쪽 모서리가 둥근 사각형 93"/>
              <p:cNvSpPr/>
              <p:nvPr/>
            </p:nvSpPr>
            <p:spPr>
              <a:xfrm flipV="1">
                <a:off x="867163" y="2327610"/>
                <a:ext cx="1800000" cy="458445"/>
              </a:xfrm>
              <a:prstGeom prst="round1Rect">
                <a:avLst/>
              </a:prstGeom>
              <a:solidFill>
                <a:srgbClr val="00A4AB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한쪽 모서리가 둥근 사각형 94"/>
              <p:cNvSpPr/>
              <p:nvPr/>
            </p:nvSpPr>
            <p:spPr>
              <a:xfrm flipV="1">
                <a:off x="867163" y="2643181"/>
                <a:ext cx="1800000" cy="107285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1" name="그룹 70"/>
            <p:cNvGrpSpPr/>
            <p:nvPr/>
          </p:nvGrpSpPr>
          <p:grpSpPr>
            <a:xfrm>
              <a:off x="4804746" y="2379771"/>
              <a:ext cx="1842357" cy="1461366"/>
              <a:chOff x="4765968" y="1993642"/>
              <a:chExt cx="1842357" cy="1461366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4822407" y="2405490"/>
                <a:ext cx="1785918" cy="1049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￮</a:t>
                </a:r>
                <a:r>
                  <a:rPr lang="ko-KR" altLang="en-US" sz="1100" kern="1000" spc="-50" dirty="0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rPr>
                  <a:t> 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성동 도제교육센터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4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주  </a:t>
                </a:r>
                <a:endParaRPr lang="en-US" altLang="ko-KR" sz="11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   (2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학년 학기당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￮ 성동 도제교육센터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1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주  </a:t>
                </a:r>
                <a:endParaRPr lang="en-US" altLang="ko-KR" sz="11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   (3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학년 학기당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)</a:t>
                </a:r>
              </a:p>
              <a:p>
                <a:pPr marL="57150" lvl="1" indent="-57150" defTabSz="488950"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ko-KR" altLang="en-US" sz="105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765968" y="1993642"/>
                <a:ext cx="1714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학교 </a:t>
                </a:r>
                <a:r>
                  <a:rPr lang="ko-KR" altLang="en-US" sz="1300" spc="-100" dirty="0" err="1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연계형</a:t>
                </a:r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학점제</a:t>
                </a:r>
                <a:endParaRPr lang="ko-KR" altLang="en-US" sz="13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96" name="그룹 95"/>
          <p:cNvGrpSpPr/>
          <p:nvPr/>
        </p:nvGrpSpPr>
        <p:grpSpPr>
          <a:xfrm>
            <a:off x="1179292" y="5192147"/>
            <a:ext cx="1877438" cy="1094373"/>
            <a:chOff x="4769665" y="2357427"/>
            <a:chExt cx="1877438" cy="1094373"/>
          </a:xfrm>
        </p:grpSpPr>
        <p:grpSp>
          <p:nvGrpSpPr>
            <p:cNvPr id="102" name="그룹 86"/>
            <p:cNvGrpSpPr/>
            <p:nvPr/>
          </p:nvGrpSpPr>
          <p:grpSpPr>
            <a:xfrm>
              <a:off x="4769665" y="2357427"/>
              <a:ext cx="1800000" cy="1071570"/>
              <a:chOff x="867163" y="2327610"/>
              <a:chExt cx="1800000" cy="1041315"/>
            </a:xfrm>
          </p:grpSpPr>
          <p:sp>
            <p:nvSpPr>
              <p:cNvPr id="113" name="한쪽 모서리가 둥근 사각형 112"/>
              <p:cNvSpPr/>
              <p:nvPr/>
            </p:nvSpPr>
            <p:spPr>
              <a:xfrm flipV="1">
                <a:off x="867163" y="2327610"/>
                <a:ext cx="1800000" cy="458445"/>
              </a:xfrm>
              <a:prstGeom prst="round1Rect">
                <a:avLst/>
              </a:prstGeom>
              <a:solidFill>
                <a:srgbClr val="00A4AB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한쪽 모서리가 둥근 사각형 113"/>
              <p:cNvSpPr/>
              <p:nvPr/>
            </p:nvSpPr>
            <p:spPr>
              <a:xfrm flipV="1">
                <a:off x="867163" y="2643181"/>
                <a:ext cx="1800000" cy="725744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3" name="그룹 70"/>
            <p:cNvGrpSpPr/>
            <p:nvPr/>
          </p:nvGrpSpPr>
          <p:grpSpPr>
            <a:xfrm>
              <a:off x="4804746" y="2379771"/>
              <a:ext cx="1842357" cy="1072029"/>
              <a:chOff x="4765968" y="1993642"/>
              <a:chExt cx="1842357" cy="1072029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4822407" y="2405490"/>
                <a:ext cx="1785918" cy="660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￮ </a:t>
                </a:r>
                <a:r>
                  <a:rPr lang="ko-KR" altLang="en-US" sz="1100" dirty="0" err="1" smtClean="0">
                    <a:latin typeface="나눔스퀘어OTF" pitchFamily="34" charset="-127"/>
                    <a:ea typeface="나눔스퀘어OTF" pitchFamily="34" charset="-127"/>
                  </a:rPr>
                  <a:t>한국폴리텍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I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대학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1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주</a:t>
                </a:r>
                <a:endParaRPr lang="en-US" altLang="ko-KR" sz="11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  (2, 3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학년 학기당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)</a:t>
                </a:r>
              </a:p>
              <a:p>
                <a:pPr marL="57150" lvl="1" indent="-57150" defTabSz="488950"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ko-KR" altLang="en-US" sz="105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765968" y="1993642"/>
                <a:ext cx="1714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지역 </a:t>
                </a:r>
                <a:r>
                  <a:rPr lang="ko-KR" altLang="en-US" sz="1300" spc="-100" dirty="0" err="1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연계형</a:t>
                </a:r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학점제</a:t>
                </a:r>
                <a:endParaRPr lang="ko-KR" altLang="en-US" sz="13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116" name="그룹 115"/>
          <p:cNvGrpSpPr/>
          <p:nvPr/>
        </p:nvGrpSpPr>
        <p:grpSpPr>
          <a:xfrm>
            <a:off x="6052148" y="3380364"/>
            <a:ext cx="1877438" cy="1191644"/>
            <a:chOff x="4769665" y="2357426"/>
            <a:chExt cx="1877438" cy="1191644"/>
          </a:xfrm>
        </p:grpSpPr>
        <p:grpSp>
          <p:nvGrpSpPr>
            <p:cNvPr id="117" name="그룹 86"/>
            <p:cNvGrpSpPr/>
            <p:nvPr/>
          </p:nvGrpSpPr>
          <p:grpSpPr>
            <a:xfrm>
              <a:off x="4769665" y="2357426"/>
              <a:ext cx="1800000" cy="1191644"/>
              <a:chOff x="867163" y="2327609"/>
              <a:chExt cx="1800000" cy="1157999"/>
            </a:xfrm>
          </p:grpSpPr>
          <p:sp>
            <p:nvSpPr>
              <p:cNvPr id="128" name="한쪽 모서리가 둥근 사각형 127"/>
              <p:cNvSpPr/>
              <p:nvPr/>
            </p:nvSpPr>
            <p:spPr>
              <a:xfrm flipV="1">
                <a:off x="867163" y="2327609"/>
                <a:ext cx="1800000" cy="624789"/>
              </a:xfrm>
              <a:prstGeom prst="round1Rect">
                <a:avLst/>
              </a:prstGeom>
              <a:solidFill>
                <a:schemeClr val="accent3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0" name="한쪽 모서리가 둥근 사각형 129"/>
              <p:cNvSpPr/>
              <p:nvPr/>
            </p:nvSpPr>
            <p:spPr>
              <a:xfrm flipV="1">
                <a:off x="867163" y="2759864"/>
                <a:ext cx="1800000" cy="725744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5" name="그룹 70"/>
            <p:cNvGrpSpPr/>
            <p:nvPr/>
          </p:nvGrpSpPr>
          <p:grpSpPr>
            <a:xfrm>
              <a:off x="4804746" y="2369261"/>
              <a:ext cx="1842357" cy="1026090"/>
              <a:chOff x="4765968" y="1983132"/>
              <a:chExt cx="1842357" cy="1026090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4822407" y="2525563"/>
                <a:ext cx="1785918" cy="483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￮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2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학년 학기당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7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주 교육</a:t>
                </a:r>
                <a:endParaRPr lang="en-US" altLang="ko-KR" sz="11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￮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3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학년 학기당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6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주 교육</a:t>
                </a:r>
                <a:endParaRPr lang="en-US" altLang="ko-KR" sz="1100" dirty="0" smtClean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4765968" y="1983132"/>
                <a:ext cx="1714553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학교교육</a:t>
                </a:r>
                <a:endParaRPr lang="en-US" altLang="ko-KR" sz="13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/>
                <a:r>
                  <a:rPr lang="en-US" altLang="ko-KR" sz="11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개별 학교에서 자체 운영</a:t>
                </a:r>
                <a:r>
                  <a:rPr lang="en-US" altLang="ko-KR" sz="11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11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133" name="그룹 132"/>
          <p:cNvGrpSpPr/>
          <p:nvPr/>
        </p:nvGrpSpPr>
        <p:grpSpPr>
          <a:xfrm>
            <a:off x="6329522" y="4857759"/>
            <a:ext cx="1877438" cy="1428761"/>
            <a:chOff x="4769665" y="2357427"/>
            <a:chExt cx="1877438" cy="1428761"/>
          </a:xfrm>
        </p:grpSpPr>
        <p:grpSp>
          <p:nvGrpSpPr>
            <p:cNvPr id="134" name="그룹 86"/>
            <p:cNvGrpSpPr/>
            <p:nvPr/>
          </p:nvGrpSpPr>
          <p:grpSpPr>
            <a:xfrm>
              <a:off x="4769665" y="2357427"/>
              <a:ext cx="1800000" cy="1428761"/>
              <a:chOff x="867163" y="2327610"/>
              <a:chExt cx="1800000" cy="1388421"/>
            </a:xfrm>
          </p:grpSpPr>
          <p:sp>
            <p:nvSpPr>
              <p:cNvPr id="138" name="한쪽 모서리가 둥근 사각형 137"/>
              <p:cNvSpPr/>
              <p:nvPr/>
            </p:nvSpPr>
            <p:spPr>
              <a:xfrm flipV="1">
                <a:off x="867163" y="2327610"/>
                <a:ext cx="1800000" cy="458445"/>
              </a:xfrm>
              <a:prstGeom prst="round1Rect">
                <a:avLst/>
              </a:prstGeom>
              <a:solidFill>
                <a:srgbClr val="0070C0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9" name="한쪽 모서리가 둥근 사각형 138"/>
              <p:cNvSpPr/>
              <p:nvPr/>
            </p:nvSpPr>
            <p:spPr>
              <a:xfrm flipV="1">
                <a:off x="867163" y="2643181"/>
                <a:ext cx="1800000" cy="107285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5" name="그룹 70"/>
            <p:cNvGrpSpPr/>
            <p:nvPr/>
          </p:nvGrpSpPr>
          <p:grpSpPr>
            <a:xfrm>
              <a:off x="4804746" y="2379771"/>
              <a:ext cx="1842357" cy="1355761"/>
              <a:chOff x="4765968" y="1993642"/>
              <a:chExt cx="1842357" cy="1355761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4822407" y="2405490"/>
                <a:ext cx="1785918" cy="943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￮ 기업현장교육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5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주</a:t>
                </a:r>
                <a:endParaRPr lang="en-US" altLang="ko-KR" sz="11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  (2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학년 학기당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￮ 기업현장교육 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9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주</a:t>
                </a:r>
                <a:endParaRPr lang="en-US" altLang="ko-KR" sz="11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  (3</a:t>
                </a:r>
                <a:r>
                  <a:rPr lang="ko-KR" altLang="en-US" sz="1100" dirty="0" smtClean="0">
                    <a:latin typeface="나눔스퀘어OTF" pitchFamily="34" charset="-127"/>
                    <a:ea typeface="나눔스퀘어OTF" pitchFamily="34" charset="-127"/>
                  </a:rPr>
                  <a:t>학년 학기당</a:t>
                </a:r>
                <a:r>
                  <a:rPr lang="en-US" altLang="ko-KR" sz="1100" dirty="0" smtClean="0">
                    <a:latin typeface="나눔스퀘어OTF" pitchFamily="34" charset="-127"/>
                    <a:ea typeface="나눔스퀘어OTF" pitchFamily="34" charset="-127"/>
                  </a:rPr>
                  <a:t>)</a:t>
                </a:r>
                <a:endParaRPr lang="ko-KR" altLang="en-US" sz="105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4765968" y="1993642"/>
                <a:ext cx="1714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지역 </a:t>
                </a:r>
                <a:r>
                  <a:rPr lang="ko-KR" altLang="en-US" sz="1300" spc="-100" dirty="0" err="1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연계형</a:t>
                </a:r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학점제</a:t>
                </a:r>
                <a:endParaRPr lang="ko-KR" altLang="en-US" sz="13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65" name="TextBox 2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학점제 운영 사례 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5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도제형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모형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6089" y="850596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사례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11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1285852" y="2405714"/>
            <a:ext cx="3850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35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인력양성</a:t>
            </a:r>
            <a:r>
              <a:rPr lang="ko-KR" altLang="en-US" sz="135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분야 </a:t>
            </a:r>
            <a:r>
              <a:rPr lang="en-US" altLang="ko-KR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절삭가공</a:t>
            </a:r>
            <a:endParaRPr lang="en-US" altLang="ko-KR" sz="135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ko-KR" altLang="en-US" sz="120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35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운영</a:t>
            </a:r>
            <a:r>
              <a:rPr lang="ko-KR" altLang="en-US" sz="135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유형  </a:t>
            </a:r>
            <a:r>
              <a:rPr lang="en-US" altLang="ko-KR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350" dirty="0" err="1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거점학교형</a:t>
            </a:r>
            <a:r>
              <a:rPr lang="en-US" altLang="ko-KR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(5</a:t>
            </a:r>
            <a:r>
              <a:rPr lang="ko-KR" altLang="en-US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개 학교</a:t>
            </a:r>
            <a:r>
              <a:rPr lang="en-US" altLang="ko-KR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,  130</a:t>
            </a:r>
            <a:r>
              <a:rPr lang="ko-KR" altLang="en-US" sz="135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명 학생</a:t>
            </a:r>
            <a:r>
              <a:rPr lang="en-US" altLang="ko-KR" sz="140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en-US" altLang="ko-KR" sz="140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76" name="그룹 175"/>
          <p:cNvGrpSpPr/>
          <p:nvPr/>
        </p:nvGrpSpPr>
        <p:grpSpPr>
          <a:xfrm>
            <a:off x="6431520" y="2643182"/>
            <a:ext cx="2078929" cy="3632283"/>
            <a:chOff x="6220426" y="2422472"/>
            <a:chExt cx="2078929" cy="3632283"/>
          </a:xfrm>
          <a:solidFill>
            <a:schemeClr val="bg1">
              <a:lumMod val="95000"/>
            </a:schemeClr>
          </a:solidFill>
        </p:grpSpPr>
        <p:sp>
          <p:nvSpPr>
            <p:cNvPr id="175" name="직사각형 174"/>
            <p:cNvSpPr/>
            <p:nvPr/>
          </p:nvSpPr>
          <p:spPr>
            <a:xfrm>
              <a:off x="6220426" y="2422472"/>
              <a:ext cx="2078929" cy="36322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9" name="그룹 158"/>
            <p:cNvGrpSpPr/>
            <p:nvPr/>
          </p:nvGrpSpPr>
          <p:grpSpPr>
            <a:xfrm>
              <a:off x="6357150" y="2533074"/>
              <a:ext cx="1824114" cy="3428631"/>
              <a:chOff x="6124060" y="2558850"/>
              <a:chExt cx="1824114" cy="3428631"/>
            </a:xfrm>
            <a:grpFill/>
          </p:grpSpPr>
          <p:sp>
            <p:nvSpPr>
              <p:cNvPr id="132" name="직사각형 131"/>
              <p:cNvSpPr/>
              <p:nvPr/>
            </p:nvSpPr>
            <p:spPr>
              <a:xfrm>
                <a:off x="6124060" y="3274673"/>
                <a:ext cx="65" cy="169277"/>
              </a:xfrm>
              <a:prstGeom prst="rect">
                <a:avLst/>
              </a:prstGeom>
              <a:grpFill/>
            </p:spPr>
            <p:txBody>
              <a:bodyPr wrap="none" lIns="0" tIns="0" rIns="0" bIns="0">
                <a:spAutoFit/>
              </a:bodyPr>
              <a:lstStyle/>
              <a:p>
                <a:endParaRPr lang="en-US" altLang="ko-KR" sz="1100" dirty="0">
                  <a:ln w="10541" cmpd="sng">
                    <a:solidFill>
                      <a:srgbClr val="7030A0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</p:txBody>
          </p:sp>
          <p:sp>
            <p:nvSpPr>
              <p:cNvPr id="147" name="직사각형 146"/>
              <p:cNvSpPr/>
              <p:nvPr/>
            </p:nvSpPr>
            <p:spPr>
              <a:xfrm>
                <a:off x="6129621" y="2558850"/>
                <a:ext cx="1818553" cy="3428631"/>
              </a:xfrm>
              <a:prstGeom prst="rect">
                <a:avLst/>
              </a:prstGeom>
              <a:grp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ko-KR" altLang="en-US" sz="1050" kern="0" spc="-8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≫</a:t>
                </a:r>
                <a:r>
                  <a:rPr lang="ko-KR" altLang="en-US" sz="1050" kern="1000" spc="-7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1050" dirty="0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성동공업고등학교</a:t>
                </a:r>
                <a:endParaRPr lang="en-US" altLang="ko-KR" sz="1050" dirty="0">
                  <a:solidFill>
                    <a:srgbClr val="0070C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거점학교</a:t>
                </a: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(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도제교육센터 운영</a:t>
                </a: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)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공업경영인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특성화고</a:t>
                </a:r>
                <a:endParaRPr lang="en-US" altLang="ko-KR" sz="10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ko-KR" altLang="en-US" sz="1050" kern="0" spc="-8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≫</a:t>
                </a:r>
                <a:r>
                  <a:rPr lang="ko-KR" altLang="en-US" sz="1050" kern="1000" spc="-7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1050" dirty="0" err="1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서울아이티고등학교</a:t>
                </a:r>
                <a:endParaRPr lang="en-US" altLang="ko-KR" sz="1050" dirty="0">
                  <a:solidFill>
                    <a:srgbClr val="0070C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참여학교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디지털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특성화고</a:t>
                </a:r>
                <a:endParaRPr lang="en-US" altLang="ko-KR" sz="10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050" kern="0" spc="-8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≫</a:t>
                </a:r>
                <a:r>
                  <a:rPr lang="ko-KR" altLang="en-US" sz="1050" kern="1000" spc="-7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1050" dirty="0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영등포공업고등학교</a:t>
                </a:r>
                <a:endParaRPr lang="en-US" altLang="ko-KR" sz="1050" dirty="0">
                  <a:solidFill>
                    <a:srgbClr val="0070C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참여학교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IT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융합산업기반 기술 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특성화고</a:t>
                </a:r>
                <a:endParaRPr lang="en-US" altLang="ko-KR" sz="10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050" kern="0" spc="-8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≫</a:t>
                </a:r>
                <a:r>
                  <a:rPr lang="ko-KR" altLang="en-US" sz="1050" kern="1000" spc="-7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1050" dirty="0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인덕공업고등학교</a:t>
                </a:r>
                <a:endParaRPr lang="en-US" altLang="ko-KR" sz="1050" dirty="0">
                  <a:solidFill>
                    <a:srgbClr val="0070C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참여학교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자동차ㆍ디자인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특성화고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자동차부품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생산에 필요한 기계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en-US" altLang="ko-KR" sz="1000" dirty="0" smtClean="0">
                    <a:latin typeface="나눔스퀘어OTF" pitchFamily="34" charset="-127"/>
                    <a:ea typeface="나눔스퀘어OTF" pitchFamily="34" charset="-127"/>
                  </a:rPr>
                  <a:t>    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설계</a:t>
                </a: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선반가공</a:t>
                </a: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, CAM,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용접 등 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en-US" altLang="ko-KR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기계관련 교육과정 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운영</a:t>
                </a:r>
                <a:endParaRPr lang="en-US" altLang="ko-KR" sz="10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050" kern="0" spc="-8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≫</a:t>
                </a:r>
                <a:r>
                  <a:rPr lang="ko-KR" altLang="en-US" sz="1050" kern="1000" spc="-7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1050" dirty="0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한양공업고등학교</a:t>
                </a:r>
                <a:endParaRPr lang="en-US" altLang="ko-KR" sz="1050" dirty="0">
                  <a:solidFill>
                    <a:srgbClr val="0070C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참여학교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</a:t>
                </a:r>
                <a:r>
                  <a:rPr lang="ko-KR" altLang="en-US" sz="1000" dirty="0" err="1" smtClean="0">
                    <a:latin typeface="나눔스퀘어OTF" pitchFamily="34" charset="-127"/>
                    <a:ea typeface="나눔스퀘어OTF" pitchFamily="34" charset="-127"/>
                  </a:rPr>
                  <a:t>건설ㆍ산업자동화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 특성화고</a:t>
                </a:r>
                <a:endParaRPr lang="ko-KR" altLang="en-US" sz="100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</p:grpSp>
      <p:grpSp>
        <p:nvGrpSpPr>
          <p:cNvPr id="39" name="그룹 38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40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사업단</a:t>
              </a:r>
              <a:endParaRPr lang="en-US" altLang="ko-KR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1380250" y="3185287"/>
            <a:ext cx="1845164" cy="1466782"/>
            <a:chOff x="4769665" y="2357427"/>
            <a:chExt cx="1845164" cy="1466782"/>
          </a:xfrm>
        </p:grpSpPr>
        <p:grpSp>
          <p:nvGrpSpPr>
            <p:cNvPr id="43" name="그룹 86"/>
            <p:cNvGrpSpPr/>
            <p:nvPr/>
          </p:nvGrpSpPr>
          <p:grpSpPr>
            <a:xfrm>
              <a:off x="4769665" y="2357427"/>
              <a:ext cx="1800000" cy="1428761"/>
              <a:chOff x="867163" y="2327610"/>
              <a:chExt cx="1800000" cy="1388421"/>
            </a:xfrm>
          </p:grpSpPr>
          <p:sp>
            <p:nvSpPr>
              <p:cNvPr id="47" name="한쪽 모서리가 둥근 사각형 46"/>
              <p:cNvSpPr/>
              <p:nvPr/>
            </p:nvSpPr>
            <p:spPr>
              <a:xfrm flipV="1">
                <a:off x="867163" y="2327610"/>
                <a:ext cx="1800000" cy="458445"/>
              </a:xfrm>
              <a:prstGeom prst="round1Rect">
                <a:avLst/>
              </a:prstGeom>
              <a:solidFill>
                <a:srgbClr val="00A4AB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한쪽 모서리가 둥근 사각형 47"/>
              <p:cNvSpPr/>
              <p:nvPr/>
            </p:nvSpPr>
            <p:spPr>
              <a:xfrm flipV="1">
                <a:off x="867163" y="2643181"/>
                <a:ext cx="1800000" cy="107285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4" name="그룹 70"/>
            <p:cNvGrpSpPr/>
            <p:nvPr/>
          </p:nvGrpSpPr>
          <p:grpSpPr>
            <a:xfrm>
              <a:off x="4804746" y="2379771"/>
              <a:ext cx="1810083" cy="1444438"/>
              <a:chOff x="4765968" y="1993642"/>
              <a:chExt cx="1810083" cy="1444438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4790133" y="2405490"/>
                <a:ext cx="1785918" cy="1032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ㆍ학과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</a:t>
                </a:r>
                <a:r>
                  <a:rPr lang="ko-KR" altLang="en-US" sz="1150" spc="-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컴퓨터응용기계과</a:t>
                </a:r>
                <a:endParaRPr lang="en-US" altLang="ko-KR" sz="1150" spc="-150" dirty="0" smtClean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3</a:t>
                </a:r>
              </a:p>
              <a:p>
                <a:pPr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ㆍ도제학급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1</a:t>
                </a:r>
              </a:p>
              <a:p>
                <a:pPr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ㆍ인원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26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명</a:t>
                </a:r>
              </a:p>
              <a:p>
                <a:pPr marL="57150" lvl="1" indent="-57150" defTabSz="488950">
                  <a:spcBef>
                    <a:spcPct val="0"/>
                  </a:spcBef>
                  <a:spcAft>
                    <a:spcPct val="15000"/>
                  </a:spcAft>
                </a:pPr>
                <a:endParaRPr lang="ko-KR" altLang="en-US" sz="105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765968" y="1993642"/>
                <a:ext cx="1714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성동공업고등학교</a:t>
                </a:r>
                <a:endParaRPr lang="en-US" altLang="ko-KR" sz="1300" spc="-1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56" name="그룹 55"/>
          <p:cNvGrpSpPr/>
          <p:nvPr/>
        </p:nvGrpSpPr>
        <p:grpSpPr>
          <a:xfrm>
            <a:off x="3614878" y="3185287"/>
            <a:ext cx="1814378" cy="1428761"/>
            <a:chOff x="4769665" y="2357427"/>
            <a:chExt cx="1814378" cy="1428761"/>
          </a:xfrm>
        </p:grpSpPr>
        <p:grpSp>
          <p:nvGrpSpPr>
            <p:cNvPr id="57" name="그룹 86"/>
            <p:cNvGrpSpPr/>
            <p:nvPr/>
          </p:nvGrpSpPr>
          <p:grpSpPr>
            <a:xfrm>
              <a:off x="4769665" y="2357427"/>
              <a:ext cx="1800000" cy="1428761"/>
              <a:chOff x="867163" y="2327610"/>
              <a:chExt cx="1800000" cy="1388421"/>
            </a:xfrm>
          </p:grpSpPr>
          <p:sp>
            <p:nvSpPr>
              <p:cNvPr id="61" name="한쪽 모서리가 둥근 사각형 60"/>
              <p:cNvSpPr/>
              <p:nvPr/>
            </p:nvSpPr>
            <p:spPr>
              <a:xfrm flipV="1">
                <a:off x="867163" y="2327610"/>
                <a:ext cx="1800000" cy="458445"/>
              </a:xfrm>
              <a:prstGeom prst="round1Rect">
                <a:avLst/>
              </a:prstGeom>
              <a:solidFill>
                <a:srgbClr val="0070C0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한쪽 모서리가 둥근 사각형 61"/>
              <p:cNvSpPr/>
              <p:nvPr/>
            </p:nvSpPr>
            <p:spPr>
              <a:xfrm flipV="1">
                <a:off x="867163" y="2643181"/>
                <a:ext cx="1800000" cy="107285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8" name="그룹 70"/>
            <p:cNvGrpSpPr/>
            <p:nvPr/>
          </p:nvGrpSpPr>
          <p:grpSpPr>
            <a:xfrm>
              <a:off x="4804746" y="2379771"/>
              <a:ext cx="1779297" cy="1282856"/>
              <a:chOff x="4765968" y="1993642"/>
              <a:chExt cx="1779297" cy="128285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790133" y="2405490"/>
                <a:ext cx="1755132" cy="87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ㆍ학과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</a:t>
                </a: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폴리메카닉스과</a:t>
                </a:r>
                <a:endParaRPr lang="en-US" altLang="ko-KR" sz="1150" dirty="0" smtClean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 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ㆍ도제학급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1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ㆍ인원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26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명</a:t>
                </a:r>
                <a:endParaRPr lang="ko-KR" altLang="en-US" sz="1150" dirty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765968" y="1993642"/>
                <a:ext cx="1714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err="1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서울아이티고등학교</a:t>
                </a:r>
                <a:endParaRPr lang="en-US" altLang="ko-KR" sz="13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63" name="그룹 62"/>
          <p:cNvGrpSpPr/>
          <p:nvPr/>
        </p:nvGrpSpPr>
        <p:grpSpPr>
          <a:xfrm>
            <a:off x="757358" y="4828361"/>
            <a:ext cx="1693492" cy="1428761"/>
            <a:chOff x="4769665" y="2357427"/>
            <a:chExt cx="1693492" cy="1428761"/>
          </a:xfrm>
        </p:grpSpPr>
        <p:grpSp>
          <p:nvGrpSpPr>
            <p:cNvPr id="64" name="그룹 86"/>
            <p:cNvGrpSpPr/>
            <p:nvPr/>
          </p:nvGrpSpPr>
          <p:grpSpPr>
            <a:xfrm>
              <a:off x="4769665" y="2357427"/>
              <a:ext cx="1692000" cy="1428761"/>
              <a:chOff x="867163" y="2327610"/>
              <a:chExt cx="1692000" cy="1388421"/>
            </a:xfrm>
          </p:grpSpPr>
          <p:sp>
            <p:nvSpPr>
              <p:cNvPr id="68" name="한쪽 모서리가 둥근 사각형 67"/>
              <p:cNvSpPr/>
              <p:nvPr/>
            </p:nvSpPr>
            <p:spPr>
              <a:xfrm flipV="1">
                <a:off x="867163" y="2327610"/>
                <a:ext cx="1692000" cy="458445"/>
              </a:xfrm>
              <a:prstGeom prst="round1Rect">
                <a:avLst/>
              </a:prstGeom>
              <a:solidFill>
                <a:srgbClr val="69318E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한쪽 모서리가 둥근 사각형 69"/>
              <p:cNvSpPr/>
              <p:nvPr/>
            </p:nvSpPr>
            <p:spPr>
              <a:xfrm flipV="1">
                <a:off x="867163" y="2643181"/>
                <a:ext cx="1692000" cy="107285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5" name="그룹 70"/>
            <p:cNvGrpSpPr/>
            <p:nvPr/>
          </p:nvGrpSpPr>
          <p:grpSpPr>
            <a:xfrm>
              <a:off x="4783726" y="2379771"/>
              <a:ext cx="1679431" cy="1282856"/>
              <a:chOff x="4744948" y="1993642"/>
              <a:chExt cx="1679431" cy="1282856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4757859" y="2405490"/>
                <a:ext cx="1612256" cy="87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ㆍ학과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IT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융합기계과</a:t>
                </a:r>
                <a:endParaRPr lang="en-US" altLang="ko-KR" sz="1150" dirty="0" smtClean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 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ㆍ도제학급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1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ㆍ인원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26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명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744948" y="1993642"/>
                <a:ext cx="167943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영등포공업고등학교</a:t>
                </a:r>
                <a:endParaRPr lang="en-US" altLang="ko-KR" sz="13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71" name="그룹 70"/>
          <p:cNvGrpSpPr/>
          <p:nvPr/>
        </p:nvGrpSpPr>
        <p:grpSpPr>
          <a:xfrm>
            <a:off x="2579027" y="4828361"/>
            <a:ext cx="1802132" cy="1428761"/>
            <a:chOff x="4769665" y="2357427"/>
            <a:chExt cx="1802132" cy="1428761"/>
          </a:xfrm>
        </p:grpSpPr>
        <p:grpSp>
          <p:nvGrpSpPr>
            <p:cNvPr id="72" name="그룹 86"/>
            <p:cNvGrpSpPr/>
            <p:nvPr/>
          </p:nvGrpSpPr>
          <p:grpSpPr>
            <a:xfrm>
              <a:off x="4769665" y="2357427"/>
              <a:ext cx="1692000" cy="1428761"/>
              <a:chOff x="867163" y="2327610"/>
              <a:chExt cx="1692000" cy="1388421"/>
            </a:xfrm>
          </p:grpSpPr>
          <p:sp>
            <p:nvSpPr>
              <p:cNvPr id="78" name="한쪽 모서리가 둥근 사각형 77"/>
              <p:cNvSpPr/>
              <p:nvPr/>
            </p:nvSpPr>
            <p:spPr>
              <a:xfrm flipV="1">
                <a:off x="867163" y="2327610"/>
                <a:ext cx="1692000" cy="458445"/>
              </a:xfrm>
              <a:prstGeom prst="round1Rect">
                <a:avLst/>
              </a:prstGeom>
              <a:solidFill>
                <a:srgbClr val="00A4AB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한쪽 모서리가 둥근 사각형 78"/>
              <p:cNvSpPr/>
              <p:nvPr/>
            </p:nvSpPr>
            <p:spPr>
              <a:xfrm flipV="1">
                <a:off x="867163" y="2643181"/>
                <a:ext cx="1692000" cy="107285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5" name="그룹 70"/>
            <p:cNvGrpSpPr/>
            <p:nvPr/>
          </p:nvGrpSpPr>
          <p:grpSpPr>
            <a:xfrm>
              <a:off x="4785879" y="2388957"/>
              <a:ext cx="1785918" cy="1273670"/>
              <a:chOff x="4747101" y="2002828"/>
              <a:chExt cx="1785918" cy="1273670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4747101" y="2405490"/>
                <a:ext cx="1785918" cy="87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ko-KR" altLang="en-US" sz="1150" spc="-1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ㆍ학과</a:t>
                </a:r>
                <a:r>
                  <a:rPr lang="ko-KR" altLang="en-US" sz="1150" spc="-10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spc="-10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</a:t>
                </a:r>
                <a:r>
                  <a:rPr lang="ko-KR" altLang="en-US" sz="1150" spc="-10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자동차제품설계과</a:t>
                </a:r>
                <a:endParaRPr lang="en-US" altLang="ko-KR" sz="1150" spc="-100" dirty="0" smtClean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 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ㆍ도제학급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1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ㆍ인원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26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명</a:t>
                </a:r>
                <a:endParaRPr lang="ko-KR" altLang="en-US" sz="1150" dirty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770795" y="2002828"/>
                <a:ext cx="160799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인덕공업고등학교</a:t>
                </a:r>
                <a:endParaRPr lang="en-US" altLang="ko-KR" sz="13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grpSp>
        <p:nvGrpSpPr>
          <p:cNvPr id="80" name="그룹 79"/>
          <p:cNvGrpSpPr/>
          <p:nvPr/>
        </p:nvGrpSpPr>
        <p:grpSpPr>
          <a:xfrm>
            <a:off x="4400696" y="4828361"/>
            <a:ext cx="1692000" cy="1428761"/>
            <a:chOff x="4769665" y="2357427"/>
            <a:chExt cx="1692000" cy="1428761"/>
          </a:xfrm>
        </p:grpSpPr>
        <p:grpSp>
          <p:nvGrpSpPr>
            <p:cNvPr id="81" name="그룹 86"/>
            <p:cNvGrpSpPr/>
            <p:nvPr/>
          </p:nvGrpSpPr>
          <p:grpSpPr>
            <a:xfrm>
              <a:off x="4769665" y="2357427"/>
              <a:ext cx="1692000" cy="1428761"/>
              <a:chOff x="867163" y="2327610"/>
              <a:chExt cx="1692000" cy="1388421"/>
            </a:xfrm>
          </p:grpSpPr>
          <p:sp>
            <p:nvSpPr>
              <p:cNvPr id="92" name="한쪽 모서리가 둥근 사각형 91"/>
              <p:cNvSpPr/>
              <p:nvPr/>
            </p:nvSpPr>
            <p:spPr>
              <a:xfrm flipV="1">
                <a:off x="867163" y="2327610"/>
                <a:ext cx="1692000" cy="458445"/>
              </a:xfrm>
              <a:prstGeom prst="round1Rect">
                <a:avLst/>
              </a:prstGeom>
              <a:solidFill>
                <a:schemeClr val="accent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한쪽 모서리가 둥근 사각형 93"/>
              <p:cNvSpPr/>
              <p:nvPr/>
            </p:nvSpPr>
            <p:spPr>
              <a:xfrm flipV="1">
                <a:off x="867163" y="2643181"/>
                <a:ext cx="1692000" cy="107285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2" name="그룹 70"/>
            <p:cNvGrpSpPr/>
            <p:nvPr/>
          </p:nvGrpSpPr>
          <p:grpSpPr>
            <a:xfrm>
              <a:off x="4785879" y="2379771"/>
              <a:ext cx="1626860" cy="1282856"/>
              <a:chOff x="4747101" y="1993642"/>
              <a:chExt cx="1626860" cy="1282856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4747101" y="2405490"/>
                <a:ext cx="1623014" cy="87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ㆍ학과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</a:t>
                </a: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자동화기계과</a:t>
                </a:r>
                <a:endParaRPr lang="en-US" altLang="ko-KR" sz="1150" dirty="0" smtClean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 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ㆍ도제학급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1</a:t>
                </a:r>
              </a:p>
              <a:p>
                <a:pPr lvl="0">
                  <a:lnSpc>
                    <a:spcPct val="110000"/>
                  </a:lnSpc>
                </a:pPr>
                <a:r>
                  <a:rPr lang="ko-KR" altLang="en-US" sz="1150" dirty="0" err="1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ㆍ인원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 </a:t>
                </a:r>
                <a:r>
                  <a:rPr lang="en-US" altLang="ko-KR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: 26</a:t>
                </a:r>
                <a:r>
                  <a:rPr lang="ko-KR" altLang="en-US" sz="1150" dirty="0" smtClean="0">
                    <a:latin typeface="나눔스퀘어OTF" pitchFamily="34" charset="-127"/>
                    <a:ea typeface="나눔스퀘어OTF" pitchFamily="34" charset="-127"/>
                    <a:cs typeface="Arial" pitchFamily="34" charset="0"/>
                  </a:rPr>
                  <a:t>명</a:t>
                </a:r>
                <a:endParaRPr lang="ko-KR" altLang="en-US" sz="1150" dirty="0">
                  <a:latin typeface="나눔스퀘어OTF" pitchFamily="34" charset="-127"/>
                  <a:ea typeface="나눔스퀘어OTF" pitchFamily="34" charset="-127"/>
                  <a:cs typeface="Arial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765968" y="1993642"/>
                <a:ext cx="160799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3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한양공업고둥학교</a:t>
                </a:r>
                <a:endParaRPr lang="en-US" altLang="ko-KR" sz="13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52" name="TextBox 2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학점제 운영 사례 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5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도제형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모형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6089" y="850596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사례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63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7593" y="1746921"/>
            <a:ext cx="6482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나눔스퀘어OTF Bold" pitchFamily="34" charset="-127"/>
                <a:ea typeface="나눔스퀘어OTF Bold" pitchFamily="34" charset="-127"/>
              </a:rPr>
              <a:t>￮ 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A</a:t>
            </a:r>
            <a:r>
              <a:rPr lang="ko-KR" altLang="en-US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그룹 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200" dirty="0" err="1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성동공업고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dirty="0" err="1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영등포공업고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(2</a:t>
            </a:r>
            <a:r>
              <a:rPr lang="ko-KR" altLang="en-US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학급</a:t>
            </a:r>
            <a:r>
              <a:rPr lang="en-US" altLang="ko-KR" sz="1200" dirty="0" smtClean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)  </a:t>
            </a:r>
            <a:r>
              <a:rPr lang="ko-KR" altLang="en-US" sz="1200" dirty="0" smtClean="0">
                <a:latin typeface="나눔스퀘어OTF Bold" pitchFamily="34" charset="-127"/>
                <a:ea typeface="나눔스퀘어OTF Bold" pitchFamily="34" charset="-127"/>
              </a:rPr>
              <a:t>￮</a:t>
            </a:r>
            <a:r>
              <a:rPr lang="en-US" altLang="ko-KR" sz="1200" dirty="0" smtClean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B</a:t>
            </a:r>
            <a:r>
              <a:rPr lang="ko-KR" altLang="en-US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그룹 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200" dirty="0" err="1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서울아이티고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dirty="0" err="1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인덕공업고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dirty="0" err="1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한양공업고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(3</a:t>
            </a:r>
            <a:r>
              <a:rPr lang="ko-KR" altLang="en-US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학급</a:t>
            </a:r>
            <a:r>
              <a:rPr lang="en-US" altLang="ko-KR" sz="1200" dirty="0">
                <a:solidFill>
                  <a:srgbClr val="00206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200" dirty="0">
              <a:solidFill>
                <a:srgbClr val="00206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161286"/>
              </p:ext>
            </p:extLst>
          </p:nvPr>
        </p:nvGraphicFramePr>
        <p:xfrm>
          <a:off x="781790" y="2357431"/>
          <a:ext cx="3687242" cy="422792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620759"/>
                <a:gridCol w="754357"/>
                <a:gridCol w="827315"/>
                <a:gridCol w="859971"/>
              </a:tblGrid>
              <a:tr h="189823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800" b="0" spc="-70" baseline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</a:t>
                      </a:r>
                      <a:endParaRPr lang="en-US" altLang="ko-KR" sz="800" b="0" spc="-70" baseline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800" b="0" spc="-70" baseline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기</a:t>
                      </a:r>
                      <a:endParaRPr lang="ko-KR" altLang="en-US" sz="800" b="0" spc="-70" baseline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월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주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교육 훈련 운영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dirty="0">
                        <a:solidFill>
                          <a:schemeClr val="lt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dirty="0">
                        <a:solidFill>
                          <a:schemeClr val="lt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dirty="0">
                        <a:solidFill>
                          <a:schemeClr val="lt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276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spc="-7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OFF-JT </a:t>
                      </a:r>
                      <a:r>
                        <a:rPr lang="ko-KR" alt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훈련</a:t>
                      </a:r>
                      <a:endParaRPr lang="ko-KR" altLang="en-US" sz="800" b="0" kern="0" spc="0" dirty="0">
                        <a:solidFill>
                          <a:schemeClr val="tx1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OJT </a:t>
                      </a:r>
                      <a:r>
                        <a:rPr lang="ko-KR" alt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훈련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167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학교교육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(7</a:t>
                      </a: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학교 연계</a:t>
                      </a:r>
                      <a:endParaRPr lang="en-US" altLang="ko-KR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거점학교 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: 4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지역연계</a:t>
                      </a:r>
                      <a:endParaRPr lang="en-US" altLang="ko-KR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대학  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: 1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지역연계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기업 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: 5</a:t>
                      </a: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89823">
                <a:tc rowSpan="18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70" baseline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</a:p>
                    <a:p>
                      <a:pPr marL="0" algn="ctr" defTabSz="914400" rtl="0" eaLnBrk="1" latinLnBrk="1" hangingPunct="1"/>
                      <a:r>
                        <a:rPr lang="ko-KR" altLang="en-US" sz="800" kern="1200" spc="-70" baseline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</a:t>
                      </a:r>
                      <a:endParaRPr lang="en-US" altLang="ko-KR" sz="800" kern="1200" spc="-70" baseline="0" smtClean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800" kern="1200" spc="-70" baseline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</a:t>
                      </a:r>
                      <a:endParaRPr lang="ko-KR" altLang="en-US" sz="8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개별학교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A,B)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개별기업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개별학교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A,B)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5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개별기업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6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개별기업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(A,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 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개별학교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A,B)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7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2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방학기간</a:t>
                      </a:r>
                      <a:r>
                        <a:rPr lang="en-US" altLang="ko-KR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(4</a:t>
                      </a:r>
                      <a:r>
                        <a:rPr lang="ko-KR" altLang="en-US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-15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031342"/>
              </p:ext>
            </p:extLst>
          </p:nvPr>
        </p:nvGraphicFramePr>
        <p:xfrm>
          <a:off x="4685478" y="2357430"/>
          <a:ext cx="3657827" cy="423471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620759"/>
                <a:gridCol w="757599"/>
                <a:gridCol w="827314"/>
                <a:gridCol w="827315"/>
              </a:tblGrid>
              <a:tr h="189493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800" b="0" spc="-70" baseline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</a:t>
                      </a:r>
                      <a:endParaRPr lang="en-US" altLang="ko-KR" sz="800" b="0" spc="-70" baseline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800" b="0" spc="-70" baseline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기</a:t>
                      </a:r>
                      <a:endParaRPr lang="ko-KR" altLang="en-US" sz="800" b="0" spc="-70" baseline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월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주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교육 훈련 운영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dirty="0">
                        <a:solidFill>
                          <a:schemeClr val="lt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dirty="0">
                        <a:solidFill>
                          <a:schemeClr val="lt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dirty="0">
                        <a:solidFill>
                          <a:schemeClr val="lt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439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spc="-7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OFF-JT </a:t>
                      </a:r>
                      <a:r>
                        <a:rPr lang="ko-KR" alt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훈련</a:t>
                      </a:r>
                      <a:endParaRPr lang="ko-KR" altLang="en-US" sz="800" b="0" kern="0" spc="0" dirty="0">
                        <a:solidFill>
                          <a:schemeClr val="tx1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OJT </a:t>
                      </a:r>
                      <a:r>
                        <a:rPr lang="ko-KR" altLang="en-US" sz="800" b="0" kern="0" spc="0" dirty="0" smtClean="0">
                          <a:solidFill>
                            <a:schemeClr val="tx1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훈련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8630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2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학교교육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(7</a:t>
                      </a: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학교 연계</a:t>
                      </a:r>
                      <a:endParaRPr lang="en-US" altLang="ko-KR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거점학교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:  4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지역연계</a:t>
                      </a:r>
                      <a:endParaRPr lang="en-US" altLang="ko-KR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대학  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: 1</a:t>
                      </a:r>
                      <a:r>
                        <a:rPr lang="ko-KR" altLang="en-US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-12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-12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지역연계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기업 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: 5</a:t>
                      </a: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89493">
                <a:tc rowSpan="18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7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latinLnBrk="1" hangingPunct="1"/>
                      <a:r>
                        <a:rPr lang="ko-KR" altLang="en-US" sz="800" kern="1200" spc="-7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</a:t>
                      </a:r>
                      <a:endParaRPr lang="ko-KR" altLang="en-US" sz="8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8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 smtClean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개별학교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A,B)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9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개별기업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개별학교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A,B)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10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개별기업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B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도제교육센터</a:t>
                      </a: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(A)</a:t>
                      </a:r>
                      <a:endParaRPr lang="ko-KR" altLang="en-US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개별기업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(A,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 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개별학교</a:t>
                      </a:r>
                      <a:endParaRPr lang="en-US" altLang="ko-KR" sz="800" kern="0" spc="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en-US" sz="800" kern="0" spc="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A,B)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2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0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493"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7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9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800" kern="1200" spc="-8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3</a:t>
                      </a:r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방학기간</a:t>
                      </a:r>
                      <a:r>
                        <a:rPr lang="en-US" altLang="ko-KR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(4</a:t>
                      </a:r>
                      <a:r>
                        <a:rPr lang="ko-KR" altLang="en-US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주</a:t>
                      </a:r>
                      <a:r>
                        <a:rPr lang="en-US" altLang="ko-KR" sz="8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800" kern="0" spc="-150" dirty="0" smtClean="0">
                        <a:solidFill>
                          <a:srgbClr val="000000"/>
                        </a:solidFill>
                        <a:effectLst/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800" kern="1200" spc="-8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7" name="그룹 16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21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3)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참여학교별 </a:t>
              </a:r>
              <a:r>
                <a:rPr lang="ko-KR" altLang="en-US" kern="1000" spc="-70" dirty="0" err="1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도제형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교육과정 운영계획</a:t>
              </a:r>
              <a:endParaRPr lang="en-US" altLang="ko-KR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9" name="TextBox 2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학점제 운영 사례 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5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도제형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모형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6089" y="850596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사례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17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그룹 116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118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119" name="TextBox 118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4) NCS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인력양성 성장경로</a:t>
              </a:r>
              <a:endParaRPr lang="en-US" altLang="ko-KR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611380" y="2389786"/>
            <a:ext cx="8104024" cy="4121709"/>
            <a:chOff x="611380" y="2389786"/>
            <a:chExt cx="8104024" cy="4121709"/>
          </a:xfrm>
        </p:grpSpPr>
        <p:sp>
          <p:nvSpPr>
            <p:cNvPr id="157" name="모서리가 둥근 직사각형 156"/>
            <p:cNvSpPr/>
            <p:nvPr/>
          </p:nvSpPr>
          <p:spPr>
            <a:xfrm>
              <a:off x="2500298" y="4714884"/>
              <a:ext cx="6215106" cy="1000132"/>
            </a:xfrm>
            <a:prstGeom prst="round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" name="한쪽 모서리가 둥근 사각형 153"/>
            <p:cNvSpPr/>
            <p:nvPr/>
          </p:nvSpPr>
          <p:spPr>
            <a:xfrm>
              <a:off x="1961845" y="3687382"/>
              <a:ext cx="1393200" cy="288000"/>
            </a:xfrm>
            <a:prstGeom prst="round1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" name="한쪽 모서리가 둥근 사각형 154"/>
            <p:cNvSpPr/>
            <p:nvPr/>
          </p:nvSpPr>
          <p:spPr>
            <a:xfrm>
              <a:off x="1961845" y="4044572"/>
              <a:ext cx="626400" cy="370800"/>
            </a:xfrm>
            <a:prstGeom prst="round1Rect">
              <a:avLst/>
            </a:prstGeom>
            <a:solidFill>
              <a:srgbClr val="E7EDF2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" name="한쪽 모서리가 둥근 사각형 155"/>
            <p:cNvSpPr/>
            <p:nvPr/>
          </p:nvSpPr>
          <p:spPr>
            <a:xfrm>
              <a:off x="2676225" y="4044572"/>
              <a:ext cx="684000" cy="370800"/>
            </a:xfrm>
            <a:prstGeom prst="round1Rect">
              <a:avLst/>
            </a:prstGeom>
            <a:solidFill>
              <a:srgbClr val="E7EDF2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29" name="직선 연결선 428"/>
            <p:cNvCxnSpPr/>
            <p:nvPr/>
          </p:nvCxnSpPr>
          <p:spPr>
            <a:xfrm rot="5400000" flipH="1" flipV="1">
              <a:off x="2508044" y="2849750"/>
              <a:ext cx="271849" cy="1588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한쪽 모서리가 둥근 사각형 149"/>
            <p:cNvSpPr/>
            <p:nvPr/>
          </p:nvSpPr>
          <p:spPr>
            <a:xfrm>
              <a:off x="1989215" y="2428868"/>
              <a:ext cx="1368000" cy="288000"/>
            </a:xfrm>
            <a:prstGeom prst="round1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" name="한쪽 모서리가 둥근 사각형 146"/>
            <p:cNvSpPr/>
            <p:nvPr/>
          </p:nvSpPr>
          <p:spPr>
            <a:xfrm>
              <a:off x="1972862" y="2846479"/>
              <a:ext cx="1393200" cy="288000"/>
            </a:xfrm>
            <a:prstGeom prst="round1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" name="한쪽 모서리가 둥근 사각형 147"/>
            <p:cNvSpPr/>
            <p:nvPr/>
          </p:nvSpPr>
          <p:spPr>
            <a:xfrm>
              <a:off x="1972862" y="3203669"/>
              <a:ext cx="626400" cy="370800"/>
            </a:xfrm>
            <a:prstGeom prst="round1Rect">
              <a:avLst/>
            </a:prstGeom>
            <a:solidFill>
              <a:srgbClr val="E7EDF2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" name="한쪽 모서리가 둥근 사각형 148"/>
            <p:cNvSpPr/>
            <p:nvPr/>
          </p:nvSpPr>
          <p:spPr>
            <a:xfrm>
              <a:off x="2687242" y="3203669"/>
              <a:ext cx="684000" cy="370800"/>
            </a:xfrm>
            <a:prstGeom prst="round1Rect">
              <a:avLst/>
            </a:prstGeom>
            <a:solidFill>
              <a:srgbClr val="E7EDF2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09" name="Shape 408"/>
            <p:cNvCxnSpPr/>
            <p:nvPr/>
          </p:nvCxnSpPr>
          <p:spPr>
            <a:xfrm rot="16200000" flipH="1">
              <a:off x="5879604" y="2277780"/>
              <a:ext cx="823" cy="1486401"/>
            </a:xfrm>
            <a:prstGeom prst="bentConnector4">
              <a:avLst>
                <a:gd name="adj1" fmla="val -21770724"/>
                <a:gd name="adj2" fmla="val 14889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한쪽 모서리가 둥근 사각형 143"/>
            <p:cNvSpPr/>
            <p:nvPr/>
          </p:nvSpPr>
          <p:spPr>
            <a:xfrm>
              <a:off x="4275231" y="2934270"/>
              <a:ext cx="1738800" cy="288000"/>
            </a:xfrm>
            <a:prstGeom prst="round1Rect">
              <a:avLst/>
            </a:prstGeom>
            <a:solidFill>
              <a:srgbClr val="92D050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한쪽 모서리가 둥근 사각형 144"/>
            <p:cNvSpPr/>
            <p:nvPr/>
          </p:nvSpPr>
          <p:spPr>
            <a:xfrm>
              <a:off x="6550230" y="2934270"/>
              <a:ext cx="1738800" cy="288000"/>
            </a:xfrm>
            <a:prstGeom prst="round1Rect">
              <a:avLst/>
            </a:prstGeom>
            <a:solidFill>
              <a:srgbClr val="92D050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" name="한쪽 모서리가 둥근 사각형 142"/>
            <p:cNvSpPr/>
            <p:nvPr/>
          </p:nvSpPr>
          <p:spPr>
            <a:xfrm>
              <a:off x="5308414" y="2417851"/>
              <a:ext cx="1738800" cy="288000"/>
            </a:xfrm>
            <a:prstGeom prst="round1Rect">
              <a:avLst/>
            </a:prstGeom>
            <a:solidFill>
              <a:srgbClr val="92D050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2" name="한쪽 모서리가 둥근 사각형 141"/>
            <p:cNvSpPr/>
            <p:nvPr/>
          </p:nvSpPr>
          <p:spPr>
            <a:xfrm>
              <a:off x="4181759" y="4253205"/>
              <a:ext cx="3031200" cy="288000"/>
            </a:xfrm>
            <a:prstGeom prst="round1Rect">
              <a:avLst/>
            </a:prstGeom>
            <a:solidFill>
              <a:srgbClr val="00A4AB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" name="한쪽 모서리가 둥근 사각형 137"/>
            <p:cNvSpPr/>
            <p:nvPr/>
          </p:nvSpPr>
          <p:spPr>
            <a:xfrm>
              <a:off x="4451158" y="6176695"/>
              <a:ext cx="687600" cy="334800"/>
            </a:xfrm>
            <a:prstGeom prst="round1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9" name="한쪽 모서리가 둥근 사각형 138"/>
            <p:cNvSpPr/>
            <p:nvPr/>
          </p:nvSpPr>
          <p:spPr>
            <a:xfrm>
              <a:off x="5214942" y="6176695"/>
              <a:ext cx="687600" cy="334800"/>
            </a:xfrm>
            <a:prstGeom prst="round1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0" name="한쪽 모서리가 둥근 사각형 139"/>
            <p:cNvSpPr/>
            <p:nvPr/>
          </p:nvSpPr>
          <p:spPr>
            <a:xfrm>
              <a:off x="5996826" y="6176695"/>
              <a:ext cx="504000" cy="334800"/>
            </a:xfrm>
            <a:prstGeom prst="round1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1" name="한쪽 모서리가 둥근 사각형 140"/>
            <p:cNvSpPr/>
            <p:nvPr/>
          </p:nvSpPr>
          <p:spPr>
            <a:xfrm>
              <a:off x="6572264" y="6176695"/>
              <a:ext cx="504000" cy="334800"/>
            </a:xfrm>
            <a:prstGeom prst="round1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7" name="한쪽 모서리가 둥근 사각형 136"/>
            <p:cNvSpPr/>
            <p:nvPr/>
          </p:nvSpPr>
          <p:spPr>
            <a:xfrm>
              <a:off x="4725893" y="5786454"/>
              <a:ext cx="1800000" cy="288000"/>
            </a:xfrm>
            <a:prstGeom prst="round1Rect">
              <a:avLst/>
            </a:prstGeom>
            <a:solidFill>
              <a:srgbClr val="00A4AB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5" name="한쪽 모서리가 둥근 사각형 134"/>
            <p:cNvSpPr/>
            <p:nvPr/>
          </p:nvSpPr>
          <p:spPr>
            <a:xfrm>
              <a:off x="3082819" y="4813692"/>
              <a:ext cx="1800000" cy="288000"/>
            </a:xfrm>
            <a:prstGeom prst="round1Rect">
              <a:avLst/>
            </a:prstGeom>
            <a:solidFill>
              <a:srgbClr val="00A4AB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" name="한쪽 모서리가 둥근 사각형 135"/>
            <p:cNvSpPr/>
            <p:nvPr/>
          </p:nvSpPr>
          <p:spPr>
            <a:xfrm>
              <a:off x="6324899" y="4813692"/>
              <a:ext cx="1800000" cy="288000"/>
            </a:xfrm>
            <a:prstGeom prst="round1Rect">
              <a:avLst/>
            </a:prstGeom>
            <a:solidFill>
              <a:srgbClr val="00A4AB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한쪽 모서리가 둥근 사각형 115"/>
            <p:cNvSpPr/>
            <p:nvPr/>
          </p:nvSpPr>
          <p:spPr>
            <a:xfrm>
              <a:off x="611380" y="3097857"/>
              <a:ext cx="1044000" cy="468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0" name="한쪽 모서리가 둥근 사각형 119"/>
            <p:cNvSpPr/>
            <p:nvPr/>
          </p:nvSpPr>
          <p:spPr>
            <a:xfrm>
              <a:off x="611380" y="3787866"/>
              <a:ext cx="1044000" cy="468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한쪽 모서리가 둥근 사각형 120"/>
            <p:cNvSpPr/>
            <p:nvPr/>
          </p:nvSpPr>
          <p:spPr>
            <a:xfrm>
              <a:off x="611380" y="4477875"/>
              <a:ext cx="1044000" cy="468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2" name="한쪽 모서리가 둥근 사각형 121"/>
            <p:cNvSpPr/>
            <p:nvPr/>
          </p:nvSpPr>
          <p:spPr>
            <a:xfrm>
              <a:off x="611380" y="5167884"/>
              <a:ext cx="1044000" cy="468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3" name="한쪽 모서리가 둥근 사각형 122"/>
            <p:cNvSpPr/>
            <p:nvPr/>
          </p:nvSpPr>
          <p:spPr>
            <a:xfrm>
              <a:off x="611380" y="5857892"/>
              <a:ext cx="1044000" cy="468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한쪽 모서리가 둥근 사각형 114"/>
            <p:cNvSpPr/>
            <p:nvPr/>
          </p:nvSpPr>
          <p:spPr>
            <a:xfrm>
              <a:off x="611380" y="2407848"/>
              <a:ext cx="1044000" cy="468000"/>
            </a:xfrm>
            <a:prstGeom prst="round1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2070572" y="2454943"/>
              <a:ext cx="1242000" cy="286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설계 기획 관리자</a:t>
              </a: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2053582" y="2871333"/>
              <a:ext cx="1242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atin typeface="나눔스퀘어OTF Bold" pitchFamily="34" charset="-127"/>
                  <a:ea typeface="나눔스퀘어OTF Bold" pitchFamily="34" charset="-127"/>
                </a:rPr>
                <a:t>설계 </a:t>
              </a:r>
              <a:r>
                <a:rPr lang="ko-KR" altLang="en-US" sz="1100" dirty="0" smtClean="0">
                  <a:latin typeface="나눔스퀘어OTF Bold" pitchFamily="34" charset="-127"/>
                  <a:ea typeface="나눔스퀘어OTF Bold" pitchFamily="34" charset="-127"/>
                </a:rPr>
                <a:t>전문가</a:t>
              </a:r>
              <a:endParaRPr lang="ko-KR" altLang="en-US" sz="1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1981200" y="3203139"/>
              <a:ext cx="627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요소설계 </a:t>
              </a:r>
              <a:endParaRPr lang="en-US" altLang="ko-KR" sz="900" dirty="0" smtClean="0"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전문가</a:t>
              </a:r>
              <a:endParaRPr lang="ko-KR" altLang="en-US" sz="90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2636932" y="3202035"/>
              <a:ext cx="771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시스</a:t>
              </a:r>
              <a:r>
                <a:rPr lang="ko-KR" altLang="en-US" sz="900" dirty="0">
                  <a:latin typeface="나눔스퀘어OTF" pitchFamily="34" charset="-127"/>
                  <a:ea typeface="나눔스퀘어OTF" pitchFamily="34" charset="-127"/>
                </a:rPr>
                <a:t>템</a:t>
              </a:r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설계 </a:t>
              </a:r>
              <a:endParaRPr lang="en-US" altLang="ko-KR" sz="900" dirty="0" smtClean="0"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전문가</a:t>
              </a:r>
              <a:endParaRPr lang="ko-KR" altLang="en-US" sz="90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3163571" y="4842243"/>
              <a:ext cx="16431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>
                  <a:latin typeface="나눔스퀘어OTF Bold" pitchFamily="34" charset="-127"/>
                  <a:ea typeface="나눔스퀘어OTF Bold" pitchFamily="34" charset="-127"/>
                </a:rPr>
                <a:t>기계가공숙련공</a:t>
              </a: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6394958" y="4842243"/>
              <a:ext cx="16431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>
                  <a:latin typeface="나눔스퀘어OTF Bold" pitchFamily="34" charset="-127"/>
                  <a:ea typeface="나눔스퀘어OTF Bold" pitchFamily="34" charset="-127"/>
                </a:rPr>
                <a:t>전산응용가공숙련공</a:t>
              </a:r>
            </a:p>
          </p:txBody>
        </p:sp>
        <p:grpSp>
          <p:nvGrpSpPr>
            <p:cNvPr id="159" name="그룹 158"/>
            <p:cNvGrpSpPr/>
            <p:nvPr/>
          </p:nvGrpSpPr>
          <p:grpSpPr>
            <a:xfrm>
              <a:off x="2786050" y="5214950"/>
              <a:ext cx="5857916" cy="334800"/>
              <a:chOff x="2786050" y="5214950"/>
              <a:chExt cx="5857916" cy="334800"/>
            </a:xfrm>
          </p:grpSpPr>
          <p:grpSp>
            <p:nvGrpSpPr>
              <p:cNvPr id="134" name="그룹 133"/>
              <p:cNvGrpSpPr/>
              <p:nvPr/>
            </p:nvGrpSpPr>
            <p:grpSpPr>
              <a:xfrm>
                <a:off x="2808084" y="5214950"/>
                <a:ext cx="5768378" cy="334800"/>
                <a:chOff x="2808084" y="5214950"/>
                <a:chExt cx="5768378" cy="334800"/>
              </a:xfrm>
            </p:grpSpPr>
            <p:sp>
              <p:nvSpPr>
                <p:cNvPr id="124" name="한쪽 모서리가 둥근 사각형 123"/>
                <p:cNvSpPr/>
                <p:nvPr/>
              </p:nvSpPr>
              <p:spPr>
                <a:xfrm>
                  <a:off x="2808084" y="5214950"/>
                  <a:ext cx="6876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5" name="한쪽 모서리가 둥근 사각형 124"/>
                <p:cNvSpPr/>
                <p:nvPr/>
              </p:nvSpPr>
              <p:spPr>
                <a:xfrm>
                  <a:off x="3538817" y="5214950"/>
                  <a:ext cx="6876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한쪽 모서리가 둥근 사각형 127"/>
                <p:cNvSpPr/>
                <p:nvPr/>
              </p:nvSpPr>
              <p:spPr>
                <a:xfrm>
                  <a:off x="4282314" y="5214950"/>
                  <a:ext cx="5040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9" name="한쪽 모서리가 둥근 사각형 128"/>
                <p:cNvSpPr/>
                <p:nvPr/>
              </p:nvSpPr>
              <p:spPr>
                <a:xfrm>
                  <a:off x="4857752" y="5214950"/>
                  <a:ext cx="5040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0" name="한쪽 모서리가 둥근 사각형 129"/>
                <p:cNvSpPr/>
                <p:nvPr/>
              </p:nvSpPr>
              <p:spPr>
                <a:xfrm>
                  <a:off x="5951356" y="5214950"/>
                  <a:ext cx="6876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한쪽 모서리가 둥근 사각형 130"/>
                <p:cNvSpPr/>
                <p:nvPr/>
              </p:nvSpPr>
              <p:spPr>
                <a:xfrm>
                  <a:off x="6715140" y="5214950"/>
                  <a:ext cx="6876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2" name="한쪽 모서리가 둥근 사각형 131"/>
                <p:cNvSpPr/>
                <p:nvPr/>
              </p:nvSpPr>
              <p:spPr>
                <a:xfrm>
                  <a:off x="7497024" y="5214950"/>
                  <a:ext cx="5040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3" name="한쪽 모서리가 둥근 사각형 132"/>
                <p:cNvSpPr/>
                <p:nvPr/>
              </p:nvSpPr>
              <p:spPr>
                <a:xfrm>
                  <a:off x="8072462" y="5214950"/>
                  <a:ext cx="504000" cy="3348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95" name="TextBox 294"/>
              <p:cNvSpPr txBox="1"/>
              <p:nvPr/>
            </p:nvSpPr>
            <p:spPr>
              <a:xfrm>
                <a:off x="2786050" y="5261098"/>
                <a:ext cx="26376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선반가공</a:t>
                </a:r>
                <a:r>
                  <a:rPr lang="ko-KR" altLang="en-US" sz="1100" b="1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 </a:t>
                </a:r>
                <a:r>
                  <a:rPr lang="ko-KR" altLang="en-US" sz="1100" b="1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</a:t>
                </a:r>
                <a:r>
                  <a:rPr lang="ko-KR" altLang="en-US" sz="1100" dirty="0" err="1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밀링가공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100" b="1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   </a:t>
                </a:r>
                <a:r>
                  <a:rPr lang="en-US" altLang="ko-KR" sz="110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CAM</a:t>
                </a:r>
                <a:r>
                  <a:rPr lang="en-US" altLang="ko-KR" sz="1100" b="1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   </a:t>
                </a:r>
                <a:r>
                  <a:rPr lang="en-US" altLang="ko-KR" sz="1100" b="1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측정     </a:t>
                </a:r>
                <a:r>
                  <a:rPr lang="ko-KR" altLang="en-US" sz="1100" b="1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</a:t>
                </a:r>
                <a:endParaRPr lang="ko-KR" altLang="en-US" sz="1100" b="1" dirty="0">
                  <a:solidFill>
                    <a:srgbClr val="00206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304" name="TextBox 303"/>
              <p:cNvSpPr txBox="1"/>
              <p:nvPr/>
            </p:nvSpPr>
            <p:spPr>
              <a:xfrm>
                <a:off x="5914668" y="5257059"/>
                <a:ext cx="27292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CNC</a:t>
                </a:r>
                <a:r>
                  <a:rPr lang="ko-KR" altLang="en-US" sz="110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선반   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  </a:t>
                </a:r>
                <a:r>
                  <a:rPr lang="en-US" altLang="ko-KR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CNC</a:t>
                </a:r>
                <a:r>
                  <a:rPr lang="ko-KR" altLang="en-US" sz="1100" dirty="0" err="1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밀링</a:t>
                </a:r>
                <a:r>
                  <a:rPr lang="ko-KR" altLang="en-US" sz="110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  </a:t>
                </a:r>
                <a:r>
                  <a:rPr lang="en-US" altLang="ko-KR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CAM         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측정</a:t>
                </a:r>
                <a:endParaRPr lang="ko-KR" altLang="en-US" sz="1100" dirty="0">
                  <a:solidFill>
                    <a:srgbClr val="00206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grpSp>
          <p:nvGrpSpPr>
            <p:cNvPr id="371" name="그룹 370"/>
            <p:cNvGrpSpPr/>
            <p:nvPr/>
          </p:nvGrpSpPr>
          <p:grpSpPr>
            <a:xfrm>
              <a:off x="4457551" y="5810526"/>
              <a:ext cx="2767067" cy="669707"/>
              <a:chOff x="3984214" y="5923352"/>
              <a:chExt cx="2767067" cy="669707"/>
            </a:xfrm>
          </p:grpSpPr>
          <p:sp>
            <p:nvSpPr>
              <p:cNvPr id="322" name="TextBox 321"/>
              <p:cNvSpPr txBox="1"/>
              <p:nvPr/>
            </p:nvSpPr>
            <p:spPr>
              <a:xfrm>
                <a:off x="4343317" y="5923352"/>
                <a:ext cx="164310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 err="1">
                    <a:latin typeface="나눔스퀘어OTF Bold" pitchFamily="34" charset="-127"/>
                    <a:ea typeface="나눔스퀘어OTF Bold" pitchFamily="34" charset="-127"/>
                  </a:rPr>
                  <a:t>기계가공입직자</a:t>
                </a:r>
                <a:endParaRPr lang="ko-KR" altLang="en-US" sz="1100" b="1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325" name="TextBox 324"/>
              <p:cNvSpPr txBox="1"/>
              <p:nvPr/>
            </p:nvSpPr>
            <p:spPr>
              <a:xfrm>
                <a:off x="3984214" y="6331449"/>
                <a:ext cx="276706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선반가공    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ko-KR" altLang="en-US" sz="1100" dirty="0" err="1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밀링가공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       </a:t>
                </a:r>
                <a:r>
                  <a:rPr lang="en-US" altLang="ko-KR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CAM         </a:t>
                </a:r>
                <a:r>
                  <a:rPr lang="ko-KR" altLang="en-US" sz="110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측정         </a:t>
                </a:r>
                <a:endParaRPr lang="ko-KR" altLang="en-US" sz="1100" dirty="0">
                  <a:solidFill>
                    <a:srgbClr val="00206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sp>
          <p:nvSpPr>
            <p:cNvPr id="332" name="TextBox 331"/>
            <p:cNvSpPr txBox="1"/>
            <p:nvPr/>
          </p:nvSpPr>
          <p:spPr>
            <a:xfrm>
              <a:off x="4457551" y="4273442"/>
              <a:ext cx="2607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기계가공 작업감독</a:t>
              </a:r>
              <a:endParaRPr lang="ko-KR" altLang="en-US" sz="1200" b="1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396280" y="2970161"/>
              <a:ext cx="1481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>
                  <a:latin typeface="나눔스퀘어OTF Bold" pitchFamily="34" charset="-127"/>
                  <a:ea typeface="나눔스퀘어OTF Bold" pitchFamily="34" charset="-127"/>
                </a:rPr>
                <a:t>생산관리전문가</a:t>
              </a: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6750419" y="2970161"/>
              <a:ext cx="1481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>
                  <a:latin typeface="나눔스퀘어OTF Bold" pitchFamily="34" charset="-127"/>
                  <a:ea typeface="나눔스퀘어OTF Bold" pitchFamily="34" charset="-127"/>
                </a:rPr>
                <a:t>품질관리전문가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5476860" y="2437024"/>
              <a:ext cx="1481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공장관리전문가</a:t>
              </a:r>
              <a:endParaRPr lang="ko-KR" altLang="en-US" sz="1200" b="1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cxnSp>
          <p:nvCxnSpPr>
            <p:cNvPr id="32" name="직선 화살표 연결선 31"/>
            <p:cNvCxnSpPr/>
            <p:nvPr/>
          </p:nvCxnSpPr>
          <p:spPr>
            <a:xfrm>
              <a:off x="4948549" y="4998587"/>
              <a:ext cx="1309376" cy="827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2" name="그룹 311"/>
            <p:cNvGrpSpPr/>
            <p:nvPr/>
          </p:nvGrpSpPr>
          <p:grpSpPr>
            <a:xfrm>
              <a:off x="654851" y="5165807"/>
              <a:ext cx="968188" cy="486780"/>
              <a:chOff x="3971365" y="3074529"/>
              <a:chExt cx="968188" cy="486780"/>
            </a:xfrm>
            <a:effectLst/>
          </p:grpSpPr>
          <p:sp>
            <p:nvSpPr>
              <p:cNvPr id="309" name="TextBox 308"/>
              <p:cNvSpPr txBox="1"/>
              <p:nvPr/>
            </p:nvSpPr>
            <p:spPr>
              <a:xfrm>
                <a:off x="3971365" y="3315088"/>
                <a:ext cx="968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숙련공</a:t>
                </a:r>
                <a:endParaRPr lang="ko-KR" altLang="en-US" sz="10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310" name="TextBox 309"/>
              <p:cNvSpPr txBox="1"/>
              <p:nvPr/>
            </p:nvSpPr>
            <p:spPr>
              <a:xfrm>
                <a:off x="4043082" y="3074529"/>
                <a:ext cx="8606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Level</a:t>
                </a:r>
                <a:r>
                  <a:rPr lang="en-US" altLang="ko-KR" sz="13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en-US" altLang="ko-KR" sz="16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3</a:t>
                </a:r>
                <a:endParaRPr lang="ko-KR" altLang="en-US" sz="1600" b="1" dirty="0">
                  <a:solidFill>
                    <a:srgbClr val="FFFF0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351" name="그룹 350"/>
            <p:cNvGrpSpPr/>
            <p:nvPr/>
          </p:nvGrpSpPr>
          <p:grpSpPr>
            <a:xfrm>
              <a:off x="654851" y="3077129"/>
              <a:ext cx="968188" cy="497290"/>
              <a:chOff x="3971365" y="3263709"/>
              <a:chExt cx="968188" cy="497290"/>
            </a:xfrm>
            <a:effectLst/>
          </p:grpSpPr>
          <p:sp>
            <p:nvSpPr>
              <p:cNvPr id="353" name="TextBox 352"/>
              <p:cNvSpPr txBox="1"/>
              <p:nvPr/>
            </p:nvSpPr>
            <p:spPr>
              <a:xfrm>
                <a:off x="3971365" y="3514778"/>
                <a:ext cx="968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설계전문가</a:t>
                </a:r>
                <a:endParaRPr lang="ko-KR" altLang="en-US" sz="10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4043082" y="3263709"/>
                <a:ext cx="8606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Level </a:t>
                </a:r>
                <a:r>
                  <a:rPr lang="en-US" altLang="ko-KR" sz="16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6</a:t>
                </a:r>
                <a:endParaRPr lang="ko-KR" altLang="en-US" sz="1600" b="1" dirty="0">
                  <a:solidFill>
                    <a:srgbClr val="FFFF0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355" name="그룹 354"/>
            <p:cNvGrpSpPr/>
            <p:nvPr/>
          </p:nvGrpSpPr>
          <p:grpSpPr>
            <a:xfrm>
              <a:off x="654851" y="3774340"/>
              <a:ext cx="968188" cy="508296"/>
              <a:chOff x="3971365" y="3201634"/>
              <a:chExt cx="968188" cy="508296"/>
            </a:xfrm>
          </p:grpSpPr>
          <p:sp>
            <p:nvSpPr>
              <p:cNvPr id="357" name="TextBox 356"/>
              <p:cNvSpPr txBox="1"/>
              <p:nvPr/>
            </p:nvSpPr>
            <p:spPr>
              <a:xfrm>
                <a:off x="3971365" y="3463709"/>
                <a:ext cx="968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설계준전문가</a:t>
                </a:r>
                <a:endParaRPr lang="ko-KR" altLang="en-US" sz="10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4043082" y="3201634"/>
                <a:ext cx="8606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Level</a:t>
                </a:r>
                <a:r>
                  <a:rPr lang="en-US" altLang="ko-KR" sz="13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en-US" altLang="ko-KR" sz="16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5</a:t>
                </a:r>
                <a:endParaRPr lang="ko-KR" altLang="en-US" sz="1600" b="1" dirty="0">
                  <a:solidFill>
                    <a:srgbClr val="FFFF0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359" name="그룹 358"/>
            <p:cNvGrpSpPr/>
            <p:nvPr/>
          </p:nvGrpSpPr>
          <p:grpSpPr>
            <a:xfrm>
              <a:off x="654851" y="4470566"/>
              <a:ext cx="968188" cy="496305"/>
              <a:chOff x="3971365" y="3138574"/>
              <a:chExt cx="968188" cy="496305"/>
            </a:xfrm>
            <a:effectLst/>
          </p:grpSpPr>
          <p:sp>
            <p:nvSpPr>
              <p:cNvPr id="361" name="TextBox 360"/>
              <p:cNvSpPr txBox="1"/>
              <p:nvPr/>
            </p:nvSpPr>
            <p:spPr>
              <a:xfrm>
                <a:off x="3971365" y="3388658"/>
                <a:ext cx="968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작업관리감독</a:t>
                </a:r>
                <a:endParaRPr lang="ko-KR" altLang="en-US" sz="10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362" name="TextBox 361"/>
              <p:cNvSpPr txBox="1"/>
              <p:nvPr/>
            </p:nvSpPr>
            <p:spPr>
              <a:xfrm>
                <a:off x="4043082" y="3138574"/>
                <a:ext cx="8606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Level</a:t>
                </a:r>
                <a:r>
                  <a:rPr lang="en-US" altLang="ko-KR" sz="13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en-US" altLang="ko-KR" sz="16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4</a:t>
                </a:r>
                <a:endParaRPr lang="ko-KR" altLang="en-US" sz="1600" b="1" dirty="0">
                  <a:solidFill>
                    <a:srgbClr val="FFFF0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363" name="그룹 362"/>
            <p:cNvGrpSpPr/>
            <p:nvPr/>
          </p:nvGrpSpPr>
          <p:grpSpPr>
            <a:xfrm>
              <a:off x="654851" y="2389786"/>
              <a:ext cx="968188" cy="497538"/>
              <a:chOff x="3971365" y="3148099"/>
              <a:chExt cx="968188" cy="49753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5" name="TextBox 364"/>
              <p:cNvSpPr txBox="1"/>
              <p:nvPr/>
            </p:nvSpPr>
            <p:spPr>
              <a:xfrm>
                <a:off x="3971365" y="3399416"/>
                <a:ext cx="968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설계기획관리</a:t>
                </a:r>
              </a:p>
            </p:txBody>
          </p:sp>
          <p:sp>
            <p:nvSpPr>
              <p:cNvPr id="366" name="TextBox 365"/>
              <p:cNvSpPr txBox="1"/>
              <p:nvPr/>
            </p:nvSpPr>
            <p:spPr>
              <a:xfrm>
                <a:off x="4043082" y="3148099"/>
                <a:ext cx="8606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Level</a:t>
                </a:r>
                <a:r>
                  <a:rPr lang="en-US" altLang="ko-KR" sz="13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en-US" altLang="ko-KR" sz="16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7</a:t>
                </a:r>
                <a:endParaRPr lang="ko-KR" altLang="en-US" sz="1600" b="1" dirty="0">
                  <a:solidFill>
                    <a:srgbClr val="FFFF0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367" name="그룹 366"/>
            <p:cNvGrpSpPr/>
            <p:nvPr/>
          </p:nvGrpSpPr>
          <p:grpSpPr>
            <a:xfrm>
              <a:off x="654851" y="5851525"/>
              <a:ext cx="968188" cy="497538"/>
              <a:chOff x="3971365" y="3000959"/>
              <a:chExt cx="968188" cy="497538"/>
            </a:xfrm>
            <a:effectLst/>
          </p:grpSpPr>
          <p:sp>
            <p:nvSpPr>
              <p:cNvPr id="369" name="TextBox 368"/>
              <p:cNvSpPr txBox="1"/>
              <p:nvPr/>
            </p:nvSpPr>
            <p:spPr>
              <a:xfrm>
                <a:off x="3971365" y="3252276"/>
                <a:ext cx="968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반숙련공</a:t>
                </a:r>
              </a:p>
            </p:txBody>
          </p:sp>
          <p:sp>
            <p:nvSpPr>
              <p:cNvPr id="370" name="TextBox 369"/>
              <p:cNvSpPr txBox="1"/>
              <p:nvPr/>
            </p:nvSpPr>
            <p:spPr>
              <a:xfrm>
                <a:off x="4043082" y="3000959"/>
                <a:ext cx="8606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Level</a:t>
                </a:r>
                <a:r>
                  <a:rPr lang="en-US" altLang="ko-KR" sz="13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en-US" altLang="ko-KR" sz="1600" b="1" dirty="0" smtClean="0">
                    <a:solidFill>
                      <a:srgbClr val="FFFF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2</a:t>
                </a:r>
                <a:endParaRPr lang="ko-KR" altLang="en-US" sz="1600" b="1" dirty="0">
                  <a:solidFill>
                    <a:srgbClr val="FFFF00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sp>
          <p:nvSpPr>
            <p:cNvPr id="375" name="TextBox 374"/>
            <p:cNvSpPr txBox="1"/>
            <p:nvPr/>
          </p:nvSpPr>
          <p:spPr>
            <a:xfrm>
              <a:off x="2042152" y="3715680"/>
              <a:ext cx="1242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atin typeface="나눔스퀘어OTF Bold" pitchFamily="34" charset="-127"/>
                  <a:ea typeface="나눔스퀘어OTF Bold" pitchFamily="34" charset="-127"/>
                </a:rPr>
                <a:t>설계 </a:t>
              </a:r>
              <a:r>
                <a:rPr lang="ko-KR" altLang="en-US" sz="1100" dirty="0" smtClean="0">
                  <a:latin typeface="나눔스퀘어OTF Bold" pitchFamily="34" charset="-127"/>
                  <a:ea typeface="나눔스퀘어OTF Bold" pitchFamily="34" charset="-127"/>
                </a:rPr>
                <a:t>준 전문가</a:t>
              </a:r>
              <a:endParaRPr lang="ko-KR" altLang="en-US" sz="1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cxnSp>
          <p:nvCxnSpPr>
            <p:cNvPr id="384" name="직선 화살표 연결선 383"/>
            <p:cNvCxnSpPr/>
            <p:nvPr/>
          </p:nvCxnSpPr>
          <p:spPr>
            <a:xfrm>
              <a:off x="6017394" y="3089203"/>
              <a:ext cx="540355" cy="840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직선 연결선 390"/>
            <p:cNvCxnSpPr/>
            <p:nvPr/>
          </p:nvCxnSpPr>
          <p:spPr>
            <a:xfrm rot="16200000" flipV="1">
              <a:off x="5250912" y="3741011"/>
              <a:ext cx="1017734" cy="306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꺾인 연결선 393"/>
            <p:cNvCxnSpPr/>
            <p:nvPr/>
          </p:nvCxnSpPr>
          <p:spPr>
            <a:xfrm rot="10800000">
              <a:off x="3442708" y="3407722"/>
              <a:ext cx="2167261" cy="884941"/>
            </a:xfrm>
            <a:prstGeom prst="bentConnector3">
              <a:avLst>
                <a:gd name="adj1" fmla="val 96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꺾인 연결선 397"/>
            <p:cNvCxnSpPr/>
            <p:nvPr/>
          </p:nvCxnSpPr>
          <p:spPr>
            <a:xfrm flipV="1">
              <a:off x="5758249" y="3233674"/>
              <a:ext cx="1841156" cy="358346"/>
            </a:xfrm>
            <a:prstGeom prst="bentConnector3">
              <a:avLst>
                <a:gd name="adj1" fmla="val 99664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직선 연결선 413"/>
            <p:cNvCxnSpPr/>
            <p:nvPr/>
          </p:nvCxnSpPr>
          <p:spPr>
            <a:xfrm rot="5400000" flipH="1" flipV="1">
              <a:off x="6122773" y="2765873"/>
              <a:ext cx="160638" cy="1588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직선 연결선 415"/>
            <p:cNvCxnSpPr/>
            <p:nvPr/>
          </p:nvCxnSpPr>
          <p:spPr>
            <a:xfrm rot="5400000">
              <a:off x="5301049" y="5383749"/>
              <a:ext cx="766119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꺾인 연결선 417"/>
            <p:cNvCxnSpPr/>
            <p:nvPr/>
          </p:nvCxnSpPr>
          <p:spPr>
            <a:xfrm flipV="1">
              <a:off x="3722063" y="4391966"/>
              <a:ext cx="444673" cy="435729"/>
            </a:xfrm>
            <a:prstGeom prst="bentConnector3">
              <a:avLst>
                <a:gd name="adj1" fmla="val -19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hape 420"/>
            <p:cNvCxnSpPr/>
            <p:nvPr/>
          </p:nvCxnSpPr>
          <p:spPr>
            <a:xfrm rot="16200000" flipV="1">
              <a:off x="7214448" y="4420704"/>
              <a:ext cx="435729" cy="378254"/>
            </a:xfrm>
            <a:prstGeom prst="bentConnector2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직선 연결선 447"/>
            <p:cNvCxnSpPr/>
            <p:nvPr/>
          </p:nvCxnSpPr>
          <p:spPr>
            <a:xfrm rot="5400000" flipH="1" flipV="1">
              <a:off x="2570870" y="3605513"/>
              <a:ext cx="160638" cy="1588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TextBox 455"/>
            <p:cNvSpPr txBox="1"/>
            <p:nvPr/>
          </p:nvSpPr>
          <p:spPr>
            <a:xfrm>
              <a:off x="1925543" y="4053848"/>
              <a:ext cx="693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요소설계 </a:t>
              </a:r>
              <a:endParaRPr lang="en-US" altLang="ko-KR" sz="900" dirty="0" smtClean="0"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준 전문가</a:t>
              </a:r>
              <a:endParaRPr lang="ko-KR" altLang="en-US" sz="90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2625915" y="4052744"/>
              <a:ext cx="771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시스</a:t>
              </a:r>
              <a:r>
                <a:rPr lang="ko-KR" altLang="en-US" sz="900" dirty="0">
                  <a:latin typeface="나눔스퀘어OTF" pitchFamily="34" charset="-127"/>
                  <a:ea typeface="나눔스퀘어OTF" pitchFamily="34" charset="-127"/>
                </a:rPr>
                <a:t>템</a:t>
              </a:r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설계 </a:t>
              </a:r>
              <a:endParaRPr lang="en-US" altLang="ko-KR" sz="900" dirty="0" smtClean="0"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900" dirty="0" smtClean="0">
                  <a:latin typeface="나눔스퀘어OTF" pitchFamily="34" charset="-127"/>
                  <a:ea typeface="나눔스퀘어OTF" pitchFamily="34" charset="-127"/>
                </a:rPr>
                <a:t>준 전문가</a:t>
              </a:r>
              <a:endParaRPr lang="ko-KR" altLang="en-US" sz="90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  <p:grpSp>
          <p:nvGrpSpPr>
            <p:cNvPr id="158" name="그룹 157"/>
            <p:cNvGrpSpPr/>
            <p:nvPr/>
          </p:nvGrpSpPr>
          <p:grpSpPr>
            <a:xfrm>
              <a:off x="1947863" y="4622973"/>
              <a:ext cx="909625" cy="663415"/>
              <a:chOff x="1876425" y="4551535"/>
              <a:chExt cx="909625" cy="663415"/>
            </a:xfrm>
          </p:grpSpPr>
          <p:sp>
            <p:nvSpPr>
              <p:cNvPr id="27" name="눈물 방울 26"/>
              <p:cNvSpPr/>
              <p:nvPr/>
            </p:nvSpPr>
            <p:spPr>
              <a:xfrm>
                <a:off x="1876425" y="4551535"/>
                <a:ext cx="909625" cy="663415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928794" y="4632429"/>
                <a:ext cx="857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도제교육</a:t>
                </a:r>
                <a:r>
                  <a:rPr lang="en-US" altLang="ko-KR" sz="1400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</a:p>
              <a:p>
                <a:pPr algn="ctr"/>
                <a:r>
                  <a:rPr lang="ko-KR" altLang="en-US" sz="1400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이수 후</a:t>
                </a:r>
                <a:endParaRPr lang="en-US" altLang="ko-KR" sz="1400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160" name="TextBox 2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학점제 운영 사례 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5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도제형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모형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376089" y="850596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사례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14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4348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잠자는 교실 수업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0760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대입 중심의 고교 교육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7554" y="4857760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선택이 제한된 교육과정 운영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1413136" y="247341"/>
            <a:ext cx="7330440" cy="1003526"/>
            <a:chOff x="1413136" y="247341"/>
            <a:chExt cx="7330440" cy="1003526"/>
          </a:xfrm>
        </p:grpSpPr>
        <p:sp>
          <p:nvSpPr>
            <p:cNvPr id="14" name="TextBox 13"/>
            <p:cNvSpPr txBox="1"/>
            <p:nvPr/>
          </p:nvSpPr>
          <p:spPr>
            <a:xfrm>
              <a:off x="1413136" y="758424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하지만 우리 고교 현실은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……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Ⅰ.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추진 배경 및 도입 필요성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82600" y="785794"/>
            <a:ext cx="974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21</a:t>
            </a:r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세기</a:t>
            </a:r>
            <a:endParaRPr lang="en-US" altLang="ko-KR" sz="110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하이스쿨</a:t>
            </a:r>
            <a:endParaRPr lang="ko-KR" altLang="en-US" sz="11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pic>
        <p:nvPicPr>
          <p:cNvPr id="15" name="Picture 2" descr="C:\Users\Administrator\Desktop\7추가.jpg"/>
          <p:cNvPicPr>
            <a:picLocks noChangeAspect="1" noChangeArrowheads="1"/>
          </p:cNvPicPr>
          <p:nvPr/>
        </p:nvPicPr>
        <p:blipFill>
          <a:blip r:embed="rId3"/>
          <a:srcRect r="5468"/>
          <a:stretch>
            <a:fillRect/>
          </a:stretch>
        </p:blipFill>
        <p:spPr bwMode="auto">
          <a:xfrm>
            <a:off x="0" y="2611500"/>
            <a:ext cx="8643998" cy="2230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그룹 174"/>
          <p:cNvGrpSpPr/>
          <p:nvPr/>
        </p:nvGrpSpPr>
        <p:grpSpPr>
          <a:xfrm>
            <a:off x="642910" y="3128711"/>
            <a:ext cx="1902940" cy="2752441"/>
            <a:chOff x="506627" y="3128711"/>
            <a:chExt cx="1902940" cy="2752441"/>
          </a:xfrm>
        </p:grpSpPr>
        <p:sp>
          <p:nvSpPr>
            <p:cNvPr id="169" name="한쪽 모서리가 둥근 사각형 168"/>
            <p:cNvSpPr/>
            <p:nvPr/>
          </p:nvSpPr>
          <p:spPr>
            <a:xfrm>
              <a:off x="807820" y="3143248"/>
              <a:ext cx="1396800" cy="288000"/>
            </a:xfrm>
            <a:prstGeom prst="round1Rect">
              <a:avLst/>
            </a:prstGeom>
            <a:solidFill>
              <a:srgbClr val="00A4AB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6" name="그룹 235"/>
            <p:cNvGrpSpPr/>
            <p:nvPr/>
          </p:nvGrpSpPr>
          <p:grpSpPr>
            <a:xfrm>
              <a:off x="506627" y="3128711"/>
              <a:ext cx="1902940" cy="2752441"/>
              <a:chOff x="506627" y="3128711"/>
              <a:chExt cx="1902940" cy="2752441"/>
            </a:xfrm>
          </p:grpSpPr>
          <p:sp>
            <p:nvSpPr>
              <p:cNvPr id="227" name="TextBox 226"/>
              <p:cNvSpPr txBox="1"/>
              <p:nvPr/>
            </p:nvSpPr>
            <p:spPr>
              <a:xfrm>
                <a:off x="857224" y="3128711"/>
                <a:ext cx="12109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신설실습실</a:t>
                </a:r>
                <a:endParaRPr lang="ko-KR" altLang="en-US" sz="1400" b="1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cxnSp>
            <p:nvCxnSpPr>
              <p:cNvPr id="232" name="직선 연결선 231"/>
              <p:cNvCxnSpPr/>
              <p:nvPr/>
            </p:nvCxnSpPr>
            <p:spPr>
              <a:xfrm rot="5400000" flipH="1" flipV="1">
                <a:off x="1207874" y="3697766"/>
                <a:ext cx="531345" cy="6171"/>
              </a:xfrm>
              <a:prstGeom prst="line">
                <a:avLst/>
              </a:prstGeom>
              <a:ln w="28575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4" name="그룹 223"/>
              <p:cNvGrpSpPr/>
              <p:nvPr/>
            </p:nvGrpSpPr>
            <p:grpSpPr>
              <a:xfrm>
                <a:off x="506627" y="3862947"/>
                <a:ext cx="1902940" cy="2018205"/>
                <a:chOff x="568411" y="3727023"/>
                <a:chExt cx="1902940" cy="2018205"/>
              </a:xfrm>
            </p:grpSpPr>
            <p:pic>
              <p:nvPicPr>
                <p:cNvPr id="1027" name="Picture 3" descr="J:\2018\2018 작업용\완성품 2018\180629 고교학점제 PPT\최종 제출\0904 고교학점제 ppt 수정\새 폴더\40추가2.fw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52545"/>
                <a:stretch>
                  <a:fillRect/>
                </a:stretch>
              </p:blipFill>
              <p:spPr bwMode="auto">
                <a:xfrm rot="10800000">
                  <a:off x="568411" y="3727023"/>
                  <a:ext cx="1902940" cy="2018205"/>
                </a:xfrm>
                <a:prstGeom prst="rect">
                  <a:avLst/>
                </a:prstGeom>
                <a:noFill/>
              </p:spPr>
            </p:pic>
            <p:sp>
              <p:nvSpPr>
                <p:cNvPr id="223" name="TextBox 222"/>
                <p:cNvSpPr txBox="1"/>
                <p:nvPr/>
              </p:nvSpPr>
              <p:spPr>
                <a:xfrm>
                  <a:off x="773978" y="4275228"/>
                  <a:ext cx="1512022" cy="1131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강의실</a:t>
                  </a:r>
                  <a:r>
                    <a:rPr lang="en-US" altLang="ko-KR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  <a:r>
                    <a:rPr lang="ko-KR" altLang="en-US" sz="1350" b="1" spc="-5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측정실</a:t>
                  </a:r>
                  <a:endParaRPr lang="en-US" altLang="ko-KR" sz="1350" b="1" spc="-5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en-US" altLang="ko-KR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CAD</a:t>
                  </a:r>
                  <a:r>
                    <a:rPr lang="ko-KR" altLang="en-US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실</a:t>
                  </a:r>
                  <a:r>
                    <a:rPr lang="en-US" altLang="ko-KR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</a:p>
                <a:p>
                  <a:pPr algn="ctr"/>
                  <a:r>
                    <a:rPr lang="en-US" altLang="ko-KR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CAD/CAM</a:t>
                  </a:r>
                  <a:r>
                    <a:rPr lang="ko-KR" altLang="en-US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실</a:t>
                  </a:r>
                  <a:endParaRPr lang="en-US" altLang="ko-KR" sz="1350" b="1" spc="-5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en-US" altLang="ko-KR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(</a:t>
                  </a:r>
                  <a:r>
                    <a:rPr lang="ko-KR" altLang="en-US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교실은 </a:t>
                  </a:r>
                  <a:endParaRPr lang="en-US" altLang="ko-KR" sz="1350" b="1" spc="-5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기존시설 사용</a:t>
                  </a:r>
                  <a:r>
                    <a:rPr lang="en-US" altLang="ko-KR" sz="1350" b="1" spc="-50" dirty="0" smtClean="0">
                      <a:latin typeface="나눔스퀘어OTF Bold" pitchFamily="34" charset="-127"/>
                      <a:ea typeface="나눔스퀘어OTF Bold" pitchFamily="34" charset="-127"/>
                    </a:rPr>
                    <a:t>)</a:t>
                  </a:r>
                  <a:endParaRPr lang="ko-KR" altLang="en-US" sz="1350" b="1" spc="-5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</p:grpSp>
      </p:grp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55975"/>
              </p:ext>
            </p:extLst>
          </p:nvPr>
        </p:nvGraphicFramePr>
        <p:xfrm>
          <a:off x="3846017" y="2661199"/>
          <a:ext cx="3218767" cy="61727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99612"/>
                <a:gridCol w="654788"/>
                <a:gridCol w="654789"/>
                <a:gridCol w="654789"/>
                <a:gridCol w="654789"/>
              </a:tblGrid>
              <a:tr h="617271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382109"/>
              </p:ext>
            </p:extLst>
          </p:nvPr>
        </p:nvGraphicFramePr>
        <p:xfrm>
          <a:off x="3846018" y="4994048"/>
          <a:ext cx="3219466" cy="61727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29080"/>
                <a:gridCol w="682045"/>
                <a:gridCol w="734051"/>
                <a:gridCol w="370119"/>
                <a:gridCol w="687104"/>
                <a:gridCol w="417067"/>
              </a:tblGrid>
              <a:tr h="617271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325929"/>
              </p:ext>
            </p:extLst>
          </p:nvPr>
        </p:nvGraphicFramePr>
        <p:xfrm>
          <a:off x="3054760" y="3279818"/>
          <a:ext cx="499744" cy="171315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99744"/>
              </a:tblGrid>
              <a:tr h="482350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5401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15401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922496"/>
              </p:ext>
            </p:extLst>
          </p:nvPr>
        </p:nvGraphicFramePr>
        <p:xfrm>
          <a:off x="3503118" y="5803334"/>
          <a:ext cx="3923617" cy="61727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61267"/>
                <a:gridCol w="657225"/>
                <a:gridCol w="352425"/>
                <a:gridCol w="390525"/>
                <a:gridCol w="361950"/>
                <a:gridCol w="352425"/>
                <a:gridCol w="333375"/>
                <a:gridCol w="371475"/>
                <a:gridCol w="371475"/>
                <a:gridCol w="371475"/>
              </a:tblGrid>
              <a:tr h="617271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9" name="표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91266"/>
              </p:ext>
            </p:extLst>
          </p:nvPr>
        </p:nvGraphicFramePr>
        <p:xfrm>
          <a:off x="8037018" y="5812125"/>
          <a:ext cx="275542" cy="61727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542"/>
              </a:tblGrid>
              <a:tr h="617271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0" name="표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865401"/>
              </p:ext>
            </p:extLst>
          </p:nvPr>
        </p:nvGraphicFramePr>
        <p:xfrm>
          <a:off x="2722068" y="5054696"/>
          <a:ext cx="275542" cy="43357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542"/>
              </a:tblGrid>
              <a:tr h="433575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67415"/>
              </p:ext>
            </p:extLst>
          </p:nvPr>
        </p:nvGraphicFramePr>
        <p:xfrm>
          <a:off x="3088902" y="2817210"/>
          <a:ext cx="275542" cy="1939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542"/>
              </a:tblGrid>
              <a:tr h="122997">
                <a:tc>
                  <a:txBody>
                    <a:bodyPr/>
                    <a:lstStyle/>
                    <a:p>
                      <a:endParaRPr lang="ko-KR" altLang="en-US" sz="800" b="0" dirty="0"/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" name="그룹 8"/>
          <p:cNvGrpSpPr/>
          <p:nvPr/>
        </p:nvGrpSpPr>
        <p:grpSpPr>
          <a:xfrm>
            <a:off x="2714612" y="2350172"/>
            <a:ext cx="5577315" cy="4052499"/>
            <a:chOff x="2848316" y="2050961"/>
            <a:chExt cx="5577315" cy="4052499"/>
          </a:xfrm>
        </p:grpSpPr>
        <p:grpSp>
          <p:nvGrpSpPr>
            <p:cNvPr id="7" name="그룹 6"/>
            <p:cNvGrpSpPr/>
            <p:nvPr/>
          </p:nvGrpSpPr>
          <p:grpSpPr>
            <a:xfrm>
              <a:off x="2848316" y="2050961"/>
              <a:ext cx="5577315" cy="4052499"/>
              <a:chOff x="2848316" y="2050961"/>
              <a:chExt cx="5577315" cy="4052499"/>
            </a:xfrm>
          </p:grpSpPr>
          <p:grpSp>
            <p:nvGrpSpPr>
              <p:cNvPr id="52" name="그룹 51"/>
              <p:cNvGrpSpPr/>
              <p:nvPr/>
            </p:nvGrpSpPr>
            <p:grpSpPr>
              <a:xfrm>
                <a:off x="3184906" y="2050961"/>
                <a:ext cx="4789365" cy="4052499"/>
                <a:chOff x="3273042" y="1995876"/>
                <a:chExt cx="4789365" cy="4052499"/>
              </a:xfrm>
            </p:grpSpPr>
            <p:cxnSp>
              <p:nvCxnSpPr>
                <p:cNvPr id="8" name="직선 연결선 7"/>
                <p:cNvCxnSpPr/>
                <p:nvPr/>
              </p:nvCxnSpPr>
              <p:spPr>
                <a:xfrm>
                  <a:off x="4063617" y="2914650"/>
                  <a:ext cx="0" cy="1733550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직선 연결선 21"/>
                <p:cNvCxnSpPr/>
                <p:nvPr/>
              </p:nvCxnSpPr>
              <p:spPr>
                <a:xfrm>
                  <a:off x="3276600" y="1995876"/>
                  <a:ext cx="0" cy="928299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직선 연결선 10"/>
                <p:cNvCxnSpPr/>
                <p:nvPr/>
              </p:nvCxnSpPr>
              <p:spPr>
                <a:xfrm>
                  <a:off x="3273042" y="1995876"/>
                  <a:ext cx="4789365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직선 연결선 25"/>
                <p:cNvCxnSpPr/>
                <p:nvPr/>
              </p:nvCxnSpPr>
              <p:spPr>
                <a:xfrm>
                  <a:off x="8058849" y="1995876"/>
                  <a:ext cx="0" cy="4052499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직선 연결선 26"/>
                <p:cNvCxnSpPr/>
                <p:nvPr/>
              </p:nvCxnSpPr>
              <p:spPr>
                <a:xfrm>
                  <a:off x="7287324" y="2914650"/>
                  <a:ext cx="0" cy="1724025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직선 연결선 19"/>
                <p:cNvCxnSpPr/>
                <p:nvPr/>
              </p:nvCxnSpPr>
              <p:spPr>
                <a:xfrm>
                  <a:off x="7287324" y="2924175"/>
                  <a:ext cx="771525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직선 연결선 33"/>
                <p:cNvCxnSpPr/>
                <p:nvPr/>
              </p:nvCxnSpPr>
              <p:spPr>
                <a:xfrm flipH="1">
                  <a:off x="7673086" y="2918208"/>
                  <a:ext cx="4763" cy="1729991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직선 연결선 32"/>
                <p:cNvCxnSpPr/>
                <p:nvPr/>
              </p:nvCxnSpPr>
              <p:spPr>
                <a:xfrm flipH="1">
                  <a:off x="3777867" y="2924175"/>
                  <a:ext cx="276225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직선 연결선 47"/>
                <p:cNvCxnSpPr/>
                <p:nvPr/>
              </p:nvCxnSpPr>
              <p:spPr>
                <a:xfrm flipH="1">
                  <a:off x="3786187" y="4638675"/>
                  <a:ext cx="276225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직선 연결선 48"/>
                <p:cNvCxnSpPr/>
                <p:nvPr/>
              </p:nvCxnSpPr>
              <p:spPr>
                <a:xfrm>
                  <a:off x="7287324" y="4638675"/>
                  <a:ext cx="771525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꺾인 연결선 38"/>
                <p:cNvCxnSpPr/>
                <p:nvPr/>
              </p:nvCxnSpPr>
              <p:spPr>
                <a:xfrm rot="16200000" flipH="1">
                  <a:off x="3096314" y="4828485"/>
                  <a:ext cx="799404" cy="438833"/>
                </a:xfrm>
                <a:prstGeom prst="bentConnector3">
                  <a:avLst>
                    <a:gd name="adj1" fmla="val 74924"/>
                  </a:avLst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그룹 68"/>
              <p:cNvGrpSpPr/>
              <p:nvPr/>
            </p:nvGrpSpPr>
            <p:grpSpPr>
              <a:xfrm>
                <a:off x="3236091" y="2158165"/>
                <a:ext cx="258030" cy="312577"/>
                <a:chOff x="2333625" y="2567376"/>
                <a:chExt cx="304800" cy="323850"/>
              </a:xfrm>
            </p:grpSpPr>
            <p:grpSp>
              <p:nvGrpSpPr>
                <p:cNvPr id="58" name="그룹 57"/>
                <p:cNvGrpSpPr/>
                <p:nvPr/>
              </p:nvGrpSpPr>
              <p:grpSpPr>
                <a:xfrm>
                  <a:off x="2333625" y="2567376"/>
                  <a:ext cx="304800" cy="276225"/>
                  <a:chOff x="2333625" y="2567376"/>
                  <a:chExt cx="304800" cy="276225"/>
                </a:xfrm>
              </p:grpSpPr>
              <p:cxnSp>
                <p:nvCxnSpPr>
                  <p:cNvPr id="54" name="직선 연결선 53"/>
                  <p:cNvCxnSpPr/>
                  <p:nvPr/>
                </p:nvCxnSpPr>
                <p:spPr>
                  <a:xfrm>
                    <a:off x="2333625" y="256737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직선 연결선 69"/>
                  <p:cNvCxnSpPr/>
                  <p:nvPr/>
                </p:nvCxnSpPr>
                <p:spPr>
                  <a:xfrm>
                    <a:off x="2333625" y="262452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직선 연결선 70"/>
                  <p:cNvCxnSpPr/>
                  <p:nvPr/>
                </p:nvCxnSpPr>
                <p:spPr>
                  <a:xfrm>
                    <a:off x="2333625" y="268682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직선 연결선 71"/>
                  <p:cNvCxnSpPr/>
                  <p:nvPr/>
                </p:nvCxnSpPr>
                <p:spPr>
                  <a:xfrm>
                    <a:off x="2333625" y="274397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직선 연결선 72"/>
                  <p:cNvCxnSpPr/>
                  <p:nvPr/>
                </p:nvCxnSpPr>
                <p:spPr>
                  <a:xfrm>
                    <a:off x="2333625" y="278645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직선 연결선 73"/>
                  <p:cNvCxnSpPr/>
                  <p:nvPr/>
                </p:nvCxnSpPr>
                <p:spPr>
                  <a:xfrm>
                    <a:off x="2333625" y="284360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3" name="직선 연결선 62"/>
                <p:cNvCxnSpPr/>
                <p:nvPr/>
              </p:nvCxnSpPr>
              <p:spPr>
                <a:xfrm>
                  <a:off x="26384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직선 연결선 79"/>
                <p:cNvCxnSpPr/>
                <p:nvPr/>
              </p:nvCxnSpPr>
              <p:spPr>
                <a:xfrm>
                  <a:off x="23336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직선 연결선 80"/>
                <p:cNvCxnSpPr/>
                <p:nvPr/>
              </p:nvCxnSpPr>
              <p:spPr>
                <a:xfrm>
                  <a:off x="24860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직선 연결선 81"/>
                <p:cNvCxnSpPr/>
                <p:nvPr/>
              </p:nvCxnSpPr>
              <p:spPr>
                <a:xfrm>
                  <a:off x="2333625" y="2891226"/>
                  <a:ext cx="3048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그룹 88"/>
              <p:cNvGrpSpPr/>
              <p:nvPr/>
            </p:nvGrpSpPr>
            <p:grpSpPr>
              <a:xfrm rot="16200000">
                <a:off x="7660522" y="2102598"/>
                <a:ext cx="221454" cy="312577"/>
                <a:chOff x="2333625" y="2567376"/>
                <a:chExt cx="304800" cy="323850"/>
              </a:xfrm>
            </p:grpSpPr>
            <p:grpSp>
              <p:nvGrpSpPr>
                <p:cNvPr id="90" name="그룹 89"/>
                <p:cNvGrpSpPr/>
                <p:nvPr/>
              </p:nvGrpSpPr>
              <p:grpSpPr>
                <a:xfrm>
                  <a:off x="2333625" y="2567376"/>
                  <a:ext cx="304800" cy="276225"/>
                  <a:chOff x="2333625" y="2567376"/>
                  <a:chExt cx="304800" cy="276225"/>
                </a:xfrm>
              </p:grpSpPr>
              <p:cxnSp>
                <p:nvCxnSpPr>
                  <p:cNvPr id="95" name="직선 연결선 94"/>
                  <p:cNvCxnSpPr/>
                  <p:nvPr/>
                </p:nvCxnSpPr>
                <p:spPr>
                  <a:xfrm>
                    <a:off x="2333625" y="256737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직선 연결선 95"/>
                  <p:cNvCxnSpPr/>
                  <p:nvPr/>
                </p:nvCxnSpPr>
                <p:spPr>
                  <a:xfrm>
                    <a:off x="2333625" y="262452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직선 연결선 96"/>
                  <p:cNvCxnSpPr/>
                  <p:nvPr/>
                </p:nvCxnSpPr>
                <p:spPr>
                  <a:xfrm>
                    <a:off x="2333625" y="268682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직선 연결선 97"/>
                  <p:cNvCxnSpPr/>
                  <p:nvPr/>
                </p:nvCxnSpPr>
                <p:spPr>
                  <a:xfrm>
                    <a:off x="2333625" y="274397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직선 연결선 98"/>
                  <p:cNvCxnSpPr/>
                  <p:nvPr/>
                </p:nvCxnSpPr>
                <p:spPr>
                  <a:xfrm>
                    <a:off x="2333625" y="278645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직선 연결선 99"/>
                  <p:cNvCxnSpPr/>
                  <p:nvPr/>
                </p:nvCxnSpPr>
                <p:spPr>
                  <a:xfrm>
                    <a:off x="2333625" y="284360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1" name="직선 연결선 90"/>
                <p:cNvCxnSpPr/>
                <p:nvPr/>
              </p:nvCxnSpPr>
              <p:spPr>
                <a:xfrm>
                  <a:off x="26384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/>
              </p:nvCxnSpPr>
              <p:spPr>
                <a:xfrm>
                  <a:off x="23336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직선 연결선 92"/>
                <p:cNvCxnSpPr/>
                <p:nvPr/>
              </p:nvCxnSpPr>
              <p:spPr>
                <a:xfrm>
                  <a:off x="24860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/>
              </p:nvCxnSpPr>
              <p:spPr>
                <a:xfrm>
                  <a:off x="2333625" y="2891226"/>
                  <a:ext cx="3048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그룹 100"/>
              <p:cNvGrpSpPr/>
              <p:nvPr/>
            </p:nvGrpSpPr>
            <p:grpSpPr>
              <a:xfrm rot="16200000">
                <a:off x="7656633" y="4899728"/>
                <a:ext cx="221454" cy="312577"/>
                <a:chOff x="2333625" y="2567376"/>
                <a:chExt cx="304800" cy="323850"/>
              </a:xfrm>
            </p:grpSpPr>
            <p:grpSp>
              <p:nvGrpSpPr>
                <p:cNvPr id="102" name="그룹 101"/>
                <p:cNvGrpSpPr/>
                <p:nvPr/>
              </p:nvGrpSpPr>
              <p:grpSpPr>
                <a:xfrm>
                  <a:off x="2333625" y="2567376"/>
                  <a:ext cx="304800" cy="276225"/>
                  <a:chOff x="2333625" y="2567376"/>
                  <a:chExt cx="304800" cy="276225"/>
                </a:xfrm>
              </p:grpSpPr>
              <p:cxnSp>
                <p:nvCxnSpPr>
                  <p:cNvPr id="107" name="직선 연결선 106"/>
                  <p:cNvCxnSpPr/>
                  <p:nvPr/>
                </p:nvCxnSpPr>
                <p:spPr>
                  <a:xfrm>
                    <a:off x="2333625" y="256737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/>
                </p:nvCxnSpPr>
                <p:spPr>
                  <a:xfrm>
                    <a:off x="2333625" y="262452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직선 연결선 108"/>
                  <p:cNvCxnSpPr/>
                  <p:nvPr/>
                </p:nvCxnSpPr>
                <p:spPr>
                  <a:xfrm>
                    <a:off x="2333625" y="268682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직선 연결선 109"/>
                  <p:cNvCxnSpPr/>
                  <p:nvPr/>
                </p:nvCxnSpPr>
                <p:spPr>
                  <a:xfrm>
                    <a:off x="2333625" y="274397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직선 연결선 110"/>
                  <p:cNvCxnSpPr/>
                  <p:nvPr/>
                </p:nvCxnSpPr>
                <p:spPr>
                  <a:xfrm>
                    <a:off x="2333625" y="278645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/>
                </p:nvCxnSpPr>
                <p:spPr>
                  <a:xfrm>
                    <a:off x="2333625" y="284360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직선 연결선 102"/>
                <p:cNvCxnSpPr/>
                <p:nvPr/>
              </p:nvCxnSpPr>
              <p:spPr>
                <a:xfrm>
                  <a:off x="26384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직선 연결선 103"/>
                <p:cNvCxnSpPr/>
                <p:nvPr/>
              </p:nvCxnSpPr>
              <p:spPr>
                <a:xfrm>
                  <a:off x="23336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직선 연결선 104"/>
                <p:cNvCxnSpPr/>
                <p:nvPr/>
              </p:nvCxnSpPr>
              <p:spPr>
                <a:xfrm>
                  <a:off x="24860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직선 연결선 105"/>
                <p:cNvCxnSpPr/>
                <p:nvPr/>
              </p:nvCxnSpPr>
              <p:spPr>
                <a:xfrm>
                  <a:off x="2333625" y="2891226"/>
                  <a:ext cx="3048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그룹 112"/>
              <p:cNvGrpSpPr/>
              <p:nvPr/>
            </p:nvGrpSpPr>
            <p:grpSpPr>
              <a:xfrm rot="16200000">
                <a:off x="3273072" y="4686298"/>
                <a:ext cx="221454" cy="312577"/>
                <a:chOff x="2333625" y="2567376"/>
                <a:chExt cx="304800" cy="323850"/>
              </a:xfrm>
            </p:grpSpPr>
            <p:grpSp>
              <p:nvGrpSpPr>
                <p:cNvPr id="114" name="그룹 113"/>
                <p:cNvGrpSpPr/>
                <p:nvPr/>
              </p:nvGrpSpPr>
              <p:grpSpPr>
                <a:xfrm>
                  <a:off x="2333625" y="2567376"/>
                  <a:ext cx="304800" cy="276225"/>
                  <a:chOff x="2333625" y="2567376"/>
                  <a:chExt cx="304800" cy="276225"/>
                </a:xfrm>
              </p:grpSpPr>
              <p:cxnSp>
                <p:nvCxnSpPr>
                  <p:cNvPr id="119" name="직선 연결선 118"/>
                  <p:cNvCxnSpPr/>
                  <p:nvPr/>
                </p:nvCxnSpPr>
                <p:spPr>
                  <a:xfrm>
                    <a:off x="2333625" y="256737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직선 연결선 119"/>
                  <p:cNvCxnSpPr/>
                  <p:nvPr/>
                </p:nvCxnSpPr>
                <p:spPr>
                  <a:xfrm>
                    <a:off x="2333625" y="2624526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직선 연결선 120"/>
                  <p:cNvCxnSpPr/>
                  <p:nvPr/>
                </p:nvCxnSpPr>
                <p:spPr>
                  <a:xfrm>
                    <a:off x="2333625" y="268682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직선 연결선 121"/>
                  <p:cNvCxnSpPr/>
                  <p:nvPr/>
                </p:nvCxnSpPr>
                <p:spPr>
                  <a:xfrm>
                    <a:off x="2333625" y="2743977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직선 연결선 122"/>
                  <p:cNvCxnSpPr/>
                  <p:nvPr/>
                </p:nvCxnSpPr>
                <p:spPr>
                  <a:xfrm>
                    <a:off x="2333625" y="278645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직선 연결선 123"/>
                  <p:cNvCxnSpPr/>
                  <p:nvPr/>
                </p:nvCxnSpPr>
                <p:spPr>
                  <a:xfrm>
                    <a:off x="2333625" y="2843601"/>
                    <a:ext cx="304800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5" name="직선 연결선 114"/>
                <p:cNvCxnSpPr/>
                <p:nvPr/>
              </p:nvCxnSpPr>
              <p:spPr>
                <a:xfrm>
                  <a:off x="26384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직선 연결선 115"/>
                <p:cNvCxnSpPr/>
                <p:nvPr/>
              </p:nvCxnSpPr>
              <p:spPr>
                <a:xfrm>
                  <a:off x="23336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직선 연결선 116"/>
                <p:cNvCxnSpPr/>
                <p:nvPr/>
              </p:nvCxnSpPr>
              <p:spPr>
                <a:xfrm>
                  <a:off x="2486025" y="2567376"/>
                  <a:ext cx="0" cy="32385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직선 연결선 117"/>
                <p:cNvCxnSpPr/>
                <p:nvPr/>
              </p:nvCxnSpPr>
              <p:spPr>
                <a:xfrm>
                  <a:off x="2333625" y="2891226"/>
                  <a:ext cx="3048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8" name="직선 연결선 77"/>
              <p:cNvCxnSpPr/>
              <p:nvPr/>
            </p:nvCxnSpPr>
            <p:spPr>
              <a:xfrm>
                <a:off x="8048537" y="2265173"/>
                <a:ext cx="0" cy="474746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직선 연결선 139"/>
              <p:cNvCxnSpPr/>
              <p:nvPr/>
            </p:nvCxnSpPr>
            <p:spPr>
              <a:xfrm>
                <a:off x="8038809" y="4924130"/>
                <a:ext cx="0" cy="85944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그룹 84"/>
              <p:cNvGrpSpPr/>
              <p:nvPr/>
            </p:nvGrpSpPr>
            <p:grpSpPr>
              <a:xfrm>
                <a:off x="4245200" y="2296146"/>
                <a:ext cx="2633351" cy="96155"/>
                <a:chOff x="4333336" y="2241061"/>
                <a:chExt cx="2633351" cy="96155"/>
              </a:xfrm>
            </p:grpSpPr>
            <p:sp>
              <p:nvSpPr>
                <p:cNvPr id="84" name="아래쪽 화살표 83"/>
                <p:cNvSpPr/>
                <p:nvPr/>
              </p:nvSpPr>
              <p:spPr>
                <a:xfrm>
                  <a:off x="4333336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3" name="아래쪽 화살표 142"/>
                <p:cNvSpPr/>
                <p:nvPr/>
              </p:nvSpPr>
              <p:spPr>
                <a:xfrm>
                  <a:off x="4952680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4" name="아래쪽 화살표 143"/>
                <p:cNvSpPr/>
                <p:nvPr/>
              </p:nvSpPr>
              <p:spPr>
                <a:xfrm>
                  <a:off x="5614184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5" name="아래쪽 화살표 144"/>
                <p:cNvSpPr/>
                <p:nvPr/>
              </p:nvSpPr>
              <p:spPr>
                <a:xfrm>
                  <a:off x="6233528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6" name="아래쪽 화살표 145"/>
                <p:cNvSpPr/>
                <p:nvPr/>
              </p:nvSpPr>
              <p:spPr>
                <a:xfrm>
                  <a:off x="6920968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48" name="그룹 147"/>
              <p:cNvGrpSpPr/>
              <p:nvPr/>
            </p:nvGrpSpPr>
            <p:grpSpPr>
              <a:xfrm>
                <a:off x="3845891" y="5449081"/>
                <a:ext cx="1855111" cy="96155"/>
                <a:chOff x="4333336" y="2241061"/>
                <a:chExt cx="1855111" cy="96155"/>
              </a:xfrm>
            </p:grpSpPr>
            <p:sp>
              <p:nvSpPr>
                <p:cNvPr id="149" name="아래쪽 화살표 148"/>
                <p:cNvSpPr/>
                <p:nvPr/>
              </p:nvSpPr>
              <p:spPr>
                <a:xfrm>
                  <a:off x="4333336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0" name="아래쪽 화살표 149"/>
                <p:cNvSpPr/>
                <p:nvPr/>
              </p:nvSpPr>
              <p:spPr>
                <a:xfrm>
                  <a:off x="4621928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1" name="아래쪽 화살표 150"/>
                <p:cNvSpPr/>
                <p:nvPr/>
              </p:nvSpPr>
              <p:spPr>
                <a:xfrm>
                  <a:off x="5215336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2" name="아래쪽 화살표 151"/>
                <p:cNvSpPr/>
                <p:nvPr/>
              </p:nvSpPr>
              <p:spPr>
                <a:xfrm>
                  <a:off x="5786040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3" name="아래쪽 화살표 152"/>
                <p:cNvSpPr/>
                <p:nvPr/>
              </p:nvSpPr>
              <p:spPr>
                <a:xfrm>
                  <a:off x="6142728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54" name="그룹 153"/>
              <p:cNvGrpSpPr/>
              <p:nvPr/>
            </p:nvGrpSpPr>
            <p:grpSpPr>
              <a:xfrm>
                <a:off x="6006832" y="5449081"/>
                <a:ext cx="1495175" cy="96155"/>
                <a:chOff x="4693272" y="2241061"/>
                <a:chExt cx="1495175" cy="96155"/>
              </a:xfrm>
            </p:grpSpPr>
            <p:sp>
              <p:nvSpPr>
                <p:cNvPr id="155" name="아래쪽 화살표 154"/>
                <p:cNvSpPr/>
                <p:nvPr/>
              </p:nvSpPr>
              <p:spPr>
                <a:xfrm>
                  <a:off x="4693272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6" name="아래쪽 화살표 155"/>
                <p:cNvSpPr/>
                <p:nvPr/>
              </p:nvSpPr>
              <p:spPr>
                <a:xfrm>
                  <a:off x="5030504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7" name="아래쪽 화살표 156"/>
                <p:cNvSpPr/>
                <p:nvPr/>
              </p:nvSpPr>
              <p:spPr>
                <a:xfrm>
                  <a:off x="5400168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8" name="아래쪽 화살표 157"/>
                <p:cNvSpPr/>
                <p:nvPr/>
              </p:nvSpPr>
              <p:spPr>
                <a:xfrm>
                  <a:off x="5766584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9" name="아래쪽 화살표 158"/>
                <p:cNvSpPr/>
                <p:nvPr/>
              </p:nvSpPr>
              <p:spPr>
                <a:xfrm>
                  <a:off x="6142728" y="2241061"/>
                  <a:ext cx="45719" cy="96155"/>
                </a:xfrm>
                <a:prstGeom prst="downArrow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60" name="아래쪽 화살표 159"/>
              <p:cNvSpPr/>
              <p:nvPr/>
            </p:nvSpPr>
            <p:spPr>
              <a:xfrm>
                <a:off x="8289648" y="5475017"/>
                <a:ext cx="45719" cy="96155"/>
              </a:xfrm>
              <a:prstGeom prst="down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5" name="위쪽 화살표 164"/>
              <p:cNvSpPr/>
              <p:nvPr/>
            </p:nvSpPr>
            <p:spPr>
              <a:xfrm>
                <a:off x="2932908" y="5117902"/>
                <a:ext cx="68512" cy="113924"/>
              </a:xfrm>
              <a:prstGeom prst="upArrow">
                <a:avLst/>
              </a:prstGeom>
              <a:solidFill>
                <a:srgbClr val="8D67CD"/>
              </a:solidFill>
              <a:ln>
                <a:solidFill>
                  <a:srgbClr val="8D67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7" name="그룹 86"/>
              <p:cNvGrpSpPr/>
              <p:nvPr/>
            </p:nvGrpSpPr>
            <p:grpSpPr>
              <a:xfrm>
                <a:off x="4396723" y="5234437"/>
                <a:ext cx="2667634" cy="86453"/>
                <a:chOff x="4484859" y="5186469"/>
                <a:chExt cx="2667634" cy="113924"/>
              </a:xfrm>
            </p:grpSpPr>
            <p:sp>
              <p:nvSpPr>
                <p:cNvPr id="86" name="위쪽 화살표 85"/>
                <p:cNvSpPr/>
                <p:nvPr/>
              </p:nvSpPr>
              <p:spPr>
                <a:xfrm>
                  <a:off x="4484859" y="5186469"/>
                  <a:ext cx="68512" cy="113924"/>
                </a:xfrm>
                <a:prstGeom prst="upArrow">
                  <a:avLst/>
                </a:prstGeom>
                <a:solidFill>
                  <a:srgbClr val="8D67CD"/>
                </a:solidFill>
                <a:ln>
                  <a:solidFill>
                    <a:srgbClr val="8D67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2" name="위쪽 화살표 161"/>
                <p:cNvSpPr/>
                <p:nvPr/>
              </p:nvSpPr>
              <p:spPr>
                <a:xfrm>
                  <a:off x="5152843" y="5186469"/>
                  <a:ext cx="68512" cy="113924"/>
                </a:xfrm>
                <a:prstGeom prst="upArrow">
                  <a:avLst/>
                </a:prstGeom>
                <a:solidFill>
                  <a:srgbClr val="8D67CD"/>
                </a:solidFill>
                <a:ln>
                  <a:solidFill>
                    <a:srgbClr val="8D67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3" name="위쪽 화살표 162"/>
                <p:cNvSpPr/>
                <p:nvPr/>
              </p:nvSpPr>
              <p:spPr>
                <a:xfrm>
                  <a:off x="5921310" y="5186469"/>
                  <a:ext cx="68512" cy="113924"/>
                </a:xfrm>
                <a:prstGeom prst="upArrow">
                  <a:avLst/>
                </a:prstGeom>
                <a:solidFill>
                  <a:srgbClr val="8D67CD"/>
                </a:solidFill>
                <a:ln>
                  <a:solidFill>
                    <a:srgbClr val="8D67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4" name="위쪽 화살표 163"/>
                <p:cNvSpPr/>
                <p:nvPr/>
              </p:nvSpPr>
              <p:spPr>
                <a:xfrm>
                  <a:off x="6268270" y="5186469"/>
                  <a:ext cx="68512" cy="113924"/>
                </a:xfrm>
                <a:prstGeom prst="upArrow">
                  <a:avLst/>
                </a:prstGeom>
                <a:solidFill>
                  <a:srgbClr val="8D67CD"/>
                </a:solidFill>
                <a:ln>
                  <a:solidFill>
                    <a:srgbClr val="8D67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6" name="위쪽 화살표 165"/>
                <p:cNvSpPr/>
                <p:nvPr/>
              </p:nvSpPr>
              <p:spPr>
                <a:xfrm>
                  <a:off x="7083981" y="5186469"/>
                  <a:ext cx="68512" cy="113924"/>
                </a:xfrm>
                <a:prstGeom prst="upArrow">
                  <a:avLst/>
                </a:prstGeom>
                <a:solidFill>
                  <a:srgbClr val="8D67CD"/>
                </a:solidFill>
                <a:ln>
                  <a:solidFill>
                    <a:srgbClr val="8D67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2" name="아래쪽 화살표 181"/>
              <p:cNvSpPr/>
              <p:nvPr/>
            </p:nvSpPr>
            <p:spPr>
              <a:xfrm rot="5400000">
                <a:off x="3657820" y="3312704"/>
                <a:ext cx="45719" cy="96155"/>
              </a:xfrm>
              <a:prstGeom prst="downArrow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3" name="아래쪽 화살표 182"/>
              <p:cNvSpPr/>
              <p:nvPr/>
            </p:nvSpPr>
            <p:spPr>
              <a:xfrm rot="5400000">
                <a:off x="3657820" y="3922309"/>
                <a:ext cx="45719" cy="96155"/>
              </a:xfrm>
              <a:prstGeom prst="downArrow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4" name="아래쪽 화살표 183"/>
              <p:cNvSpPr/>
              <p:nvPr/>
            </p:nvSpPr>
            <p:spPr>
              <a:xfrm rot="5400000">
                <a:off x="3657820" y="4531914"/>
                <a:ext cx="45719" cy="96155"/>
              </a:xfrm>
              <a:prstGeom prst="downArrow">
                <a:avLst/>
              </a:prstGeom>
              <a:solidFill>
                <a:srgbClr val="009999"/>
              </a:solidFill>
              <a:ln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41" name="그룹 1040"/>
              <p:cNvGrpSpPr/>
              <p:nvPr/>
            </p:nvGrpSpPr>
            <p:grpSpPr>
              <a:xfrm>
                <a:off x="3982796" y="2507993"/>
                <a:ext cx="3216392" cy="288147"/>
                <a:chOff x="4070932" y="2452908"/>
                <a:chExt cx="3216392" cy="288147"/>
              </a:xfrm>
            </p:grpSpPr>
            <p:sp>
              <p:nvSpPr>
                <p:cNvPr id="185" name="TextBox 184"/>
                <p:cNvSpPr txBox="1"/>
                <p:nvPr/>
              </p:nvSpPr>
              <p:spPr>
                <a:xfrm>
                  <a:off x="4070932" y="2494647"/>
                  <a:ext cx="596165" cy="18042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컴퓨터실습실</a:t>
                  </a:r>
                  <a:endParaRPr lang="en-US" altLang="ko-KR" sz="7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4700316" y="2452908"/>
                  <a:ext cx="596165" cy="288147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도제교육센터</a:t>
                  </a:r>
                  <a:endParaRPr lang="en-US" altLang="ko-KR" sz="700" dirty="0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교실</a:t>
                  </a:r>
                  <a:r>
                    <a:rPr lang="en-US" altLang="ko-KR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-1</a:t>
                  </a:r>
                  <a:endParaRPr lang="en-US" altLang="ko-KR" sz="700" dirty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5350042" y="2452908"/>
                  <a:ext cx="596165" cy="288147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도제교육센터</a:t>
                  </a:r>
                  <a:endParaRPr lang="en-US" altLang="ko-KR" sz="700" dirty="0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교실</a:t>
                  </a:r>
                  <a:r>
                    <a:rPr lang="en-US" altLang="ko-KR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-2</a:t>
                  </a:r>
                  <a:endParaRPr lang="en-US" altLang="ko-KR" sz="700" dirty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6008284" y="2452908"/>
                  <a:ext cx="596165" cy="288147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도제교육센터</a:t>
                  </a:r>
                  <a:endParaRPr lang="en-US" altLang="ko-KR" sz="700" dirty="0" smtClean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교실</a:t>
                  </a:r>
                  <a:r>
                    <a:rPr lang="en-US" altLang="ko-KR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-3</a:t>
                  </a:r>
                  <a:endParaRPr lang="en-US" altLang="ko-KR" sz="700" dirty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6658010" y="2452908"/>
                  <a:ext cx="629314" cy="288147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도제교육센터</a:t>
                  </a:r>
                  <a:endParaRPr lang="en-US" altLang="ko-KR" sz="7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교실</a:t>
                  </a:r>
                  <a:r>
                    <a: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-4</a:t>
                  </a:r>
                  <a:endParaRPr lang="en-US" altLang="ko-KR" sz="7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039" name="그룹 1038"/>
              <p:cNvGrpSpPr/>
              <p:nvPr/>
            </p:nvGrpSpPr>
            <p:grpSpPr>
              <a:xfrm>
                <a:off x="3965834" y="4861630"/>
                <a:ext cx="3213013" cy="308646"/>
                <a:chOff x="4053970" y="4806545"/>
                <a:chExt cx="3213013" cy="308646"/>
              </a:xfrm>
            </p:grpSpPr>
            <p:sp>
              <p:nvSpPr>
                <p:cNvPr id="193" name="TextBox 192"/>
                <p:cNvSpPr txBox="1"/>
                <p:nvPr/>
              </p:nvSpPr>
              <p:spPr>
                <a:xfrm>
                  <a:off x="4053970" y="4844758"/>
                  <a:ext cx="366851" cy="18042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화장실</a:t>
                  </a:r>
                  <a:endParaRPr lang="en-US" altLang="ko-KR" sz="7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4435451" y="4827044"/>
                  <a:ext cx="596165" cy="18042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측정실습실</a:t>
                  </a:r>
                  <a:endParaRPr lang="en-US" altLang="ko-KR" sz="700" dirty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5152843" y="4827044"/>
                  <a:ext cx="596165" cy="18042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en-US" altLang="ko-KR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CAD</a:t>
                  </a:r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실습실</a:t>
                  </a:r>
                  <a:endParaRPr lang="en-US" altLang="ko-KR" sz="700" dirty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6155408" y="4827044"/>
                  <a:ext cx="744529" cy="180425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en-US" altLang="ko-KR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CAD/CAM</a:t>
                  </a:r>
                  <a:r>
                    <a:rPr lang="ko-KR" altLang="en-US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실습실</a:t>
                  </a:r>
                  <a:endParaRPr lang="en-US" altLang="ko-KR" sz="700" dirty="0">
                    <a:solidFill>
                      <a:srgbClr val="0070C0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5812430" y="4806545"/>
                  <a:ext cx="379554" cy="272758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65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자기주도</a:t>
                  </a:r>
                  <a:endParaRPr lang="en-US" altLang="ko-KR" sz="6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65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</a:t>
                  </a:r>
                  <a:r>
                    <a:rPr lang="ko-KR" altLang="en-US" sz="650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습실</a:t>
                  </a:r>
                  <a:endParaRPr lang="en-US" altLang="ko-KR" sz="6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6887429" y="4827044"/>
                  <a:ext cx="379554" cy="288147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인성</a:t>
                  </a:r>
                  <a:endParaRPr lang="en-US" altLang="ko-KR" sz="7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상담실</a:t>
                  </a:r>
                  <a:endParaRPr lang="en-US" altLang="ko-KR" sz="7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044" name="그룹 1043"/>
              <p:cNvGrpSpPr/>
              <p:nvPr/>
            </p:nvGrpSpPr>
            <p:grpSpPr>
              <a:xfrm>
                <a:off x="3611561" y="5629692"/>
                <a:ext cx="4814070" cy="395869"/>
                <a:chOff x="3699697" y="5574607"/>
                <a:chExt cx="4814070" cy="395869"/>
              </a:xfrm>
            </p:grpSpPr>
            <p:sp>
              <p:nvSpPr>
                <p:cNvPr id="200" name="TextBox 199"/>
                <p:cNvSpPr txBox="1"/>
                <p:nvPr/>
              </p:nvSpPr>
              <p:spPr>
                <a:xfrm>
                  <a:off x="8272888" y="5653211"/>
                  <a:ext cx="240879" cy="25736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6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화 물</a:t>
                  </a:r>
                  <a:endParaRPr lang="en-US" altLang="ko-KR" sz="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6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창 고</a:t>
                  </a:r>
                  <a:endParaRPr lang="en-US" altLang="ko-KR" sz="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grpSp>
              <p:nvGrpSpPr>
                <p:cNvPr id="1038" name="그룹 1037"/>
                <p:cNvGrpSpPr/>
                <p:nvPr/>
              </p:nvGrpSpPr>
              <p:grpSpPr>
                <a:xfrm>
                  <a:off x="3699697" y="5574607"/>
                  <a:ext cx="3986047" cy="395869"/>
                  <a:chOff x="3699697" y="5574607"/>
                  <a:chExt cx="3986047" cy="395869"/>
                </a:xfrm>
              </p:grpSpPr>
              <p:sp>
                <p:nvSpPr>
                  <p:cNvPr id="201" name="TextBox 200"/>
                  <p:cNvSpPr txBox="1"/>
                  <p:nvPr/>
                </p:nvSpPr>
                <p:spPr>
                  <a:xfrm>
                    <a:off x="3699697" y="5574607"/>
                    <a:ext cx="418761" cy="395869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도제교육</a:t>
                    </a:r>
                    <a:endPara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센터</a:t>
                    </a:r>
                    <a:endPara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err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접견실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2" name="TextBox 201"/>
                  <p:cNvSpPr txBox="1"/>
                  <p:nvPr/>
                </p:nvSpPr>
                <p:spPr>
                  <a:xfrm>
                    <a:off x="4707631" y="5574607"/>
                    <a:ext cx="418761" cy="395869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도제교육</a:t>
                    </a:r>
                    <a:endPara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센터</a:t>
                    </a:r>
                    <a:endPara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도서실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3" name="TextBox 202"/>
                  <p:cNvSpPr txBox="1"/>
                  <p:nvPr/>
                </p:nvSpPr>
                <p:spPr>
                  <a:xfrm>
                    <a:off x="4111466" y="5574607"/>
                    <a:ext cx="596165" cy="395869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rgbClr val="0070C0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도제교육센터</a:t>
                    </a:r>
                    <a:endParaRPr lang="en-US" altLang="ko-KR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smtClean="0">
                        <a:solidFill>
                          <a:srgbClr val="0070C0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도제교육부</a:t>
                    </a:r>
                    <a:endParaRPr lang="en-US" altLang="ko-KR" sz="700" dirty="0" smtClean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en-US" altLang="ko-KR" sz="700" dirty="0" smtClean="0">
                        <a:solidFill>
                          <a:srgbClr val="0070C0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(</a:t>
                    </a:r>
                    <a:r>
                      <a:rPr lang="ko-KR" altLang="en-US" sz="700" dirty="0" smtClean="0">
                        <a:solidFill>
                          <a:srgbClr val="0070C0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교사실</a:t>
                    </a:r>
                    <a:r>
                      <a:rPr lang="en-US" altLang="ko-KR" sz="700" dirty="0" smtClean="0">
                        <a:solidFill>
                          <a:srgbClr val="0070C0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)</a:t>
                    </a:r>
                    <a:endParaRPr lang="en-US" altLang="ko-KR" sz="700" dirty="0">
                      <a:solidFill>
                        <a:srgbClr val="0070C0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4" name="TextBox 203"/>
                  <p:cNvSpPr txBox="1"/>
                  <p:nvPr/>
                </p:nvSpPr>
                <p:spPr>
                  <a:xfrm>
                    <a:off x="5082502" y="5625018"/>
                    <a:ext cx="418761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기숙사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5</a:t>
                    </a:r>
                  </a:p>
                  <a:p>
                    <a:pPr algn="ctr"/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(605</a:t>
                    </a:r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호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)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5" name="TextBox 204"/>
                  <p:cNvSpPr txBox="1"/>
                  <p:nvPr/>
                </p:nvSpPr>
                <p:spPr>
                  <a:xfrm>
                    <a:off x="5458343" y="5625018"/>
                    <a:ext cx="418761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기숙사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4</a:t>
                    </a:r>
                  </a:p>
                  <a:p>
                    <a:pPr algn="ctr"/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(604</a:t>
                    </a:r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호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)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6" name="TextBox 205"/>
                  <p:cNvSpPr txBox="1"/>
                  <p:nvPr/>
                </p:nvSpPr>
                <p:spPr>
                  <a:xfrm>
                    <a:off x="5818679" y="5625018"/>
                    <a:ext cx="418761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기숙사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3</a:t>
                    </a:r>
                  </a:p>
                  <a:p>
                    <a:pPr algn="ctr"/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(603</a:t>
                    </a:r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호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)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7" name="TextBox 206"/>
                  <p:cNvSpPr txBox="1"/>
                  <p:nvPr/>
                </p:nvSpPr>
                <p:spPr>
                  <a:xfrm>
                    <a:off x="6158407" y="5625018"/>
                    <a:ext cx="418761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기숙사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2</a:t>
                    </a:r>
                  </a:p>
                  <a:p>
                    <a:pPr algn="ctr"/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(602</a:t>
                    </a:r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호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)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8" name="TextBox 207"/>
                  <p:cNvSpPr txBox="1"/>
                  <p:nvPr/>
                </p:nvSpPr>
                <p:spPr>
                  <a:xfrm>
                    <a:off x="6534248" y="5625018"/>
                    <a:ext cx="418761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기숙사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1</a:t>
                    </a:r>
                  </a:p>
                  <a:p>
                    <a:pPr algn="ctr"/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(601</a:t>
                    </a:r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호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)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09" name="TextBox 208"/>
                  <p:cNvSpPr txBox="1"/>
                  <p:nvPr/>
                </p:nvSpPr>
                <p:spPr>
                  <a:xfrm>
                    <a:off x="6894584" y="5625018"/>
                    <a:ext cx="418761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기자재</a:t>
                    </a:r>
                    <a:endPara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보관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-1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211" name="TextBox 210"/>
                  <p:cNvSpPr txBox="1"/>
                  <p:nvPr/>
                </p:nvSpPr>
                <p:spPr>
                  <a:xfrm>
                    <a:off x="7266983" y="5625018"/>
                    <a:ext cx="418761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기자재</a:t>
                    </a:r>
                    <a:endPara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보관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-2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  <p:grpSp>
            <p:nvGrpSpPr>
              <p:cNvPr id="1043" name="그룹 1042"/>
              <p:cNvGrpSpPr/>
              <p:nvPr/>
            </p:nvGrpSpPr>
            <p:grpSpPr>
              <a:xfrm>
                <a:off x="2848316" y="2734311"/>
                <a:ext cx="913692" cy="2397493"/>
                <a:chOff x="2936452" y="2679226"/>
                <a:chExt cx="913692" cy="2397493"/>
              </a:xfrm>
            </p:grpSpPr>
            <p:grpSp>
              <p:nvGrpSpPr>
                <p:cNvPr id="1042" name="그룹 1041"/>
                <p:cNvGrpSpPr/>
                <p:nvPr/>
              </p:nvGrpSpPr>
              <p:grpSpPr>
                <a:xfrm>
                  <a:off x="3206591" y="2679226"/>
                  <a:ext cx="643553" cy="1746782"/>
                  <a:chOff x="3206591" y="2679226"/>
                  <a:chExt cx="643553" cy="1746782"/>
                </a:xfrm>
              </p:grpSpPr>
              <p:sp>
                <p:nvSpPr>
                  <p:cNvPr id="190" name="TextBox 189"/>
                  <p:cNvSpPr txBox="1"/>
                  <p:nvPr/>
                </p:nvSpPr>
                <p:spPr>
                  <a:xfrm>
                    <a:off x="3206591" y="3040214"/>
                    <a:ext cx="643553" cy="288147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도제교육센터</a:t>
                    </a:r>
                    <a:endParaRPr lang="en-US" altLang="ko-KR" sz="7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휴게실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191" name="TextBox 190"/>
                  <p:cNvSpPr txBox="1"/>
                  <p:nvPr/>
                </p:nvSpPr>
                <p:spPr>
                  <a:xfrm>
                    <a:off x="3278900" y="3616056"/>
                    <a:ext cx="496389" cy="180425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강의실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-2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192" name="TextBox 191"/>
                  <p:cNvSpPr txBox="1"/>
                  <p:nvPr/>
                </p:nvSpPr>
                <p:spPr>
                  <a:xfrm>
                    <a:off x="3272425" y="4245583"/>
                    <a:ext cx="496389" cy="180425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강의실</a:t>
                    </a:r>
                    <a:r>
                      <a:rPr lang="en-US" altLang="ko-KR" sz="7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-1</a:t>
                    </a:r>
                    <a:endParaRPr lang="en-US" altLang="ko-KR" sz="7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199" name="TextBox 198"/>
                  <p:cNvSpPr txBox="1"/>
                  <p:nvPr/>
                </p:nvSpPr>
                <p:spPr>
                  <a:xfrm>
                    <a:off x="3348693" y="2679226"/>
                    <a:ext cx="240879" cy="165036"/>
                  </a:xfrm>
                  <a:prstGeom prst="rect">
                    <a:avLst/>
                  </a:prstGeom>
                  <a:noFill/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ko-KR" altLang="en-US" sz="6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창 고</a:t>
                    </a:r>
                    <a:endParaRPr lang="en-US" altLang="ko-KR" sz="6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  <p:sp>
              <p:nvSpPr>
                <p:cNvPr id="217" name="TextBox 216"/>
                <p:cNvSpPr txBox="1"/>
                <p:nvPr/>
              </p:nvSpPr>
              <p:spPr>
                <a:xfrm>
                  <a:off x="2936452" y="4750100"/>
                  <a:ext cx="306713" cy="326619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ko-KR" altLang="en-US" sz="550" dirty="0" err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엘레</a:t>
                  </a:r>
                  <a:endParaRPr lang="en-US" altLang="ko-KR" sz="5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550" dirty="0" err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베이터</a:t>
                  </a:r>
                  <a:endParaRPr lang="en-US" altLang="ko-KR" sz="5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r>
                    <a:rPr lang="ko-KR" altLang="en-US" sz="55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창 고</a:t>
                  </a:r>
                  <a:endParaRPr lang="en-US" altLang="ko-KR" sz="5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</p:grpSp>
        <p:grpSp>
          <p:nvGrpSpPr>
            <p:cNvPr id="1050" name="그룹 1049"/>
            <p:cNvGrpSpPr/>
            <p:nvPr/>
          </p:nvGrpSpPr>
          <p:grpSpPr>
            <a:xfrm>
              <a:off x="3450053" y="2561782"/>
              <a:ext cx="4269009" cy="2595204"/>
              <a:chOff x="3450053" y="2561782"/>
              <a:chExt cx="4269009" cy="2595204"/>
            </a:xfrm>
          </p:grpSpPr>
          <p:grpSp>
            <p:nvGrpSpPr>
              <p:cNvPr id="1047" name="그룹 1046"/>
              <p:cNvGrpSpPr/>
              <p:nvPr/>
            </p:nvGrpSpPr>
            <p:grpSpPr>
              <a:xfrm>
                <a:off x="3696264" y="2561782"/>
                <a:ext cx="223200" cy="108000"/>
                <a:chOff x="2239964" y="3796481"/>
                <a:chExt cx="396105" cy="170043"/>
              </a:xfrm>
            </p:grpSpPr>
            <p:pic>
              <p:nvPicPr>
                <p:cNvPr id="1046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9964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379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8" name="그룹 227"/>
              <p:cNvGrpSpPr/>
              <p:nvPr/>
            </p:nvGrpSpPr>
            <p:grpSpPr>
              <a:xfrm>
                <a:off x="7344688" y="2679251"/>
                <a:ext cx="223200" cy="108000"/>
                <a:chOff x="2239964" y="3796481"/>
                <a:chExt cx="396105" cy="170043"/>
              </a:xfrm>
            </p:grpSpPr>
            <p:pic>
              <p:nvPicPr>
                <p:cNvPr id="229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9964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0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379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1" name="그룹 230"/>
              <p:cNvGrpSpPr/>
              <p:nvPr/>
            </p:nvGrpSpPr>
            <p:grpSpPr>
              <a:xfrm>
                <a:off x="7495862" y="4804416"/>
                <a:ext cx="223200" cy="108000"/>
                <a:chOff x="2239964" y="3796481"/>
                <a:chExt cx="396105" cy="170043"/>
              </a:xfrm>
            </p:grpSpPr>
            <p:pic>
              <p:nvPicPr>
                <p:cNvPr id="233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9964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4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379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0" name="그룹 239"/>
              <p:cNvGrpSpPr/>
              <p:nvPr/>
            </p:nvGrpSpPr>
            <p:grpSpPr>
              <a:xfrm>
                <a:off x="3450053" y="5048986"/>
                <a:ext cx="223200" cy="108000"/>
                <a:chOff x="2239964" y="3796481"/>
                <a:chExt cx="396105" cy="170043"/>
              </a:xfrm>
            </p:grpSpPr>
            <p:pic>
              <p:nvPicPr>
                <p:cNvPr id="241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9964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2" name="Picture 2" descr="G:\2018\2018 작업용\완성품 2018\180629 고교학점제 PPT\최종 제출\0904 고교학점제 ppt 수정\새 폴더\사선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379" y="3796481"/>
                  <a:ext cx="176690" cy="1700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61" name="그룹 160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167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168" name="TextBox 167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5) </a:t>
              </a:r>
              <a:r>
                <a:rPr lang="ko-KR" altLang="en-US" kern="1000" spc="-70" dirty="0" err="1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도제형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학점제 운영 공간</a:t>
              </a:r>
              <a:endParaRPr lang="en-US" altLang="ko-KR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170" name="TextBox 2"/>
          <p:cNvSpPr txBox="1"/>
          <p:nvPr/>
        </p:nvSpPr>
        <p:spPr>
          <a:xfrm>
            <a:off x="1413136" y="785794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학점제 운영 사례 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500" spc="-150" dirty="0" err="1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도제형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모형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376089" y="850596"/>
            <a:ext cx="9746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 사례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48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모서리가 둥근 직사각형 18"/>
          <p:cNvSpPr/>
          <p:nvPr/>
        </p:nvSpPr>
        <p:spPr>
          <a:xfrm>
            <a:off x="1000100" y="2428868"/>
            <a:ext cx="7215238" cy="3571900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99225" y="2470759"/>
            <a:ext cx="6795234" cy="314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5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ko-KR" altLang="en-US" sz="15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400" b="1" spc="-80" dirty="0" smtClean="0">
                <a:latin typeface="나눔스퀘어OTF Bold" pitchFamily="34" charset="-127"/>
                <a:ea typeface="나눔스퀘어OTF Bold" pitchFamily="34" charset="-127"/>
              </a:rPr>
              <a:t>Study </a:t>
            </a:r>
            <a:r>
              <a:rPr lang="en-US" altLang="ko-KR" sz="1400" b="1" spc="-80" dirty="0">
                <a:latin typeface="나눔스퀘어OTF Bold" pitchFamily="34" charset="-127"/>
                <a:ea typeface="나눔스퀘어OTF Bold" pitchFamily="34" charset="-127"/>
              </a:rPr>
              <a:t>Plan(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학업계획서</a:t>
            </a:r>
            <a:r>
              <a:rPr lang="en-US" altLang="ko-KR" sz="1400" b="1" spc="-8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b="1" spc="-80" dirty="0" smtClean="0">
                <a:latin typeface="나눔스퀘어OTF Bold" pitchFamily="34" charset="-127"/>
                <a:ea typeface="나눔스퀘어OTF Bold" pitchFamily="34" charset="-127"/>
              </a:rPr>
              <a:t>을 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작성하여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적성과 흥미에 맞는 진로를 구체화하며 수강신청 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시 활용</a:t>
            </a:r>
            <a:endParaRPr lang="en-US" altLang="ko-KR" sz="1400" b="1" spc="-80" dirty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ko-KR" altLang="en-US" sz="14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b="1" spc="-80" dirty="0" smtClean="0">
                <a:latin typeface="나눔스퀘어OTF Bold" pitchFamily="34" charset="-127"/>
                <a:ea typeface="나눔스퀘어OTF Bold" pitchFamily="34" charset="-127"/>
              </a:rPr>
              <a:t>공통교육과정</a:t>
            </a:r>
            <a:r>
              <a:rPr lang="en-US" altLang="ko-KR" sz="1400" b="1" spc="-80" dirty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선택집중교육과정</a:t>
            </a:r>
            <a:r>
              <a:rPr lang="en-US" altLang="ko-KR" sz="1400" b="1" spc="-80" dirty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선택교육과정을 통한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전문공통기초</a:t>
            </a:r>
            <a:r>
              <a:rPr lang="en-US" altLang="ko-KR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주 전공</a:t>
            </a:r>
            <a:r>
              <a:rPr lang="en-US" altLang="ko-KR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부 전공</a:t>
            </a:r>
            <a:r>
              <a:rPr lang="en-US" altLang="ko-KR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b="1" spc="-8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융합   </a:t>
            </a:r>
            <a:endParaRPr lang="en-US" altLang="ko-KR" sz="1400" b="1" spc="-8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400" b="1" spc="-8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400" b="1" spc="-8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과정</a:t>
            </a:r>
            <a:r>
              <a:rPr lang="ko-KR" altLang="en-US" sz="1400" b="1" spc="-80" dirty="0" smtClean="0">
                <a:latin typeface="나눔스퀘어OTF Bold" pitchFamily="34" charset="-127"/>
                <a:ea typeface="나눔스퀘어OTF Bold" pitchFamily="34" charset="-127"/>
              </a:rPr>
              <a:t>의 교육과정 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편성 운영</a:t>
            </a:r>
            <a:endParaRPr lang="en-US" altLang="ko-KR" sz="1400" b="1" spc="-80" dirty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ko-KR" altLang="en-US" sz="14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b="1" spc="-80" dirty="0" smtClean="0">
                <a:latin typeface="나눔스퀘어OTF Bold" pitchFamily="34" charset="-127"/>
                <a:ea typeface="나눔스퀘어OTF Bold" pitchFamily="34" charset="-127"/>
              </a:rPr>
              <a:t>선택집중교육과정을 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통한 </a:t>
            </a:r>
            <a:r>
              <a:rPr lang="ko-KR" altLang="en-US" sz="1400" b="1" spc="-80" dirty="0" err="1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과정평가형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산업기사 자격 취득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 및 </a:t>
            </a:r>
            <a:r>
              <a:rPr lang="en-US" altLang="ko-KR" sz="1400" b="1" spc="-80" dirty="0">
                <a:latin typeface="나눔스퀘어OTF Bold" pitchFamily="34" charset="-127"/>
                <a:ea typeface="나눔스퀘어OTF Bold" pitchFamily="34" charset="-127"/>
              </a:rPr>
              <a:t>NCS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기반 교육과정 </a:t>
            </a:r>
            <a:r>
              <a:rPr lang="ko-KR" altLang="en-US" sz="1400" b="1" spc="-8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인력양성 </a:t>
            </a:r>
            <a:endParaRPr lang="en-US" altLang="ko-KR" sz="1400" b="1" spc="-8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spc="-8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b="1" spc="-8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목표 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도달</a:t>
            </a:r>
            <a:endParaRPr lang="en-US" altLang="ko-KR" sz="1400" b="1" spc="-80" dirty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ko-KR" altLang="en-US" sz="14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b="1" spc="-80" dirty="0" smtClean="0">
                <a:latin typeface="나눔스퀘어OTF Bold" pitchFamily="34" charset="-127"/>
                <a:ea typeface="나눔스퀘어OTF Bold" pitchFamily="34" charset="-127"/>
              </a:rPr>
              <a:t>학생들이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현장학습</a:t>
            </a:r>
            <a:r>
              <a:rPr lang="en-US" altLang="ko-KR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(Dual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교육</a:t>
            </a:r>
            <a:r>
              <a:rPr lang="en-US" altLang="ko-KR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을 통해 현장적응력 및 실무능력 제고</a:t>
            </a:r>
            <a:endParaRPr lang="en-US" altLang="ko-KR" sz="1400" b="1" spc="-80" dirty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ko-KR" altLang="en-US" sz="14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b="1" spc="-80" dirty="0" smtClean="0">
                <a:latin typeface="나눔스퀘어OTF Bold" pitchFamily="34" charset="-127"/>
                <a:ea typeface="나눔스퀘어OTF Bold" pitchFamily="34" charset="-127"/>
              </a:rPr>
              <a:t>학생들의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다양한 활동을 학점 이수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로 인정</a:t>
            </a:r>
            <a:endParaRPr lang="en-US" altLang="ko-KR" sz="1400" b="1" spc="-80" dirty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≫</a:t>
            </a:r>
            <a:r>
              <a:rPr lang="ko-KR" altLang="en-US" sz="14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b="1" spc="-80" dirty="0" smtClean="0">
                <a:latin typeface="나눔스퀘어OTF Bold" pitchFamily="34" charset="-127"/>
                <a:ea typeface="나눔스퀘어OTF Bold" pitchFamily="34" charset="-127"/>
              </a:rPr>
              <a:t>학생들의 </a:t>
            </a:r>
            <a:r>
              <a:rPr lang="ko-KR" altLang="en-US" sz="1400" b="1" spc="-80" dirty="0">
                <a:latin typeface="나눔스퀘어OTF Bold" pitchFamily="34" charset="-127"/>
                <a:ea typeface="나눔스퀘어OTF Bold" pitchFamily="34" charset="-127"/>
              </a:rPr>
              <a:t>국내 및 국외의 다양한 진로를 통해 교육 구조의 재분배화를 위한 </a:t>
            </a:r>
            <a:r>
              <a:rPr lang="ko-KR" altLang="en-US" sz="1400" b="1" spc="-8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졸업연한 </a:t>
            </a:r>
            <a:r>
              <a:rPr lang="ko-KR" altLang="en-US" sz="1400" b="1" spc="-8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유연화</a:t>
            </a:r>
            <a:endParaRPr lang="en-US" altLang="ko-KR" sz="1250" kern="1000" spc="-8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11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금오공고</a:t>
              </a: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직업계고</a:t>
              </a: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 운영 방향</a:t>
              </a:r>
              <a:endPara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8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고교학점제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금오공고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15" name="TextBox 14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17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0240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그룹 95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97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98" name="TextBox 97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학생중심 선택교육과정 편성</a:t>
              </a: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·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운영 방법</a:t>
              </a:r>
              <a:endPara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104" name="그룹 103"/>
          <p:cNvGrpSpPr/>
          <p:nvPr/>
        </p:nvGrpSpPr>
        <p:grpSpPr>
          <a:xfrm>
            <a:off x="696489" y="2462089"/>
            <a:ext cx="7751023" cy="4032000"/>
            <a:chOff x="696489" y="2462089"/>
            <a:chExt cx="7751023" cy="4032000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696489" y="2462089"/>
              <a:ext cx="7751023" cy="4032000"/>
            </a:xfrm>
            <a:prstGeom prst="roundRect">
              <a:avLst>
                <a:gd name="adj" fmla="val 3774"/>
              </a:avLst>
            </a:prstGeom>
            <a:solidFill>
              <a:srgbClr val="E7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1" name="그룹 140"/>
            <p:cNvGrpSpPr/>
            <p:nvPr/>
          </p:nvGrpSpPr>
          <p:grpSpPr>
            <a:xfrm>
              <a:off x="2159256" y="2657823"/>
              <a:ext cx="6037313" cy="1013443"/>
              <a:chOff x="2208951" y="2657823"/>
              <a:chExt cx="6037313" cy="1013443"/>
            </a:xfrm>
          </p:grpSpPr>
          <p:cxnSp>
            <p:nvCxnSpPr>
              <p:cNvPr id="77" name="직선 연결선 76"/>
              <p:cNvCxnSpPr/>
              <p:nvPr/>
            </p:nvCxnSpPr>
            <p:spPr>
              <a:xfrm>
                <a:off x="3857620" y="2907191"/>
                <a:ext cx="3357586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>
                <a:off x="3929058" y="3447013"/>
                <a:ext cx="3857652" cy="168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그룹 128"/>
              <p:cNvGrpSpPr/>
              <p:nvPr/>
            </p:nvGrpSpPr>
            <p:grpSpPr>
              <a:xfrm>
                <a:off x="3607894" y="2657823"/>
                <a:ext cx="1153686" cy="468000"/>
                <a:chOff x="3458809" y="2568372"/>
                <a:chExt cx="1153686" cy="468000"/>
              </a:xfrm>
            </p:grpSpPr>
            <p:sp>
              <p:nvSpPr>
                <p:cNvPr id="119" name="한쪽 모서리가 둥근 사각형 118"/>
                <p:cNvSpPr/>
                <p:nvPr/>
              </p:nvSpPr>
              <p:spPr>
                <a:xfrm>
                  <a:off x="3458809" y="2568372"/>
                  <a:ext cx="1153686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514002" y="2707586"/>
                  <a:ext cx="1005546" cy="2329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직업기초</a:t>
                  </a:r>
                  <a:r>
                    <a:rPr lang="ko-KR" altLang="en-US" sz="1100" kern="1000" spc="-90" dirty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능</a:t>
                  </a: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력</a:t>
                  </a:r>
                  <a:endParaRPr lang="ko-KR" altLang="en-US" sz="1100" kern="1000" spc="-90" dirty="0">
                    <a:latin typeface="나눔스퀘어OTF Bold" pitchFamily="34" charset="-127"/>
                    <a:ea typeface="나눔스퀘어OTF Bold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130" name="그룹 129"/>
              <p:cNvGrpSpPr/>
              <p:nvPr/>
            </p:nvGrpSpPr>
            <p:grpSpPr>
              <a:xfrm>
                <a:off x="3607894" y="3203266"/>
                <a:ext cx="1153686" cy="468000"/>
                <a:chOff x="3458809" y="3152104"/>
                <a:chExt cx="1153686" cy="468000"/>
              </a:xfrm>
            </p:grpSpPr>
            <p:sp>
              <p:nvSpPr>
                <p:cNvPr id="117" name="한쪽 모서리가 둥근 사각형 116"/>
                <p:cNvSpPr/>
                <p:nvPr/>
              </p:nvSpPr>
              <p:spPr>
                <a:xfrm>
                  <a:off x="3458809" y="3152104"/>
                  <a:ext cx="1153686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514002" y="3191384"/>
                  <a:ext cx="1005546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학습내용</a:t>
                  </a:r>
                  <a:endParaRPr lang="en-US" altLang="ko-KR" sz="1100" kern="1000" spc="-90" dirty="0" smtClean="0">
                    <a:latin typeface="나눔스퀘어OTF Bold" pitchFamily="34" charset="-127"/>
                    <a:ea typeface="나눔스퀘어OTF Bold" pitchFamily="34" charset="-127"/>
                    <a:cs typeface="함초롬바탕" pitchFamily="18" charset="-127"/>
                  </a:endParaRPr>
                </a:p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재구성</a:t>
                  </a:r>
                </a:p>
              </p:txBody>
            </p:sp>
          </p:grpSp>
          <p:grpSp>
            <p:nvGrpSpPr>
              <p:cNvPr id="134" name="그룹 133"/>
              <p:cNvGrpSpPr/>
              <p:nvPr/>
            </p:nvGrpSpPr>
            <p:grpSpPr>
              <a:xfrm>
                <a:off x="2208951" y="3000372"/>
                <a:ext cx="1082248" cy="432000"/>
                <a:chOff x="2000232" y="3000372"/>
                <a:chExt cx="1082248" cy="432000"/>
              </a:xfrm>
            </p:grpSpPr>
            <p:sp>
              <p:nvSpPr>
                <p:cNvPr id="105" name="한쪽 모서리가 둥근 사각형 104"/>
                <p:cNvSpPr/>
                <p:nvPr/>
              </p:nvSpPr>
              <p:spPr>
                <a:xfrm>
                  <a:off x="2000232" y="3000372"/>
                  <a:ext cx="1082248" cy="432000"/>
                </a:xfrm>
                <a:prstGeom prst="round1Rect">
                  <a:avLst/>
                </a:prstGeom>
                <a:solidFill>
                  <a:srgbClr val="00A4AB"/>
                </a:solidFill>
                <a:ln w="9525">
                  <a:solidFill>
                    <a:schemeClr val="bg1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000232" y="3143248"/>
                  <a:ext cx="1045848" cy="231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88950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2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보통교과</a:t>
                  </a:r>
                </a:p>
              </p:txBody>
            </p:sp>
          </p:grpSp>
          <p:grpSp>
            <p:nvGrpSpPr>
              <p:cNvPr id="107" name="그룹 106"/>
              <p:cNvGrpSpPr/>
              <p:nvPr/>
            </p:nvGrpSpPr>
            <p:grpSpPr>
              <a:xfrm>
                <a:off x="5000628" y="2657823"/>
                <a:ext cx="1368000" cy="468000"/>
                <a:chOff x="5000628" y="2568372"/>
                <a:chExt cx="1368000" cy="468000"/>
              </a:xfrm>
            </p:grpSpPr>
            <p:sp>
              <p:nvSpPr>
                <p:cNvPr id="127" name="한쪽 모서리가 둥근 사각형 126"/>
                <p:cNvSpPr/>
                <p:nvPr/>
              </p:nvSpPr>
              <p:spPr>
                <a:xfrm>
                  <a:off x="5000628" y="2568372"/>
                  <a:ext cx="1368000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072066" y="2623077"/>
                  <a:ext cx="1214446" cy="412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진도표</a:t>
                  </a:r>
                  <a:r>
                    <a:rPr lang="en-US" altLang="ko-KR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, </a:t>
                  </a:r>
                  <a:r>
                    <a:rPr lang="ko-KR" altLang="en-US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성취기준</a:t>
                  </a:r>
                  <a:r>
                    <a:rPr lang="en-US" altLang="ko-KR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, </a:t>
                  </a:r>
                </a:p>
                <a:p>
                  <a:pPr lvl="0"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교수학습방법</a:t>
                  </a:r>
                  <a:r>
                    <a:rPr lang="en-US" altLang="ko-KR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, </a:t>
                  </a:r>
                  <a:r>
                    <a:rPr lang="ko-KR" altLang="en-US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평가</a:t>
                  </a:r>
                  <a:endParaRPr lang="en-US" altLang="ko-KR" sz="1050" kern="1000" spc="-90" dirty="0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103" name="그룹 102"/>
              <p:cNvGrpSpPr/>
              <p:nvPr/>
            </p:nvGrpSpPr>
            <p:grpSpPr>
              <a:xfrm>
                <a:off x="4994768" y="3203266"/>
                <a:ext cx="1373860" cy="468000"/>
                <a:chOff x="4994768" y="3152104"/>
                <a:chExt cx="1373860" cy="468000"/>
              </a:xfrm>
            </p:grpSpPr>
            <p:sp>
              <p:nvSpPr>
                <p:cNvPr id="57" name="한쪽 모서리가 둥근 사각형 56"/>
                <p:cNvSpPr/>
                <p:nvPr/>
              </p:nvSpPr>
              <p:spPr>
                <a:xfrm>
                  <a:off x="5000628" y="3152104"/>
                  <a:ext cx="1368000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4994768" y="3191384"/>
                  <a:ext cx="1368000" cy="412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학생수준</a:t>
                  </a:r>
                  <a:endParaRPr lang="en-US" altLang="ko-KR" sz="1050" kern="1000" spc="-90" dirty="0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학교여건</a:t>
                  </a:r>
                </a:p>
              </p:txBody>
            </p:sp>
          </p:grpSp>
          <p:grpSp>
            <p:nvGrpSpPr>
              <p:cNvPr id="112" name="그룹 111"/>
              <p:cNvGrpSpPr/>
              <p:nvPr/>
            </p:nvGrpSpPr>
            <p:grpSpPr>
              <a:xfrm>
                <a:off x="6572264" y="2657823"/>
                <a:ext cx="1674000" cy="468000"/>
                <a:chOff x="6572264" y="2568372"/>
                <a:chExt cx="1674000" cy="468000"/>
              </a:xfrm>
            </p:grpSpPr>
            <p:sp>
              <p:nvSpPr>
                <p:cNvPr id="128" name="한쪽 모서리가 둥근 사각형 127"/>
                <p:cNvSpPr/>
                <p:nvPr/>
              </p:nvSpPr>
              <p:spPr>
                <a:xfrm>
                  <a:off x="6572264" y="2568372"/>
                  <a:ext cx="1643074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6572264" y="2624349"/>
                  <a:ext cx="1674000" cy="409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 교과별협의회</a:t>
                  </a:r>
                  <a:endParaRPr lang="en-US" altLang="ko-KR" sz="1050" kern="1000" spc="-9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 교수학습방법연구회</a:t>
                  </a:r>
                  <a:endParaRPr lang="en-US" altLang="ko-KR" sz="1050" kern="1000" spc="-9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113" name="그룹 112"/>
              <p:cNvGrpSpPr/>
              <p:nvPr/>
            </p:nvGrpSpPr>
            <p:grpSpPr>
              <a:xfrm>
                <a:off x="6572264" y="3203266"/>
                <a:ext cx="1643074" cy="468000"/>
                <a:chOff x="6572264" y="3152104"/>
                <a:chExt cx="1643074" cy="468000"/>
              </a:xfrm>
            </p:grpSpPr>
            <p:sp>
              <p:nvSpPr>
                <p:cNvPr id="136" name="한쪽 모서리가 둥근 사각형 135"/>
                <p:cNvSpPr/>
                <p:nvPr/>
              </p:nvSpPr>
              <p:spPr>
                <a:xfrm>
                  <a:off x="6572264" y="3152104"/>
                  <a:ext cx="1643074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6572264" y="3202142"/>
                  <a:ext cx="1467080" cy="409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 </a:t>
                  </a: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학업성적관리지침</a:t>
                  </a:r>
                  <a:endParaRPr lang="en-US" altLang="ko-KR" sz="1050" kern="1000" spc="-9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 교과별 협의회</a:t>
                  </a:r>
                </a:p>
              </p:txBody>
            </p:sp>
          </p:grpSp>
        </p:grpSp>
        <p:grpSp>
          <p:nvGrpSpPr>
            <p:cNvPr id="142" name="그룹 141"/>
            <p:cNvGrpSpPr/>
            <p:nvPr/>
          </p:nvGrpSpPr>
          <p:grpSpPr>
            <a:xfrm>
              <a:off x="820321" y="3837045"/>
              <a:ext cx="7409100" cy="1651469"/>
              <a:chOff x="870016" y="3837045"/>
              <a:chExt cx="7409100" cy="1651469"/>
            </a:xfrm>
          </p:grpSpPr>
          <p:cxnSp>
            <p:nvCxnSpPr>
              <p:cNvPr id="80" name="직선 연결선 79"/>
              <p:cNvCxnSpPr/>
              <p:nvPr/>
            </p:nvCxnSpPr>
            <p:spPr>
              <a:xfrm>
                <a:off x="4000496" y="4131576"/>
                <a:ext cx="3857652" cy="168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/>
              <p:cNvCxnSpPr/>
              <p:nvPr/>
            </p:nvCxnSpPr>
            <p:spPr>
              <a:xfrm>
                <a:off x="4071934" y="4704945"/>
                <a:ext cx="3857652" cy="168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연결선 82"/>
              <p:cNvCxnSpPr/>
              <p:nvPr/>
            </p:nvCxnSpPr>
            <p:spPr>
              <a:xfrm>
                <a:off x="4071934" y="5256571"/>
                <a:ext cx="3857652" cy="168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그룹 134"/>
              <p:cNvGrpSpPr/>
              <p:nvPr/>
            </p:nvGrpSpPr>
            <p:grpSpPr>
              <a:xfrm>
                <a:off x="870016" y="4429132"/>
                <a:ext cx="1106608" cy="432000"/>
                <a:chOff x="822186" y="4071942"/>
                <a:chExt cx="1106608" cy="432000"/>
              </a:xfrm>
            </p:grpSpPr>
            <p:sp>
              <p:nvSpPr>
                <p:cNvPr id="102" name="한쪽 모서리가 둥근 사각형 101"/>
                <p:cNvSpPr/>
                <p:nvPr/>
              </p:nvSpPr>
              <p:spPr>
                <a:xfrm>
                  <a:off x="900354" y="4071942"/>
                  <a:ext cx="972000" cy="432000"/>
                </a:xfrm>
                <a:prstGeom prst="round1Rect">
                  <a:avLst/>
                </a:prstGeom>
                <a:solidFill>
                  <a:schemeClr val="accent4"/>
                </a:solidFill>
                <a:ln w="9525">
                  <a:solidFill>
                    <a:schemeClr val="bg1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822186" y="4142420"/>
                  <a:ext cx="1106608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200" kern="1000" spc="-1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인력양성 유형</a:t>
                  </a:r>
                  <a:endParaRPr lang="ko-KR" altLang="en-US" sz="12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92" name="그룹 91"/>
              <p:cNvGrpSpPr/>
              <p:nvPr/>
            </p:nvGrpSpPr>
            <p:grpSpPr>
              <a:xfrm>
                <a:off x="3607894" y="3886740"/>
                <a:ext cx="1153686" cy="468000"/>
                <a:chOff x="3458809" y="3840766"/>
                <a:chExt cx="1153686" cy="468000"/>
              </a:xfrm>
            </p:grpSpPr>
            <p:sp>
              <p:nvSpPr>
                <p:cNvPr id="115" name="한쪽 모서리가 둥근 사각형 114"/>
                <p:cNvSpPr/>
                <p:nvPr/>
              </p:nvSpPr>
              <p:spPr>
                <a:xfrm>
                  <a:off x="3458809" y="3840766"/>
                  <a:ext cx="1153686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514002" y="3988218"/>
                  <a:ext cx="1005546" cy="23294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err="1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주전공</a:t>
                  </a:r>
                  <a:endParaRPr lang="ko-KR" altLang="en-US" sz="1100" kern="1000" spc="-90" dirty="0" smtClean="0">
                    <a:latin typeface="나눔스퀘어OTF Bold" pitchFamily="34" charset="-127"/>
                    <a:ea typeface="나눔스퀘어OTF Bold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93" name="그룹 92"/>
              <p:cNvGrpSpPr/>
              <p:nvPr/>
            </p:nvGrpSpPr>
            <p:grpSpPr>
              <a:xfrm>
                <a:off x="3607894" y="4447145"/>
                <a:ext cx="1153686" cy="487311"/>
                <a:chOff x="3458809" y="4447145"/>
                <a:chExt cx="1153686" cy="487311"/>
              </a:xfrm>
            </p:grpSpPr>
            <p:sp>
              <p:nvSpPr>
                <p:cNvPr id="114" name="한쪽 모서리가 둥근 사각형 113"/>
                <p:cNvSpPr/>
                <p:nvPr/>
              </p:nvSpPr>
              <p:spPr>
                <a:xfrm>
                  <a:off x="3458809" y="4447145"/>
                  <a:ext cx="1153686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514002" y="4506838"/>
                  <a:ext cx="1005546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복수전공</a:t>
                  </a:r>
                  <a:endParaRPr lang="en-US" altLang="ko-KR" sz="1100" kern="1000" spc="-90" dirty="0" smtClean="0">
                    <a:latin typeface="나눔스퀘어OTF Bold" pitchFamily="34" charset="-127"/>
                    <a:ea typeface="나눔스퀘어OTF Bold" pitchFamily="34" charset="-127"/>
                    <a:cs typeface="함초롬바탕" pitchFamily="18" charset="-127"/>
                  </a:endParaRPr>
                </a:p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부전공</a:t>
                  </a:r>
                </a:p>
              </p:txBody>
            </p:sp>
          </p:grpSp>
          <p:grpSp>
            <p:nvGrpSpPr>
              <p:cNvPr id="94" name="그룹 93"/>
              <p:cNvGrpSpPr/>
              <p:nvPr/>
            </p:nvGrpSpPr>
            <p:grpSpPr>
              <a:xfrm>
                <a:off x="3607894" y="5020514"/>
                <a:ext cx="1153686" cy="468000"/>
                <a:chOff x="3458809" y="5028588"/>
                <a:chExt cx="1153686" cy="468000"/>
              </a:xfrm>
            </p:grpSpPr>
            <p:sp>
              <p:nvSpPr>
                <p:cNvPr id="111" name="한쪽 모서리가 둥근 사각형 110"/>
                <p:cNvSpPr/>
                <p:nvPr/>
              </p:nvSpPr>
              <p:spPr>
                <a:xfrm>
                  <a:off x="3458809" y="5028588"/>
                  <a:ext cx="1153686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514002" y="5143512"/>
                  <a:ext cx="1005546" cy="2329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융합과정</a:t>
                  </a:r>
                </a:p>
              </p:txBody>
            </p:sp>
          </p:grpSp>
          <p:grpSp>
            <p:nvGrpSpPr>
              <p:cNvPr id="133" name="그룹 132"/>
              <p:cNvGrpSpPr/>
              <p:nvPr/>
            </p:nvGrpSpPr>
            <p:grpSpPr>
              <a:xfrm>
                <a:off x="2198273" y="4429132"/>
                <a:ext cx="1082248" cy="432000"/>
                <a:chOff x="1989554" y="4133441"/>
                <a:chExt cx="1082248" cy="432000"/>
              </a:xfrm>
            </p:grpSpPr>
            <p:sp>
              <p:nvSpPr>
                <p:cNvPr id="106" name="한쪽 모서리가 둥근 사각형 105"/>
                <p:cNvSpPr/>
                <p:nvPr/>
              </p:nvSpPr>
              <p:spPr>
                <a:xfrm>
                  <a:off x="1989554" y="4133441"/>
                  <a:ext cx="1082248" cy="432000"/>
                </a:xfrm>
                <a:prstGeom prst="round1Rect">
                  <a:avLst/>
                </a:prstGeom>
                <a:solidFill>
                  <a:srgbClr val="00A4AB"/>
                </a:solidFill>
                <a:ln w="9525">
                  <a:solidFill>
                    <a:schemeClr val="bg1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007213" y="4250883"/>
                  <a:ext cx="1045848" cy="231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88950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2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전문교과</a:t>
                  </a:r>
                  <a:endParaRPr lang="ko-KR" altLang="en-US" sz="12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01" name="그룹 100"/>
              <p:cNvGrpSpPr/>
              <p:nvPr/>
            </p:nvGrpSpPr>
            <p:grpSpPr>
              <a:xfrm>
                <a:off x="4994768" y="3886740"/>
                <a:ext cx="1373860" cy="468000"/>
                <a:chOff x="4994768" y="3840766"/>
                <a:chExt cx="1373860" cy="468000"/>
              </a:xfrm>
            </p:grpSpPr>
            <p:sp>
              <p:nvSpPr>
                <p:cNvPr id="58" name="한쪽 모서리가 둥근 사각형 57"/>
                <p:cNvSpPr/>
                <p:nvPr/>
              </p:nvSpPr>
              <p:spPr>
                <a:xfrm>
                  <a:off x="5000628" y="3840766"/>
                  <a:ext cx="1368000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4994768" y="3887445"/>
                  <a:ext cx="1368000" cy="412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err="1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과정평가형</a:t>
                  </a:r>
                  <a:endParaRPr lang="en-US" altLang="ko-KR" sz="1050" kern="1000" spc="-90" dirty="0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err="1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검정형</a:t>
                  </a:r>
                  <a:endParaRPr lang="ko-KR" altLang="en-US" sz="1050" kern="1000" spc="-90" dirty="0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100" name="그룹 99"/>
              <p:cNvGrpSpPr/>
              <p:nvPr/>
            </p:nvGrpSpPr>
            <p:grpSpPr>
              <a:xfrm>
                <a:off x="4994768" y="4447145"/>
                <a:ext cx="1373860" cy="468000"/>
                <a:chOff x="4994768" y="4447145"/>
                <a:chExt cx="1373860" cy="468000"/>
              </a:xfrm>
            </p:grpSpPr>
            <p:sp>
              <p:nvSpPr>
                <p:cNvPr id="61" name="한쪽 모서리가 둥근 사각형 60"/>
                <p:cNvSpPr/>
                <p:nvPr/>
              </p:nvSpPr>
              <p:spPr>
                <a:xfrm>
                  <a:off x="5000628" y="4447145"/>
                  <a:ext cx="1368000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994768" y="4569782"/>
                  <a:ext cx="1368000" cy="226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err="1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검정형</a:t>
                  </a:r>
                  <a:endParaRPr lang="en-US" altLang="ko-KR" sz="1050" kern="1000" spc="-90" dirty="0" err="1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99" name="그룹 98"/>
              <p:cNvGrpSpPr/>
              <p:nvPr/>
            </p:nvGrpSpPr>
            <p:grpSpPr>
              <a:xfrm>
                <a:off x="4994768" y="5020514"/>
                <a:ext cx="1373860" cy="468000"/>
                <a:chOff x="4994768" y="5028588"/>
                <a:chExt cx="1373860" cy="468000"/>
              </a:xfrm>
            </p:grpSpPr>
            <p:sp>
              <p:nvSpPr>
                <p:cNvPr id="60" name="한쪽 모서리가 둥근 사각형 59"/>
                <p:cNvSpPr/>
                <p:nvPr/>
              </p:nvSpPr>
              <p:spPr>
                <a:xfrm>
                  <a:off x="5000628" y="5028588"/>
                  <a:ext cx="1368000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994768" y="5080298"/>
                  <a:ext cx="1368000" cy="412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err="1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인력양성유형 관련</a:t>
                  </a:r>
                  <a:endParaRPr lang="en-US" altLang="ko-KR" sz="1050" kern="1000" spc="-90" dirty="0" err="1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err="1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 과목 선택</a:t>
                  </a:r>
                </a:p>
              </p:txBody>
            </p:sp>
          </p:grpSp>
          <p:grpSp>
            <p:nvGrpSpPr>
              <p:cNvPr id="116" name="그룹 115"/>
              <p:cNvGrpSpPr/>
              <p:nvPr/>
            </p:nvGrpSpPr>
            <p:grpSpPr>
              <a:xfrm>
                <a:off x="6572264" y="3837045"/>
                <a:ext cx="1706852" cy="563089"/>
                <a:chOff x="6572264" y="3791071"/>
                <a:chExt cx="1706852" cy="563089"/>
              </a:xfrm>
            </p:grpSpPr>
            <p:sp>
              <p:nvSpPr>
                <p:cNvPr id="137" name="한쪽 모서리가 둥근 사각형 136"/>
                <p:cNvSpPr/>
                <p:nvPr/>
              </p:nvSpPr>
              <p:spPr>
                <a:xfrm>
                  <a:off x="6572264" y="3791071"/>
                  <a:ext cx="1643074" cy="540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6572264" y="3847868"/>
                  <a:ext cx="1706852" cy="5062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defTabSz="466725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13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 </a:t>
                  </a:r>
                  <a:r>
                    <a:rPr lang="en-US" altLang="ko-KR" sz="1050" kern="1000" spc="-13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 </a:t>
                  </a:r>
                  <a:r>
                    <a:rPr lang="ko-KR" altLang="en-US" sz="1050" kern="1000" spc="-13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한국산업인력공단 </a:t>
                  </a:r>
                  <a:r>
                    <a:rPr lang="en-US" altLang="ko-KR" sz="1050" kern="1000" spc="-13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: </a:t>
                  </a:r>
                  <a:r>
                    <a:rPr lang="ko-KR" altLang="en-US" sz="1050" kern="1000" spc="-13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자격관련</a:t>
                  </a:r>
                  <a:endParaRPr lang="en-US" altLang="ko-KR" sz="1050" kern="1000" spc="-13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defTabSz="466725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 노동부 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: </a:t>
                  </a:r>
                  <a:r>
                    <a:rPr lang="ko-KR" altLang="en-US" sz="1050" kern="1000" spc="-90" dirty="0" err="1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사회적인식</a:t>
                  </a:r>
                  <a:endParaRPr lang="en-US" altLang="ko-KR" sz="1050" kern="1000" spc="-9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defTabSz="466725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 </a:t>
                  </a: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전문교과 교사 협의회</a:t>
                  </a:r>
                </a:p>
              </p:txBody>
            </p:sp>
          </p:grpSp>
          <p:grpSp>
            <p:nvGrpSpPr>
              <p:cNvPr id="118" name="그룹 117"/>
              <p:cNvGrpSpPr/>
              <p:nvPr/>
            </p:nvGrpSpPr>
            <p:grpSpPr>
              <a:xfrm>
                <a:off x="6572264" y="4447145"/>
                <a:ext cx="1643074" cy="468000"/>
                <a:chOff x="6572264" y="4447145"/>
                <a:chExt cx="1643074" cy="468000"/>
              </a:xfrm>
            </p:grpSpPr>
            <p:sp>
              <p:nvSpPr>
                <p:cNvPr id="138" name="한쪽 모서리가 둥근 사각형 137"/>
                <p:cNvSpPr/>
                <p:nvPr/>
              </p:nvSpPr>
              <p:spPr>
                <a:xfrm>
                  <a:off x="6572264" y="4447145"/>
                  <a:ext cx="1643074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6572264" y="4501065"/>
                  <a:ext cx="1467080" cy="409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 전문교과 교사 협의회</a:t>
                  </a:r>
                  <a:endParaRPr lang="en-US" altLang="ko-KR" sz="1050" kern="1000" spc="-9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lvl="0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 </a:t>
                  </a: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기자재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, </a:t>
                  </a: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시설 여건 분석</a:t>
                  </a:r>
                  <a:endParaRPr lang="en-US" altLang="ko-KR" sz="1050" kern="1000" spc="-9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120" name="그룹 119"/>
              <p:cNvGrpSpPr/>
              <p:nvPr/>
            </p:nvGrpSpPr>
            <p:grpSpPr>
              <a:xfrm>
                <a:off x="6572264" y="5020514"/>
                <a:ext cx="1662490" cy="468000"/>
                <a:chOff x="6572264" y="5028588"/>
                <a:chExt cx="1662490" cy="468000"/>
              </a:xfrm>
            </p:grpSpPr>
            <p:sp>
              <p:nvSpPr>
                <p:cNvPr id="139" name="한쪽 모서리가 둥근 사각형 138"/>
                <p:cNvSpPr/>
                <p:nvPr/>
              </p:nvSpPr>
              <p:spPr>
                <a:xfrm>
                  <a:off x="6572264" y="5028588"/>
                  <a:ext cx="1643074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6572264" y="5080869"/>
                  <a:ext cx="1662490" cy="409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 </a:t>
                  </a: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전문교과 교사 협의회</a:t>
                  </a:r>
                  <a:endParaRPr lang="en-US" altLang="ko-KR" sz="1050" kern="1000" spc="-90" dirty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  <a:p>
                  <a:pPr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 </a:t>
                  </a: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기자재</a:t>
                  </a:r>
                  <a:r>
                    <a:rPr lang="en-US" altLang="ko-KR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, </a:t>
                  </a: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시설 여건 분석</a:t>
                  </a:r>
                </a:p>
              </p:txBody>
            </p:sp>
          </p:grpSp>
        </p:grpSp>
        <p:grpSp>
          <p:nvGrpSpPr>
            <p:cNvPr id="143" name="그룹 142"/>
            <p:cNvGrpSpPr/>
            <p:nvPr/>
          </p:nvGrpSpPr>
          <p:grpSpPr>
            <a:xfrm>
              <a:off x="2148578" y="5693273"/>
              <a:ext cx="6017065" cy="612000"/>
              <a:chOff x="2198273" y="5693273"/>
              <a:chExt cx="6017065" cy="612000"/>
            </a:xfrm>
          </p:grpSpPr>
          <p:cxnSp>
            <p:nvCxnSpPr>
              <p:cNvPr id="84" name="직선 연결선 83"/>
              <p:cNvCxnSpPr/>
              <p:nvPr/>
            </p:nvCxnSpPr>
            <p:spPr>
              <a:xfrm>
                <a:off x="3929058" y="6030764"/>
                <a:ext cx="3857652" cy="168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그룹 94"/>
              <p:cNvGrpSpPr/>
              <p:nvPr/>
            </p:nvGrpSpPr>
            <p:grpSpPr>
              <a:xfrm>
                <a:off x="3578079" y="5693273"/>
                <a:ext cx="1214445" cy="612000"/>
                <a:chOff x="3428994" y="5732173"/>
                <a:chExt cx="1214445" cy="612000"/>
              </a:xfrm>
            </p:grpSpPr>
            <p:sp>
              <p:nvSpPr>
                <p:cNvPr id="109" name="한쪽 모서리가 둥근 사각형 108"/>
                <p:cNvSpPr/>
                <p:nvPr/>
              </p:nvSpPr>
              <p:spPr>
                <a:xfrm>
                  <a:off x="3458809" y="5732173"/>
                  <a:ext cx="1153686" cy="612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3428994" y="5814596"/>
                  <a:ext cx="1214445" cy="529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자율활동</a:t>
                  </a:r>
                  <a:r>
                    <a:rPr lang="en-US" altLang="ko-KR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, </a:t>
                  </a: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동아리</a:t>
                  </a:r>
                  <a:endParaRPr lang="en-US" altLang="ko-KR" sz="1100" kern="1000" spc="-90" dirty="0" smtClean="0">
                    <a:latin typeface="나눔스퀘어OTF Bold" pitchFamily="34" charset="-127"/>
                    <a:ea typeface="나눔스퀘어OTF Bold" pitchFamily="34" charset="-127"/>
                    <a:cs typeface="함초롬바탕" pitchFamily="18" charset="-127"/>
                  </a:endParaRPr>
                </a:p>
                <a:p>
                  <a:pPr algn="ctr" defTabSz="466725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활동</a:t>
                  </a:r>
                  <a:r>
                    <a:rPr lang="en-US" altLang="ko-KR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, </a:t>
                  </a: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봉사활동</a:t>
                  </a:r>
                  <a:r>
                    <a:rPr lang="en-US" altLang="ko-KR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, </a:t>
                  </a:r>
                </a:p>
                <a:p>
                  <a:pPr algn="ctr" defTabSz="466725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100" kern="1000" spc="-90" dirty="0" smtClean="0">
                      <a:latin typeface="나눔스퀘어OTF Bold" pitchFamily="34" charset="-127"/>
                      <a:ea typeface="나눔스퀘어OTF Bold" pitchFamily="34" charset="-127"/>
                      <a:cs typeface="함초롬바탕" pitchFamily="18" charset="-127"/>
                    </a:rPr>
                    <a:t>진로활동</a:t>
                  </a:r>
                </a:p>
              </p:txBody>
            </p:sp>
          </p:grpSp>
          <p:grpSp>
            <p:nvGrpSpPr>
              <p:cNvPr id="131" name="그룹 130"/>
              <p:cNvGrpSpPr/>
              <p:nvPr/>
            </p:nvGrpSpPr>
            <p:grpSpPr>
              <a:xfrm>
                <a:off x="2198273" y="5781074"/>
                <a:ext cx="1082248" cy="468000"/>
                <a:chOff x="1989554" y="5601957"/>
                <a:chExt cx="1082248" cy="468000"/>
              </a:xfrm>
            </p:grpSpPr>
            <p:sp>
              <p:nvSpPr>
                <p:cNvPr id="108" name="한쪽 모서리가 둥근 사각형 107"/>
                <p:cNvSpPr/>
                <p:nvPr/>
              </p:nvSpPr>
              <p:spPr>
                <a:xfrm>
                  <a:off x="1989554" y="5601957"/>
                  <a:ext cx="1082248" cy="468000"/>
                </a:xfrm>
                <a:prstGeom prst="round1Rect">
                  <a:avLst/>
                </a:prstGeom>
                <a:solidFill>
                  <a:srgbClr val="00A4AB"/>
                </a:solidFill>
                <a:ln w="9525">
                  <a:solidFill>
                    <a:schemeClr val="bg1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2007213" y="5667083"/>
                  <a:ext cx="1045848" cy="393506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488950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2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창의적</a:t>
                  </a:r>
                  <a:endParaRPr lang="en-US" altLang="ko-KR" sz="12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 defTabSz="488950">
                    <a:lnSpc>
                      <a:spcPct val="6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2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체험활동</a:t>
                  </a:r>
                  <a:endParaRPr lang="ko-KR" altLang="en-US" sz="12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10" name="그룹 109"/>
              <p:cNvGrpSpPr/>
              <p:nvPr/>
            </p:nvGrpSpPr>
            <p:grpSpPr>
              <a:xfrm>
                <a:off x="5000279" y="5782430"/>
                <a:ext cx="1368349" cy="468000"/>
                <a:chOff x="5000279" y="5804173"/>
                <a:chExt cx="1368349" cy="468000"/>
              </a:xfrm>
            </p:grpSpPr>
            <p:sp>
              <p:nvSpPr>
                <p:cNvPr id="63" name="한쪽 모서리가 둥근 사각형 62"/>
                <p:cNvSpPr/>
                <p:nvPr/>
              </p:nvSpPr>
              <p:spPr>
                <a:xfrm>
                  <a:off x="5000628" y="5804173"/>
                  <a:ext cx="1368000" cy="468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5000279" y="5939503"/>
                  <a:ext cx="1362490" cy="226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 err="1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창의인성 함양</a:t>
                  </a:r>
                  <a:endParaRPr lang="en-US" altLang="ko-KR" sz="1050" kern="1000" spc="-90" dirty="0" err="1" smtClean="0">
                    <a:latin typeface="나눔스퀘어OTF" pitchFamily="34" charset="-127"/>
                    <a:ea typeface="나눔스퀘어OTF" pitchFamily="34" charset="-127"/>
                    <a:cs typeface="함초롬바탕" pitchFamily="18" charset="-127"/>
                  </a:endParaRPr>
                </a:p>
              </p:txBody>
            </p:sp>
          </p:grpSp>
          <p:grpSp>
            <p:nvGrpSpPr>
              <p:cNvPr id="121" name="그룹 120"/>
              <p:cNvGrpSpPr/>
              <p:nvPr/>
            </p:nvGrpSpPr>
            <p:grpSpPr>
              <a:xfrm>
                <a:off x="6572264" y="5800430"/>
                <a:ext cx="1643074" cy="432000"/>
                <a:chOff x="6572264" y="5822173"/>
                <a:chExt cx="1643074" cy="432000"/>
              </a:xfrm>
            </p:grpSpPr>
            <p:sp>
              <p:nvSpPr>
                <p:cNvPr id="140" name="한쪽 모서리가 둥근 사각형 139"/>
                <p:cNvSpPr/>
                <p:nvPr/>
              </p:nvSpPr>
              <p:spPr>
                <a:xfrm>
                  <a:off x="6572264" y="5822173"/>
                  <a:ext cx="1643074" cy="432000"/>
                </a:xfrm>
                <a:prstGeom prst="round1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6572264" y="5939383"/>
                  <a:ext cx="1467080" cy="223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66725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050" kern="1000" spc="-90" dirty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rPr>
                    <a:t>￮ 계획서 및 보고서</a:t>
                  </a:r>
                </a:p>
              </p:txBody>
            </p:sp>
          </p:grpSp>
        </p:grpSp>
        <p:grpSp>
          <p:nvGrpSpPr>
            <p:cNvPr id="174" name="그룹 173"/>
            <p:cNvGrpSpPr/>
            <p:nvPr/>
          </p:nvGrpSpPr>
          <p:grpSpPr>
            <a:xfrm>
              <a:off x="1870489" y="3223736"/>
              <a:ext cx="289375" cy="2880000"/>
              <a:chOff x="1870489" y="3223736"/>
              <a:chExt cx="289375" cy="2880000"/>
            </a:xfrm>
          </p:grpSpPr>
          <p:cxnSp>
            <p:nvCxnSpPr>
              <p:cNvPr id="145" name="꺾인 연결선 144"/>
              <p:cNvCxnSpPr/>
              <p:nvPr/>
            </p:nvCxnSpPr>
            <p:spPr>
              <a:xfrm rot="10800000" flipH="1" flipV="1">
                <a:off x="2157943" y="3223736"/>
                <a:ext cx="1921" cy="2880000"/>
              </a:xfrm>
              <a:prstGeom prst="bentConnector3">
                <a:avLst>
                  <a:gd name="adj1" fmla="val -7489591"/>
                </a:avLst>
              </a:prstGeom>
              <a:ln w="12700">
                <a:solidFill>
                  <a:srgbClr val="69318E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직선 연결선 170"/>
              <p:cNvCxnSpPr>
                <a:stCxn id="102" idx="3"/>
                <a:endCxn id="106" idx="1"/>
              </p:cNvCxnSpPr>
              <p:nvPr/>
            </p:nvCxnSpPr>
            <p:spPr>
              <a:xfrm>
                <a:off x="1870489" y="4645132"/>
                <a:ext cx="278089" cy="1588"/>
              </a:xfrm>
              <a:prstGeom prst="line">
                <a:avLst/>
              </a:prstGeom>
              <a:ln w="12700">
                <a:solidFill>
                  <a:srgbClr val="6931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그룹 180"/>
            <p:cNvGrpSpPr/>
            <p:nvPr/>
          </p:nvGrpSpPr>
          <p:grpSpPr>
            <a:xfrm>
              <a:off x="3235697" y="4113982"/>
              <a:ext cx="338093" cy="1080000"/>
              <a:chOff x="3235697" y="4113982"/>
              <a:chExt cx="338093" cy="1080000"/>
            </a:xfrm>
          </p:grpSpPr>
          <p:cxnSp>
            <p:nvCxnSpPr>
              <p:cNvPr id="153" name="꺾인 연결선 152"/>
              <p:cNvCxnSpPr/>
              <p:nvPr/>
            </p:nvCxnSpPr>
            <p:spPr>
              <a:xfrm rot="10800000" flipH="1" flipV="1">
                <a:off x="3571869" y="4113982"/>
                <a:ext cx="1921" cy="1080000"/>
              </a:xfrm>
              <a:prstGeom prst="bentConnector3">
                <a:avLst>
                  <a:gd name="adj1" fmla="val -8036806"/>
                </a:avLst>
              </a:prstGeom>
              <a:ln w="12700">
                <a:solidFill>
                  <a:srgbClr val="00A4AB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직선 연결선 179"/>
              <p:cNvCxnSpPr/>
              <p:nvPr/>
            </p:nvCxnSpPr>
            <p:spPr>
              <a:xfrm>
                <a:off x="3235697" y="4643446"/>
                <a:ext cx="324000" cy="1588"/>
              </a:xfrm>
              <a:prstGeom prst="line">
                <a:avLst/>
              </a:prstGeom>
              <a:ln w="12700">
                <a:solidFill>
                  <a:srgbClr val="00A4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그룹 182"/>
            <p:cNvGrpSpPr/>
            <p:nvPr/>
          </p:nvGrpSpPr>
          <p:grpSpPr>
            <a:xfrm>
              <a:off x="3235698" y="2825966"/>
              <a:ext cx="336170" cy="720000"/>
              <a:chOff x="3235698" y="2825966"/>
              <a:chExt cx="336170" cy="720000"/>
            </a:xfrm>
          </p:grpSpPr>
          <p:cxnSp>
            <p:nvCxnSpPr>
              <p:cNvPr id="165" name="꺾인 연결선 164"/>
              <p:cNvCxnSpPr/>
              <p:nvPr/>
            </p:nvCxnSpPr>
            <p:spPr>
              <a:xfrm rot="10800000" flipH="1" flipV="1">
                <a:off x="3569947" y="2825966"/>
                <a:ext cx="1921" cy="720000"/>
              </a:xfrm>
              <a:prstGeom prst="bentConnector3">
                <a:avLst>
                  <a:gd name="adj1" fmla="val -8036806"/>
                </a:avLst>
              </a:prstGeom>
              <a:ln w="12700">
                <a:solidFill>
                  <a:srgbClr val="00A4AB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직선 연결선 181"/>
              <p:cNvCxnSpPr/>
              <p:nvPr/>
            </p:nvCxnSpPr>
            <p:spPr>
              <a:xfrm>
                <a:off x="3235698" y="3214686"/>
                <a:ext cx="180000" cy="1588"/>
              </a:xfrm>
              <a:prstGeom prst="line">
                <a:avLst/>
              </a:prstGeom>
              <a:ln w="12700">
                <a:solidFill>
                  <a:srgbClr val="00A4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4" name="직선 연결선 183"/>
            <p:cNvCxnSpPr/>
            <p:nvPr/>
          </p:nvCxnSpPr>
          <p:spPr>
            <a:xfrm>
              <a:off x="3235698" y="6030166"/>
              <a:ext cx="324000" cy="1588"/>
            </a:xfrm>
            <a:prstGeom prst="line">
              <a:avLst/>
            </a:prstGeom>
            <a:ln w="12700">
              <a:solidFill>
                <a:srgbClr val="00A4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고교학점제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금오공고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24" name="그룹 123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125" name="TextBox 124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126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009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그룹 124"/>
          <p:cNvGrpSpPr/>
          <p:nvPr/>
        </p:nvGrpSpPr>
        <p:grpSpPr>
          <a:xfrm>
            <a:off x="704409" y="2470486"/>
            <a:ext cx="7728452" cy="4002062"/>
            <a:chOff x="704409" y="2470486"/>
            <a:chExt cx="7728452" cy="4002062"/>
          </a:xfrm>
        </p:grpSpPr>
        <p:grpSp>
          <p:nvGrpSpPr>
            <p:cNvPr id="123" name="그룹 122"/>
            <p:cNvGrpSpPr/>
            <p:nvPr/>
          </p:nvGrpSpPr>
          <p:grpSpPr>
            <a:xfrm>
              <a:off x="704409" y="2470486"/>
              <a:ext cx="7728452" cy="3971467"/>
              <a:chOff x="704409" y="2470486"/>
              <a:chExt cx="7728452" cy="3971467"/>
            </a:xfrm>
          </p:grpSpPr>
          <p:sp>
            <p:nvSpPr>
              <p:cNvPr id="112" name="한쪽 모서리가 둥근 사각형 111"/>
              <p:cNvSpPr/>
              <p:nvPr/>
            </p:nvSpPr>
            <p:spPr>
              <a:xfrm>
                <a:off x="2090405" y="5847953"/>
                <a:ext cx="1051200" cy="594000"/>
              </a:xfrm>
              <a:prstGeom prst="round1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한쪽 모서리가 둥근 사각형 112"/>
              <p:cNvSpPr/>
              <p:nvPr/>
            </p:nvSpPr>
            <p:spPr>
              <a:xfrm>
                <a:off x="3395024" y="5847953"/>
                <a:ext cx="1051200" cy="594000"/>
              </a:xfrm>
              <a:prstGeom prst="round1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한쪽 모서리가 둥근 사각형 113"/>
              <p:cNvSpPr/>
              <p:nvPr/>
            </p:nvSpPr>
            <p:spPr>
              <a:xfrm>
                <a:off x="4699643" y="5847953"/>
                <a:ext cx="1051200" cy="594000"/>
              </a:xfrm>
              <a:prstGeom prst="round1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한쪽 모서리가 둥근 사각형 114"/>
              <p:cNvSpPr/>
              <p:nvPr/>
            </p:nvSpPr>
            <p:spPr>
              <a:xfrm>
                <a:off x="6004262" y="5847953"/>
                <a:ext cx="1051200" cy="594000"/>
              </a:xfrm>
              <a:prstGeom prst="round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한쪽 모서리가 둥근 사각형 115"/>
              <p:cNvSpPr/>
              <p:nvPr/>
            </p:nvSpPr>
            <p:spPr>
              <a:xfrm>
                <a:off x="7308879" y="5847953"/>
                <a:ext cx="1051200" cy="594000"/>
              </a:xfrm>
              <a:prstGeom prst="round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" name="한쪽 모서리가 둥근 사각형 116"/>
              <p:cNvSpPr/>
              <p:nvPr/>
            </p:nvSpPr>
            <p:spPr>
              <a:xfrm>
                <a:off x="2090405" y="5205011"/>
                <a:ext cx="1051200" cy="46800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한쪽 모서리가 둥근 사각형 117"/>
              <p:cNvSpPr/>
              <p:nvPr/>
            </p:nvSpPr>
            <p:spPr>
              <a:xfrm>
                <a:off x="3395024" y="5205011"/>
                <a:ext cx="1051200" cy="46800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" name="한쪽 모서리가 둥근 사각형 118"/>
              <p:cNvSpPr/>
              <p:nvPr/>
            </p:nvSpPr>
            <p:spPr>
              <a:xfrm>
                <a:off x="4699643" y="4929198"/>
                <a:ext cx="1051200" cy="743813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" name="한쪽 모서리가 둥근 사각형 119"/>
              <p:cNvSpPr/>
              <p:nvPr/>
            </p:nvSpPr>
            <p:spPr>
              <a:xfrm>
                <a:off x="6004262" y="4562069"/>
                <a:ext cx="1051200" cy="1110942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한쪽 모서리가 둥근 사각형 120"/>
              <p:cNvSpPr/>
              <p:nvPr/>
            </p:nvSpPr>
            <p:spPr>
              <a:xfrm>
                <a:off x="7308879" y="4562069"/>
                <a:ext cx="1051200" cy="1110942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" name="한쪽 모서리가 둥근 사각형 110"/>
              <p:cNvSpPr/>
              <p:nvPr/>
            </p:nvSpPr>
            <p:spPr>
              <a:xfrm>
                <a:off x="785786" y="5847953"/>
                <a:ext cx="1051200" cy="594000"/>
              </a:xfrm>
              <a:prstGeom prst="round1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한쪽 모서리가 둥근 사각형 109"/>
              <p:cNvSpPr/>
              <p:nvPr/>
            </p:nvSpPr>
            <p:spPr>
              <a:xfrm>
                <a:off x="785786" y="5205011"/>
                <a:ext cx="1051200" cy="468000"/>
              </a:xfrm>
              <a:prstGeom prst="round1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76979" y="5243059"/>
                <a:ext cx="86087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50" b="1" spc="-150" dirty="0">
                    <a:latin typeface="나눔스퀘어OTF" pitchFamily="34" charset="-127"/>
                    <a:ea typeface="나눔스퀘어OTF" pitchFamily="34" charset="-127"/>
                  </a:rPr>
                  <a:t>·</a:t>
                </a:r>
                <a:r>
                  <a:rPr lang="ko-KR" altLang="en-US" sz="1050" b="1" spc="-150" dirty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b="1" spc="-150" dirty="0" smtClean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과제연구</a:t>
                </a:r>
                <a:r>
                  <a:rPr lang="en-US" altLang="ko-KR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Ⅰ</a:t>
                </a:r>
              </a:p>
              <a:p>
                <a:r>
                  <a:rPr lang="en-US" altLang="ko-KR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      _ </a:t>
                </a:r>
                <a:r>
                  <a:rPr lang="ko-KR" altLang="en-US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기계</a:t>
                </a: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(12)</a:t>
                </a:r>
              </a:p>
            </p:txBody>
          </p:sp>
          <p:grpSp>
            <p:nvGrpSpPr>
              <p:cNvPr id="103" name="그룹 102"/>
              <p:cNvGrpSpPr/>
              <p:nvPr/>
            </p:nvGrpSpPr>
            <p:grpSpPr>
              <a:xfrm>
                <a:off x="704409" y="2470488"/>
                <a:ext cx="1130012" cy="2530148"/>
                <a:chOff x="778904" y="2357430"/>
                <a:chExt cx="1130012" cy="2530148"/>
              </a:xfrm>
            </p:grpSpPr>
            <p:grpSp>
              <p:nvGrpSpPr>
                <p:cNvPr id="90" name="그룹 89"/>
                <p:cNvGrpSpPr/>
                <p:nvPr/>
              </p:nvGrpSpPr>
              <p:grpSpPr>
                <a:xfrm>
                  <a:off x="857224" y="2357430"/>
                  <a:ext cx="1051692" cy="2530148"/>
                  <a:chOff x="867163" y="2327612"/>
                  <a:chExt cx="1051692" cy="2458710"/>
                </a:xfrm>
              </p:grpSpPr>
              <p:sp>
                <p:nvSpPr>
                  <p:cNvPr id="91" name="한쪽 모서리가 둥근 사각형 90"/>
                  <p:cNvSpPr/>
                  <p:nvPr/>
                </p:nvSpPr>
                <p:spPr>
                  <a:xfrm flipV="1">
                    <a:off x="867163" y="2327612"/>
                    <a:ext cx="1051692" cy="458445"/>
                  </a:xfrm>
                  <a:prstGeom prst="round1Rect">
                    <a:avLst/>
                  </a:prstGeom>
                  <a:solidFill>
                    <a:schemeClr val="accent4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2" name="한쪽 모서리가 둥근 사각형 91"/>
                  <p:cNvSpPr/>
                  <p:nvPr/>
                </p:nvSpPr>
                <p:spPr>
                  <a:xfrm flipV="1">
                    <a:off x="867163" y="2643182"/>
                    <a:ext cx="1051692" cy="2143140"/>
                  </a:xfrm>
                  <a:prstGeom prst="round1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68" name="그룹 67"/>
                <p:cNvGrpSpPr/>
                <p:nvPr/>
              </p:nvGrpSpPr>
              <p:grpSpPr>
                <a:xfrm>
                  <a:off x="778904" y="2379771"/>
                  <a:ext cx="1093453" cy="2297749"/>
                  <a:chOff x="1108842" y="1993642"/>
                  <a:chExt cx="1093453" cy="2297749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108842" y="2405490"/>
                    <a:ext cx="1073575" cy="18859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국어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수학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영어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통합사회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전기전자기초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체육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합창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smtClean="0">
                        <a:latin typeface="나눔스퀘어OTF" pitchFamily="34" charset="-127"/>
                        <a:ea typeface="나눔스퀘어OTF" pitchFamily="34" charset="-127"/>
                      </a:rPr>
                      <a:t>미술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70" dirty="0" err="1" smtClean="0">
                        <a:latin typeface="나눔스퀘어OTF" pitchFamily="34" charset="-127"/>
                        <a:ea typeface="나눔스퀘어OTF" pitchFamily="34" charset="-127"/>
                      </a:rPr>
                      <a:t>진로와직업</a:t>
                    </a:r>
                    <a:r>
                      <a:rPr lang="en-US" altLang="ko-KR" sz="1050" spc="-17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1222176" y="1993642"/>
                    <a:ext cx="98011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88950"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1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학년 </a:t>
                    </a: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1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학기</a:t>
                    </a:r>
                    <a:endParaRPr lang="ko-KR" altLang="en-US" sz="1150" spc="-12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  <p:sp>
            <p:nvSpPr>
              <p:cNvPr id="26" name="TextBox 25"/>
              <p:cNvSpPr txBox="1"/>
              <p:nvPr/>
            </p:nvSpPr>
            <p:spPr>
              <a:xfrm>
                <a:off x="2120924" y="5243059"/>
                <a:ext cx="98563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50" b="1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50" b="1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과제연구</a:t>
                </a: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Ⅱ</a:t>
                </a:r>
              </a:p>
              <a:p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  _ </a:t>
                </a:r>
                <a:r>
                  <a:rPr lang="ko-KR" altLang="en-US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기계설계</a:t>
                </a: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(</a:t>
                </a: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12)</a:t>
                </a:r>
                <a:endParaRPr lang="en-US" altLang="ko-KR" sz="1050" spc="-150" dirty="0">
                  <a:solidFill>
                    <a:srgbClr val="0070C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grpSp>
            <p:nvGrpSpPr>
              <p:cNvPr id="104" name="그룹 103"/>
              <p:cNvGrpSpPr/>
              <p:nvPr/>
            </p:nvGrpSpPr>
            <p:grpSpPr>
              <a:xfrm>
                <a:off x="2058701" y="2470488"/>
                <a:ext cx="1079867" cy="2530148"/>
                <a:chOff x="2133196" y="2357430"/>
                <a:chExt cx="1079867" cy="2530148"/>
              </a:xfrm>
            </p:grpSpPr>
            <p:grpSp>
              <p:nvGrpSpPr>
                <p:cNvPr id="94" name="그룹 93"/>
                <p:cNvGrpSpPr/>
                <p:nvPr/>
              </p:nvGrpSpPr>
              <p:grpSpPr>
                <a:xfrm>
                  <a:off x="2161371" y="2357430"/>
                  <a:ext cx="1051692" cy="2530148"/>
                  <a:chOff x="867163" y="2327612"/>
                  <a:chExt cx="1051692" cy="2458710"/>
                </a:xfrm>
              </p:grpSpPr>
              <p:sp>
                <p:nvSpPr>
                  <p:cNvPr id="95" name="한쪽 모서리가 둥근 사각형 94"/>
                  <p:cNvSpPr/>
                  <p:nvPr/>
                </p:nvSpPr>
                <p:spPr>
                  <a:xfrm flipV="1">
                    <a:off x="867163" y="2327612"/>
                    <a:ext cx="1051692" cy="458445"/>
                  </a:xfrm>
                  <a:prstGeom prst="round1Rect">
                    <a:avLst/>
                  </a:prstGeom>
                  <a:solidFill>
                    <a:schemeClr val="accent4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6" name="한쪽 모서리가 둥근 사각형 95"/>
                  <p:cNvSpPr/>
                  <p:nvPr/>
                </p:nvSpPr>
                <p:spPr>
                  <a:xfrm flipV="1">
                    <a:off x="867163" y="2643182"/>
                    <a:ext cx="1051692" cy="2143140"/>
                  </a:xfrm>
                  <a:prstGeom prst="round1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69" name="그룹 68"/>
                <p:cNvGrpSpPr/>
                <p:nvPr/>
              </p:nvGrpSpPr>
              <p:grpSpPr>
                <a:xfrm>
                  <a:off x="2133196" y="2379771"/>
                  <a:ext cx="1073575" cy="2321602"/>
                  <a:chOff x="2338109" y="1993642"/>
                  <a:chExt cx="1073575" cy="2321602"/>
                </a:xfrm>
              </p:grpSpPr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2338109" y="2405490"/>
                    <a:ext cx="1073575" cy="19097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국어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수학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영어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통합사회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체육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음악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미술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err="1" smtClean="0">
                        <a:latin typeface="나눔스퀘어OTF" pitchFamily="34" charset="-127"/>
                        <a:ea typeface="나눔스퀘어OTF" pitchFamily="34" charset="-127"/>
                      </a:rPr>
                      <a:t>컴퓨터시스</a:t>
                    </a: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 </a:t>
                    </a:r>
                    <a:r>
                      <a:rPr lang="ko-KR" altLang="en-US" sz="1050" kern="1000" spc="-50" dirty="0" smtClean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     </a:t>
                    </a:r>
                    <a:endParaRPr lang="en-US" altLang="ko-KR" sz="1050" kern="1000" spc="-5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en-US" altLang="ko-KR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 </a:t>
                    </a:r>
                    <a:r>
                      <a:rPr lang="en-US" altLang="ko-KR" sz="1050" kern="1000" spc="-50" dirty="0" smtClean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  </a:t>
                    </a:r>
                    <a:r>
                      <a:rPr lang="ko-KR" altLang="en-US" sz="1050" dirty="0" err="1" smtClean="0">
                        <a:latin typeface="나눔스퀘어OTF" pitchFamily="34" charset="-127"/>
                        <a:ea typeface="나눔스퀘어OTF" pitchFamily="34" charset="-127"/>
                      </a:rPr>
                      <a:t>템일반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50" dirty="0" err="1" smtClean="0">
                        <a:latin typeface="나눔스퀘어OTF" pitchFamily="34" charset="-127"/>
                        <a:ea typeface="나눔스퀘어OTF" pitchFamily="34" charset="-127"/>
                      </a:rPr>
                      <a:t>진로와직업</a:t>
                    </a:r>
                    <a:r>
                      <a:rPr lang="en-US" altLang="ko-KR" sz="1050" spc="-15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spc="-150" dirty="0"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2387777" y="1993642"/>
                    <a:ext cx="98011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88950"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1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학년 </a:t>
                    </a: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2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학기</a:t>
                    </a:r>
                  </a:p>
                </p:txBody>
              </p:sp>
            </p:grpSp>
          </p:grpSp>
          <p:sp>
            <p:nvSpPr>
              <p:cNvPr id="32" name="TextBox 31"/>
              <p:cNvSpPr txBox="1"/>
              <p:nvPr/>
            </p:nvSpPr>
            <p:spPr>
              <a:xfrm>
                <a:off x="3449290" y="5227670"/>
                <a:ext cx="8608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100" b="1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과제연구</a:t>
                </a: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Ⅱ</a:t>
                </a:r>
              </a:p>
              <a:p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  </a:t>
                </a: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_</a:t>
                </a:r>
                <a:r>
                  <a:rPr lang="ko-KR" altLang="en-US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기계설계</a:t>
                </a: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(</a:t>
                </a: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12)</a:t>
                </a:r>
                <a:endParaRPr lang="en-US" altLang="ko-KR" sz="1050" spc="-150" dirty="0">
                  <a:solidFill>
                    <a:srgbClr val="0070C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grpSp>
            <p:nvGrpSpPr>
              <p:cNvPr id="105" name="그룹 104"/>
              <p:cNvGrpSpPr/>
              <p:nvPr/>
            </p:nvGrpSpPr>
            <p:grpSpPr>
              <a:xfrm>
                <a:off x="3352998" y="2470488"/>
                <a:ext cx="1089717" cy="2530148"/>
                <a:chOff x="3427493" y="2357430"/>
                <a:chExt cx="1089717" cy="2530148"/>
              </a:xfrm>
            </p:grpSpPr>
            <p:grpSp>
              <p:nvGrpSpPr>
                <p:cNvPr id="86" name="그룹 85"/>
                <p:cNvGrpSpPr/>
                <p:nvPr/>
              </p:nvGrpSpPr>
              <p:grpSpPr>
                <a:xfrm>
                  <a:off x="3465518" y="2357430"/>
                  <a:ext cx="1051692" cy="2530148"/>
                  <a:chOff x="867163" y="2327612"/>
                  <a:chExt cx="1051692" cy="2458710"/>
                </a:xfrm>
              </p:grpSpPr>
              <p:sp>
                <p:nvSpPr>
                  <p:cNvPr id="82" name="한쪽 모서리가 둥근 사각형 81"/>
                  <p:cNvSpPr/>
                  <p:nvPr/>
                </p:nvSpPr>
                <p:spPr>
                  <a:xfrm flipV="1">
                    <a:off x="867163" y="2327612"/>
                    <a:ext cx="1051692" cy="458445"/>
                  </a:xfrm>
                  <a:prstGeom prst="round1Rect">
                    <a:avLst/>
                  </a:prstGeom>
                  <a:solidFill>
                    <a:srgbClr val="00A4AB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1" name="한쪽 모서리가 둥근 사각형 80"/>
                  <p:cNvSpPr/>
                  <p:nvPr/>
                </p:nvSpPr>
                <p:spPr>
                  <a:xfrm flipV="1">
                    <a:off x="867163" y="2643182"/>
                    <a:ext cx="1051692" cy="2143140"/>
                  </a:xfrm>
                  <a:prstGeom prst="round1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70" name="그룹 69"/>
                <p:cNvGrpSpPr/>
                <p:nvPr/>
              </p:nvGrpSpPr>
              <p:grpSpPr>
                <a:xfrm>
                  <a:off x="3427493" y="2379771"/>
                  <a:ext cx="1073575" cy="2338145"/>
                  <a:chOff x="3510580" y="1993642"/>
                  <a:chExt cx="1073575" cy="2338145"/>
                </a:xfrm>
              </p:grpSpPr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510580" y="2405490"/>
                    <a:ext cx="1073575" cy="19262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국어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수학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진로영어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한국사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통합과학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50" dirty="0" smtClean="0">
                        <a:latin typeface="나눔스퀘어OTF" pitchFamily="34" charset="-127"/>
                        <a:ea typeface="나눔스퀘어OTF" pitchFamily="34" charset="-127"/>
                      </a:rPr>
                      <a:t>스포츠생활</a:t>
                    </a:r>
                    <a:r>
                      <a:rPr lang="en-US" altLang="ko-KR" sz="1050" spc="-1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spc="-1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합창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err="1" smtClean="0">
                        <a:latin typeface="나눔스퀘어OTF" pitchFamily="34" charset="-127"/>
                        <a:ea typeface="나눔스퀘어OTF" pitchFamily="34" charset="-127"/>
                      </a:rPr>
                      <a:t>컴퓨터시스</a:t>
                    </a:r>
                    <a:r>
                      <a:rPr lang="ko-KR" altLang="en-US" sz="1050" kern="1000" spc="-50" dirty="0" smtClean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  </a:t>
                    </a:r>
                    <a:endParaRPr lang="en-US" altLang="ko-KR" sz="1050" kern="1000" spc="-50" dirty="0" smtClean="0">
                      <a:latin typeface="나눔스퀘어OTF" pitchFamily="34" charset="-127"/>
                      <a:ea typeface="나눔스퀘어OTF" pitchFamily="34" charset="-127"/>
                      <a:cs typeface="함초롬바탕" pitchFamily="18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en-US" altLang="ko-KR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 </a:t>
                    </a:r>
                    <a:r>
                      <a:rPr lang="en-US" altLang="ko-KR" sz="1050" kern="1000" spc="-50" dirty="0" smtClean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  </a:t>
                    </a:r>
                    <a:r>
                      <a:rPr lang="ko-KR" altLang="en-US" sz="1050" dirty="0" err="1" smtClean="0">
                        <a:latin typeface="나눔스퀘어OTF" pitchFamily="34" charset="-127"/>
                        <a:ea typeface="나눔스퀘어OTF" pitchFamily="34" charset="-127"/>
                      </a:rPr>
                      <a:t>템일반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중국</a:t>
                    </a:r>
                    <a:r>
                      <a:rPr lang="ko-KR" altLang="en-US" sz="1050" spc="-300" dirty="0" smtClean="0">
                        <a:latin typeface="나눔스퀘어OTF" pitchFamily="34" charset="-127"/>
                        <a:ea typeface="나눔스퀘어OTF" pitchFamily="34" charset="-127"/>
                      </a:rPr>
                      <a:t>어</a:t>
                    </a:r>
                    <a:r>
                      <a:rPr lang="en-US" altLang="ko-KR" sz="1050" spc="-300" dirty="0">
                        <a:latin typeface="나눔스퀘어OTF" pitchFamily="34" charset="-127"/>
                        <a:ea typeface="나눔스퀘어OTF" pitchFamily="34" charset="-127"/>
                      </a:rPr>
                      <a:t>Ⅰ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577834" y="1993642"/>
                    <a:ext cx="98011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88950"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2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학년 </a:t>
                    </a: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1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학기</a:t>
                    </a:r>
                    <a:endParaRPr lang="ko-KR" altLang="en-US" sz="1150" spc="-12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  <p:sp>
            <p:nvSpPr>
              <p:cNvPr id="38" name="TextBox 37"/>
              <p:cNvSpPr txBox="1"/>
              <p:nvPr/>
            </p:nvSpPr>
            <p:spPr>
              <a:xfrm>
                <a:off x="4756497" y="4984526"/>
                <a:ext cx="985630" cy="67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1050" b="1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50" b="1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과제연구</a:t>
                </a: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Ⅱ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    _  </a:t>
                </a:r>
                <a:r>
                  <a:rPr lang="ko-KR" altLang="en-US" sz="1050" spc="-150" dirty="0" smtClean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기계설계</a:t>
                </a: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(12)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·  </a:t>
                </a:r>
                <a:r>
                  <a:rPr lang="ko-KR" altLang="en-US" sz="105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기계일반</a:t>
                </a:r>
                <a:r>
                  <a:rPr lang="en-US" altLang="ko-KR" sz="1050" spc="-15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(2)</a:t>
                </a:r>
                <a:endParaRPr lang="ko-KR" altLang="en-US" sz="1050" spc="-150" dirty="0">
                  <a:solidFill>
                    <a:srgbClr val="00206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grpSp>
            <p:nvGrpSpPr>
              <p:cNvPr id="106" name="그룹 105"/>
              <p:cNvGrpSpPr/>
              <p:nvPr/>
            </p:nvGrpSpPr>
            <p:grpSpPr>
              <a:xfrm>
                <a:off x="4658854" y="2470488"/>
                <a:ext cx="1088008" cy="2124739"/>
                <a:chOff x="4733349" y="2357430"/>
                <a:chExt cx="1088008" cy="2124739"/>
              </a:xfrm>
            </p:grpSpPr>
            <p:grpSp>
              <p:nvGrpSpPr>
                <p:cNvPr id="87" name="그룹 86"/>
                <p:cNvGrpSpPr/>
                <p:nvPr/>
              </p:nvGrpSpPr>
              <p:grpSpPr>
                <a:xfrm>
                  <a:off x="4769665" y="2357430"/>
                  <a:ext cx="1051692" cy="2124739"/>
                  <a:chOff x="867163" y="2327612"/>
                  <a:chExt cx="1051692" cy="2064748"/>
                </a:xfrm>
              </p:grpSpPr>
              <p:sp>
                <p:nvSpPr>
                  <p:cNvPr id="88" name="한쪽 모서리가 둥근 사각형 87"/>
                  <p:cNvSpPr/>
                  <p:nvPr/>
                </p:nvSpPr>
                <p:spPr>
                  <a:xfrm flipV="1">
                    <a:off x="867163" y="2327612"/>
                    <a:ext cx="1051692" cy="458445"/>
                  </a:xfrm>
                  <a:prstGeom prst="round1Rect">
                    <a:avLst/>
                  </a:prstGeom>
                  <a:solidFill>
                    <a:srgbClr val="00A4AB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9" name="한쪽 모서리가 둥근 사각형 88"/>
                  <p:cNvSpPr/>
                  <p:nvPr/>
                </p:nvSpPr>
                <p:spPr>
                  <a:xfrm flipV="1">
                    <a:off x="867163" y="2643182"/>
                    <a:ext cx="1051692" cy="1749178"/>
                  </a:xfrm>
                  <a:prstGeom prst="round1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71" name="그룹 70"/>
                <p:cNvGrpSpPr/>
                <p:nvPr/>
              </p:nvGrpSpPr>
              <p:grpSpPr>
                <a:xfrm>
                  <a:off x="4733349" y="2379771"/>
                  <a:ext cx="1073575" cy="1966504"/>
                  <a:chOff x="4694571" y="1993642"/>
                  <a:chExt cx="1073575" cy="1966504"/>
                </a:xfrm>
              </p:grpSpPr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4694571" y="2405490"/>
                    <a:ext cx="1073575" cy="15546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실용국어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실용수학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진로영어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한국사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통합과학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(3)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50" dirty="0" smtClean="0">
                        <a:latin typeface="나눔스퀘어OTF" pitchFamily="34" charset="-127"/>
                        <a:ea typeface="나눔스퀘어OTF" pitchFamily="34" charset="-127"/>
                      </a:rPr>
                      <a:t>스포츠생활</a:t>
                    </a:r>
                    <a:r>
                      <a:rPr lang="en-US" altLang="ko-KR" sz="1050" spc="-1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spc="-1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dirty="0" smtClean="0">
                        <a:latin typeface="나눔스퀘어OTF" pitchFamily="34" charset="-127"/>
                        <a:ea typeface="나눔스퀘어OTF" pitchFamily="34" charset="-127"/>
                      </a:rPr>
                      <a:t>중국</a:t>
                    </a:r>
                    <a:r>
                      <a:rPr lang="ko-KR" altLang="en-US" sz="1050" spc="-300" dirty="0" smtClean="0">
                        <a:latin typeface="나눔스퀘어OTF" pitchFamily="34" charset="-127"/>
                        <a:ea typeface="나눔스퀘어OTF" pitchFamily="34" charset="-127"/>
                      </a:rPr>
                      <a:t>어</a:t>
                    </a:r>
                    <a:r>
                      <a:rPr lang="en-US" altLang="ko-KR" sz="1050" spc="-300" dirty="0">
                        <a:latin typeface="나눔스퀘어OTF" pitchFamily="34" charset="-127"/>
                        <a:ea typeface="나눔스퀘어OTF" pitchFamily="34" charset="-127"/>
                      </a:rPr>
                      <a:t>Ⅰ</a:t>
                    </a:r>
                    <a:r>
                      <a:rPr lang="en-US" altLang="ko-KR" sz="1050" dirty="0">
                        <a:latin typeface="나눔스퀘어OTF" pitchFamily="34" charset="-127"/>
                        <a:ea typeface="나눔스퀘어OTF" pitchFamily="34" charset="-127"/>
                      </a:rPr>
                      <a:t>(2)</a:t>
                    </a:r>
                    <a:endParaRPr lang="ko-KR" altLang="en-US" sz="1050" dirty="0"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marL="57150" lvl="1" indent="-57150" defTabSz="488950"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endParaRPr lang="ko-KR" altLang="en-US" sz="1050" dirty="0"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4765968" y="1993642"/>
                    <a:ext cx="98011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88950"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2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학년 </a:t>
                    </a: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2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학기</a:t>
                    </a:r>
                    <a:endParaRPr lang="ko-KR" altLang="en-US" sz="1150" spc="-12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  <p:sp>
            <p:nvSpPr>
              <p:cNvPr id="44" name="TextBox 43"/>
              <p:cNvSpPr txBox="1"/>
              <p:nvPr/>
            </p:nvSpPr>
            <p:spPr>
              <a:xfrm>
                <a:off x="6000760" y="4596728"/>
                <a:ext cx="112113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1050" b="1" spc="-15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50" b="1" spc="-150" dirty="0" smtClean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과제연구</a:t>
                </a: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Ⅱ </a:t>
                </a:r>
                <a:endParaRPr lang="en-US" altLang="ko-KR" sz="1050" spc="-15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   _</a:t>
                </a:r>
                <a:r>
                  <a:rPr lang="ko-KR" altLang="en-US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기계수동조립</a:t>
                </a: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(12)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창의융합실습</a:t>
                </a: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(8)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·  3D</a:t>
                </a:r>
                <a:r>
                  <a:rPr lang="ko-KR" altLang="en-US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프린터</a:t>
                </a: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(5)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5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내선공사</a:t>
                </a:r>
                <a:r>
                  <a:rPr lang="en-US" altLang="ko-KR" sz="1050" spc="-15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(5)</a:t>
                </a:r>
                <a:endParaRPr lang="ko-KR" altLang="en-US" sz="1050" spc="-150" dirty="0">
                  <a:solidFill>
                    <a:srgbClr val="00206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grpSp>
            <p:nvGrpSpPr>
              <p:cNvPr id="107" name="그룹 106"/>
              <p:cNvGrpSpPr/>
              <p:nvPr/>
            </p:nvGrpSpPr>
            <p:grpSpPr>
              <a:xfrm>
                <a:off x="5999317" y="2470486"/>
                <a:ext cx="1102699" cy="1764739"/>
                <a:chOff x="6073812" y="2357428"/>
                <a:chExt cx="1102699" cy="1764739"/>
              </a:xfrm>
            </p:grpSpPr>
            <p:grpSp>
              <p:nvGrpSpPr>
                <p:cNvPr id="97" name="그룹 96"/>
                <p:cNvGrpSpPr/>
                <p:nvPr/>
              </p:nvGrpSpPr>
              <p:grpSpPr>
                <a:xfrm>
                  <a:off x="6073812" y="2357428"/>
                  <a:ext cx="1051692" cy="1764739"/>
                  <a:chOff x="867163" y="2327612"/>
                  <a:chExt cx="1051692" cy="1714913"/>
                </a:xfrm>
              </p:grpSpPr>
              <p:sp>
                <p:nvSpPr>
                  <p:cNvPr id="98" name="한쪽 모서리가 둥근 사각형 97"/>
                  <p:cNvSpPr/>
                  <p:nvPr/>
                </p:nvSpPr>
                <p:spPr>
                  <a:xfrm flipV="1">
                    <a:off x="867163" y="2327612"/>
                    <a:ext cx="1051692" cy="458445"/>
                  </a:xfrm>
                  <a:prstGeom prst="round1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9" name="한쪽 모서리가 둥근 사각형 98"/>
                  <p:cNvSpPr/>
                  <p:nvPr/>
                </p:nvSpPr>
                <p:spPr>
                  <a:xfrm flipV="1">
                    <a:off x="867163" y="2643183"/>
                    <a:ext cx="1051692" cy="1399342"/>
                  </a:xfrm>
                  <a:prstGeom prst="round1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72" name="그룹 71"/>
                <p:cNvGrpSpPr/>
                <p:nvPr/>
              </p:nvGrpSpPr>
              <p:grpSpPr>
                <a:xfrm>
                  <a:off x="6102936" y="2390529"/>
                  <a:ext cx="1073575" cy="676305"/>
                  <a:chOff x="6039595" y="2004400"/>
                  <a:chExt cx="1073575" cy="676305"/>
                </a:xfrm>
              </p:grpSpPr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039595" y="2394473"/>
                    <a:ext cx="1073575" cy="2862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lvl="1" defTabSz="48895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50" dirty="0" smtClean="0">
                        <a:latin typeface="나눔스퀘어OTF" pitchFamily="34" charset="-127"/>
                        <a:ea typeface="나눔스퀘어OTF" pitchFamily="34" charset="-127"/>
                      </a:rPr>
                      <a:t>스포츠생활</a:t>
                    </a:r>
                    <a:r>
                      <a:rPr lang="en-US" altLang="ko-KR" sz="1050" spc="-150" dirty="0">
                        <a:latin typeface="나눔스퀘어OTF" pitchFamily="34" charset="-127"/>
                        <a:ea typeface="나눔스퀘어OTF" pitchFamily="34" charset="-127"/>
                      </a:rPr>
                      <a:t>(</a:t>
                    </a:r>
                    <a:r>
                      <a:rPr lang="en-US" altLang="ko-KR" sz="1050" spc="-150" dirty="0" smtClean="0">
                        <a:latin typeface="나눔스퀘어OTF" pitchFamily="34" charset="-127"/>
                        <a:ea typeface="나눔스퀘어OTF" pitchFamily="34" charset="-127"/>
                      </a:rPr>
                      <a:t>1)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6042651" y="2004400"/>
                    <a:ext cx="98011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88950"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3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학년 </a:t>
                    </a: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1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학기</a:t>
                    </a:r>
                  </a:p>
                </p:txBody>
              </p:sp>
            </p:grpSp>
          </p:grpSp>
          <p:sp>
            <p:nvSpPr>
              <p:cNvPr id="50" name="TextBox 49"/>
              <p:cNvSpPr txBox="1"/>
              <p:nvPr/>
            </p:nvSpPr>
            <p:spPr>
              <a:xfrm>
                <a:off x="7296583" y="4596728"/>
                <a:ext cx="113627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1050" b="1" spc="-15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50" b="1" spc="-150" dirty="0" smtClean="0">
                    <a:latin typeface="나눔스퀘어OTF" pitchFamily="34" charset="-127"/>
                    <a:ea typeface="나눔스퀘어OTF" pitchFamily="34" charset="-127"/>
                  </a:rPr>
                  <a:t> </a:t>
                </a:r>
                <a:r>
                  <a:rPr lang="ko-KR" altLang="en-US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과제연구</a:t>
                </a: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Ⅱ </a:t>
                </a:r>
                <a:endParaRPr lang="en-US" altLang="ko-KR" sz="1050" spc="-15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    _</a:t>
                </a:r>
                <a:r>
                  <a:rPr lang="ko-KR" altLang="en-US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기계수동조립</a:t>
                </a: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(12)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 smtClean="0">
                    <a:latin typeface="나눔스퀘어OTF" pitchFamily="34" charset="-127"/>
                    <a:ea typeface="나눔스퀘어OTF" pitchFamily="34" charset="-127"/>
                  </a:rPr>
                  <a:t> · </a:t>
                </a:r>
                <a:r>
                  <a:rPr lang="ko-KR" altLang="en-US" sz="1050" spc="-150" dirty="0">
                    <a:latin typeface="나눔스퀘어OTF" pitchFamily="34" charset="-127"/>
                    <a:ea typeface="나눔스퀘어OTF" pitchFamily="34" charset="-127"/>
                  </a:rPr>
                  <a:t>창의융합실습</a:t>
                </a:r>
                <a:r>
                  <a:rPr lang="en-US" altLang="ko-KR" sz="1050" spc="-150" dirty="0">
                    <a:latin typeface="나눔스퀘어OTF" pitchFamily="34" charset="-127"/>
                    <a:ea typeface="나눔스퀘어OTF" pitchFamily="34" charset="-127"/>
                  </a:rPr>
                  <a:t>(8)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·  3D</a:t>
                </a:r>
                <a:r>
                  <a:rPr lang="ko-KR" altLang="en-US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프린터</a:t>
                </a:r>
                <a:r>
                  <a:rPr lang="en-US" altLang="ko-KR" sz="1050" spc="-150" dirty="0">
                    <a:solidFill>
                      <a:srgbClr val="0070C0"/>
                    </a:solidFill>
                    <a:latin typeface="나눔스퀘어OTF" pitchFamily="34" charset="-127"/>
                    <a:ea typeface="나눔스퀘어OTF" pitchFamily="34" charset="-127"/>
                  </a:rPr>
                  <a:t>(5)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05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·  </a:t>
                </a:r>
                <a:r>
                  <a:rPr lang="ko-KR" altLang="en-US" sz="1050" spc="-15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내선공사</a:t>
                </a:r>
                <a:r>
                  <a:rPr lang="en-US" altLang="ko-KR" sz="1050" spc="-15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(5)</a:t>
                </a:r>
                <a:endParaRPr lang="ko-KR" altLang="en-US" sz="1050" spc="-150" dirty="0">
                  <a:solidFill>
                    <a:srgbClr val="00206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grpSp>
            <p:nvGrpSpPr>
              <p:cNvPr id="108" name="그룹 107"/>
              <p:cNvGrpSpPr/>
              <p:nvPr/>
            </p:nvGrpSpPr>
            <p:grpSpPr>
              <a:xfrm>
                <a:off x="7219643" y="2470488"/>
                <a:ext cx="1135514" cy="1764739"/>
                <a:chOff x="7294138" y="2357430"/>
                <a:chExt cx="1135514" cy="1764739"/>
              </a:xfrm>
            </p:grpSpPr>
            <p:grpSp>
              <p:nvGrpSpPr>
                <p:cNvPr id="100" name="그룹 99"/>
                <p:cNvGrpSpPr/>
                <p:nvPr/>
              </p:nvGrpSpPr>
              <p:grpSpPr>
                <a:xfrm>
                  <a:off x="7377960" y="2357430"/>
                  <a:ext cx="1051692" cy="1764739"/>
                  <a:chOff x="867163" y="2327612"/>
                  <a:chExt cx="1051692" cy="1714912"/>
                </a:xfrm>
              </p:grpSpPr>
              <p:sp>
                <p:nvSpPr>
                  <p:cNvPr id="101" name="한쪽 모서리가 둥근 사각형 100"/>
                  <p:cNvSpPr/>
                  <p:nvPr/>
                </p:nvSpPr>
                <p:spPr>
                  <a:xfrm flipV="1">
                    <a:off x="867163" y="2327612"/>
                    <a:ext cx="1051692" cy="458445"/>
                  </a:xfrm>
                  <a:prstGeom prst="round1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2" name="한쪽 모서리가 둥근 사각형 101"/>
                  <p:cNvSpPr/>
                  <p:nvPr/>
                </p:nvSpPr>
                <p:spPr>
                  <a:xfrm flipV="1">
                    <a:off x="867163" y="2643182"/>
                    <a:ext cx="1051692" cy="1399342"/>
                  </a:xfrm>
                  <a:prstGeom prst="round1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73" name="그룹 72"/>
                <p:cNvGrpSpPr/>
                <p:nvPr/>
              </p:nvGrpSpPr>
              <p:grpSpPr>
                <a:xfrm>
                  <a:off x="7294138" y="2390529"/>
                  <a:ext cx="1083980" cy="687322"/>
                  <a:chOff x="7186558" y="2004400"/>
                  <a:chExt cx="1083980" cy="687322"/>
                </a:xfrm>
              </p:grpSpPr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7186558" y="2405490"/>
                    <a:ext cx="1073575" cy="2862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57150" lvl="1" indent="-57150" defTabSz="48895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•"/>
                    </a:pPr>
                    <a:r>
                      <a:rPr lang="ko-KR" altLang="en-US" sz="1050" kern="1000" spc="-50" dirty="0">
                        <a:latin typeface="나눔스퀘어OTF" pitchFamily="34" charset="-127"/>
                        <a:ea typeface="나눔스퀘어OTF" pitchFamily="34" charset="-127"/>
                        <a:cs typeface="함초롬바탕" pitchFamily="18" charset="-127"/>
                      </a:rPr>
                      <a:t>￮ </a:t>
                    </a:r>
                    <a:r>
                      <a:rPr lang="ko-KR" altLang="en-US" sz="1050" spc="-150" dirty="0" smtClean="0">
                        <a:latin typeface="나눔스퀘어OTF" pitchFamily="34" charset="-127"/>
                        <a:ea typeface="나눔스퀘어OTF" pitchFamily="34" charset="-127"/>
                      </a:rPr>
                      <a:t>스포츠생활</a:t>
                    </a:r>
                    <a:r>
                      <a:rPr lang="en-US" altLang="ko-KR" sz="1050" spc="-150" dirty="0">
                        <a:latin typeface="나눔스퀘어OTF" pitchFamily="34" charset="-127"/>
                        <a:ea typeface="나눔스퀘어OTF" pitchFamily="34" charset="-127"/>
                      </a:rPr>
                      <a:t>(1)</a:t>
                    </a:r>
                    <a:endParaRPr lang="ko-KR" altLang="en-US" sz="1050" spc="-170" dirty="0"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7290419" y="2004400"/>
                    <a:ext cx="98011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88950"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3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학년  </a:t>
                    </a:r>
                    <a:r>
                      <a:rPr lang="en-US" altLang="ko-KR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2</a:t>
                    </a:r>
                    <a:r>
                      <a:rPr lang="ko-KR" altLang="en-US" sz="1150" spc="-120" dirty="0" smtClean="0">
                        <a:solidFill>
                          <a:schemeClr val="bg1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학기</a:t>
                    </a:r>
                    <a:endParaRPr lang="ko-KR" altLang="en-US" sz="1150" spc="-12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</p:grpSp>
          <p:grpSp>
            <p:nvGrpSpPr>
              <p:cNvPr id="80" name="그룹 79"/>
              <p:cNvGrpSpPr/>
              <p:nvPr/>
            </p:nvGrpSpPr>
            <p:grpSpPr>
              <a:xfrm>
                <a:off x="1912535" y="3029958"/>
                <a:ext cx="5312573" cy="105952"/>
                <a:chOff x="2056603" y="2946717"/>
                <a:chExt cx="5312573" cy="105952"/>
              </a:xfrm>
            </p:grpSpPr>
            <p:sp>
              <p:nvSpPr>
                <p:cNvPr id="62" name="오른쪽 화살표 61"/>
                <p:cNvSpPr/>
                <p:nvPr/>
              </p:nvSpPr>
              <p:spPr>
                <a:xfrm>
                  <a:off x="2056603" y="2946717"/>
                  <a:ext cx="102686" cy="105952"/>
                </a:xfrm>
                <a:prstGeom prst="rightArrow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63" name="오른쪽 화살표 62"/>
                <p:cNvSpPr/>
                <p:nvPr/>
              </p:nvSpPr>
              <p:spPr>
                <a:xfrm>
                  <a:off x="3369351" y="2946717"/>
                  <a:ext cx="102686" cy="105952"/>
                </a:xfrm>
                <a:prstGeom prst="rightArrow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64" name="오른쪽 화살표 63"/>
                <p:cNvSpPr/>
                <p:nvPr/>
              </p:nvSpPr>
              <p:spPr>
                <a:xfrm>
                  <a:off x="4664508" y="2946717"/>
                  <a:ext cx="102686" cy="105952"/>
                </a:xfrm>
                <a:prstGeom prst="rightArrow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65" name="오른쪽 화살표 64"/>
                <p:cNvSpPr/>
                <p:nvPr/>
              </p:nvSpPr>
              <p:spPr>
                <a:xfrm>
                  <a:off x="5976399" y="2946717"/>
                  <a:ext cx="102686" cy="105952"/>
                </a:xfrm>
                <a:prstGeom prst="rightArrow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66" name="오른쪽 화살표 65"/>
                <p:cNvSpPr/>
                <p:nvPr/>
              </p:nvSpPr>
              <p:spPr>
                <a:xfrm>
                  <a:off x="7266490" y="2946717"/>
                  <a:ext cx="102686" cy="105952"/>
                </a:xfrm>
                <a:prstGeom prst="rightArrow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</p:grpSp>
        <p:grpSp>
          <p:nvGrpSpPr>
            <p:cNvPr id="124" name="그룹 123"/>
            <p:cNvGrpSpPr/>
            <p:nvPr/>
          </p:nvGrpSpPr>
          <p:grpSpPr>
            <a:xfrm>
              <a:off x="797590" y="5877770"/>
              <a:ext cx="7564736" cy="594778"/>
              <a:chOff x="797590" y="5877770"/>
              <a:chExt cx="7564736" cy="59477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97590" y="5877770"/>
                <a:ext cx="980119" cy="580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100" spc="-150" dirty="0" smtClean="0">
                    <a:latin typeface="나눔스퀘어라운드 Bold" pitchFamily="50" charset="-127"/>
                    <a:ea typeface="나눔스퀘어라운드 Bold" pitchFamily="50" charset="-127"/>
                  </a:rPr>
                  <a:t>방과 후</a:t>
                </a:r>
                <a:endParaRPr lang="en-US" altLang="ko-KR" sz="1100" spc="-150" dirty="0" smtClean="0">
                  <a:latin typeface="나눔스퀘어라운드 Bold" pitchFamily="50" charset="-127"/>
                  <a:ea typeface="나눔스퀘어라운드 Bold" pitchFamily="50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spc="-150" dirty="0">
                    <a:latin typeface="나눔스퀘어OTF" pitchFamily="34" charset="-127"/>
                    <a:ea typeface="나눔스퀘어OTF" pitchFamily="34" charset="-127"/>
                  </a:rPr>
                  <a:t>기능사이론</a:t>
                </a:r>
                <a:endParaRPr lang="en-US" altLang="ko-KR" sz="1000" spc="-15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배드민턴</a:t>
                </a:r>
                <a:endParaRPr lang="ko-KR" altLang="en-US" sz="1000" spc="-15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91683" y="5877770"/>
                <a:ext cx="980119" cy="59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100" spc="-150" dirty="0" smtClean="0">
                    <a:latin typeface="나눔스퀘어라운드 Bold" pitchFamily="50" charset="-127"/>
                    <a:ea typeface="나눔스퀘어라운드 Bold" pitchFamily="50" charset="-127"/>
                  </a:rPr>
                  <a:t>방과 후</a:t>
                </a:r>
                <a:endParaRPr lang="en-US" altLang="ko-KR" sz="1100" spc="-150" dirty="0" smtClean="0">
                  <a:latin typeface="나눔스퀘어라운드 Bold" pitchFamily="50" charset="-127"/>
                  <a:ea typeface="나눔스퀘어라운드 Bold" pitchFamily="50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기계설계</a:t>
                </a:r>
                <a:endParaRPr lang="en-US" altLang="ko-KR" sz="1000" dirty="0" smtClean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 smtClean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 smtClean="0">
                    <a:latin typeface="나눔스퀘어OTF" pitchFamily="34" charset="-127"/>
                    <a:ea typeface="나눔스퀘어OTF" pitchFamily="34" charset="-127"/>
                  </a:rPr>
                  <a:t>영어</a:t>
                </a:r>
                <a:endParaRPr lang="ko-KR" altLang="en-US" sz="100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07249" y="5877770"/>
                <a:ext cx="980119" cy="59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100" spc="-150" dirty="0" smtClean="0">
                    <a:latin typeface="나눔스퀘어라운드 Bold" pitchFamily="50" charset="-127"/>
                    <a:ea typeface="나눔스퀘어라운드 Bold" pitchFamily="50" charset="-127"/>
                  </a:rPr>
                  <a:t>방과 후</a:t>
                </a:r>
                <a:endParaRPr lang="en-US" altLang="ko-KR" sz="1100" spc="-150" dirty="0" smtClean="0">
                  <a:latin typeface="나눔스퀘어라운드 Bold" pitchFamily="50" charset="-127"/>
                  <a:ea typeface="나눔스퀘어라운드 Bold" pitchFamily="50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기계설계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영어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714876" y="5877770"/>
                <a:ext cx="980119" cy="59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100" spc="-150" dirty="0" smtClean="0">
                    <a:latin typeface="나눔스퀘어라운드 Bold" pitchFamily="50" charset="-127"/>
                    <a:ea typeface="나눔스퀘어라운드 Bold" pitchFamily="50" charset="-127"/>
                  </a:rPr>
                  <a:t>방과 후</a:t>
                </a:r>
                <a:endParaRPr lang="en-US" altLang="ko-KR" sz="1100" spc="-150" dirty="0" smtClean="0">
                  <a:latin typeface="나눔스퀘어라운드 Bold" pitchFamily="50" charset="-127"/>
                  <a:ea typeface="나눔스퀘어라운드 Bold" pitchFamily="50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기계설계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영어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969078" y="5877770"/>
                <a:ext cx="1090098" cy="59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100" spc="-150" dirty="0" smtClean="0">
                    <a:latin typeface="나눔스퀘어라운드 Bold" pitchFamily="50" charset="-127"/>
                    <a:ea typeface="나눔스퀘어라운드 Bold" pitchFamily="50" charset="-127"/>
                  </a:rPr>
                  <a:t>방과 후</a:t>
                </a:r>
                <a:endParaRPr lang="en-US" altLang="ko-KR" sz="1100" spc="-150" dirty="0" smtClean="0">
                  <a:latin typeface="나눔스퀘어라운드 Bold" pitchFamily="50" charset="-127"/>
                  <a:ea typeface="나눔스퀘어라운드 Bold" pitchFamily="50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00" dirty="0" smtClean="0">
                    <a:latin typeface="나눔스퀘어OTF" pitchFamily="34" charset="-127"/>
                    <a:ea typeface="나눔스퀘어OTF" pitchFamily="34" charset="-127"/>
                  </a:rPr>
                  <a:t>3D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프린터운용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 err="1">
                    <a:latin typeface="나눔스퀘어OTF" pitchFamily="34" charset="-127"/>
                    <a:ea typeface="나눔스퀘어OTF" pitchFamily="34" charset="-127"/>
                  </a:rPr>
                  <a:t>풋살</a:t>
                </a:r>
                <a:endParaRPr lang="ko-KR" altLang="en-US" sz="100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286644" y="5877770"/>
                <a:ext cx="1075682" cy="59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100" spc="-150" dirty="0" smtClean="0">
                    <a:latin typeface="나눔스퀘어라운드 Bold" pitchFamily="50" charset="-127"/>
                    <a:ea typeface="나눔스퀘어라운드 Bold" pitchFamily="50" charset="-127"/>
                  </a:rPr>
                  <a:t>방과 후</a:t>
                </a:r>
                <a:endParaRPr lang="en-US" altLang="ko-KR" sz="1100" spc="-150" dirty="0" smtClean="0">
                  <a:latin typeface="나눔스퀘어라운드 Bold" pitchFamily="50" charset="-127"/>
                  <a:ea typeface="나눔스퀘어라운드 Bold" pitchFamily="50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en-US" altLang="ko-KR" sz="1000" dirty="0" smtClean="0">
                    <a:latin typeface="나눔스퀘어OTF" pitchFamily="34" charset="-127"/>
                    <a:ea typeface="나눔스퀘어OTF" pitchFamily="34" charset="-127"/>
                  </a:rPr>
                  <a:t>3D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프린터운용</a:t>
                </a:r>
                <a:endParaRPr lang="en-US" altLang="ko-KR" sz="1000" dirty="0"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>
                    <a:latin typeface="나눔스퀘어OTF" pitchFamily="34" charset="-127"/>
                    <a:ea typeface="나눔스퀘어OTF" pitchFamily="34" charset="-127"/>
                  </a:rPr>
                  <a:t>· </a:t>
                </a:r>
                <a:r>
                  <a:rPr lang="ko-KR" altLang="en-US" sz="1000" dirty="0">
                    <a:latin typeface="나눔스퀘어OTF" pitchFamily="34" charset="-127"/>
                    <a:ea typeface="나눔스퀘어OTF" pitchFamily="34" charset="-127"/>
                  </a:rPr>
                  <a:t>농구</a:t>
                </a:r>
              </a:p>
            </p:txBody>
          </p:sp>
        </p:grpSp>
      </p:grpSp>
      <p:grpSp>
        <p:nvGrpSpPr>
          <p:cNvPr id="83" name="그룹 82"/>
          <p:cNvGrpSpPr/>
          <p:nvPr/>
        </p:nvGrpSpPr>
        <p:grpSpPr>
          <a:xfrm>
            <a:off x="736926" y="1752591"/>
            <a:ext cx="7681913" cy="528637"/>
            <a:chOff x="736926" y="1752591"/>
            <a:chExt cx="7681913" cy="528637"/>
          </a:xfrm>
        </p:grpSpPr>
        <p:pic>
          <p:nvPicPr>
            <p:cNvPr id="84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926" y="1752591"/>
              <a:ext cx="7681913" cy="528637"/>
            </a:xfrm>
            <a:prstGeom prst="rect">
              <a:avLst/>
            </a:prstGeom>
            <a:noFill/>
          </p:spPr>
        </p:pic>
        <p:sp>
          <p:nvSpPr>
            <p:cNvPr id="85" name="TextBox 84"/>
            <p:cNvSpPr txBox="1"/>
            <p:nvPr/>
          </p:nvSpPr>
          <p:spPr>
            <a:xfrm>
              <a:off x="1214414" y="1798794"/>
              <a:ext cx="695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3) 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학생중심 선택교육과정 편성</a:t>
              </a: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·</a:t>
              </a:r>
              <a:r>
                <a:rPr lang="ko-KR" altLang="en-US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운영</a:t>
              </a: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kern="1000" spc="-70" dirty="0" err="1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기계설계원</a:t>
              </a:r>
              <a:r>
                <a:rPr lang="en-US" altLang="ko-KR" kern="1000" spc="-7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78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고교학점제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금오공고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93" name="그룹 92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109" name="TextBox 108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122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358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Box 2"/>
          <p:cNvSpPr txBox="1"/>
          <p:nvPr/>
        </p:nvSpPr>
        <p:spPr>
          <a:xfrm>
            <a:off x="1413136" y="785794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직업계고 고교학점제 운영 사례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금오공고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24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00826" y="247341"/>
            <a:ext cx="22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kern="1000" spc="-80" dirty="0" smtClean="0">
                <a:latin typeface="나눔스퀘어OTF ExtraBold" pitchFamily="34" charset="-127"/>
                <a:ea typeface="나눔스퀘어OTF ExtraBold" pitchFamily="34" charset="-127"/>
              </a:rPr>
              <a:t>Ⅲ. </a:t>
            </a:r>
            <a:r>
              <a:rPr lang="ko-KR" altLang="en-US" sz="1200" spc="-30" dirty="0" smtClean="0">
                <a:latin typeface="나눔스퀘어OTF Bold" pitchFamily="34" charset="-127"/>
                <a:ea typeface="나눔스퀘어OTF Bold" pitchFamily="34" charset="-127"/>
              </a:rPr>
              <a:t>고교학점제 도입 준비</a:t>
            </a:r>
            <a:endParaRPr lang="ko-KR" altLang="en-US" sz="12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23" name="그룹 222"/>
          <p:cNvGrpSpPr/>
          <p:nvPr/>
        </p:nvGrpSpPr>
        <p:grpSpPr>
          <a:xfrm>
            <a:off x="376089" y="442745"/>
            <a:ext cx="974690" cy="700239"/>
            <a:chOff x="376089" y="442745"/>
            <a:chExt cx="974690" cy="700239"/>
          </a:xfrm>
        </p:grpSpPr>
        <p:sp>
          <p:nvSpPr>
            <p:cNvPr id="224" name="TextBox 223"/>
            <p:cNvSpPr txBox="1"/>
            <p:nvPr/>
          </p:nvSpPr>
          <p:spPr>
            <a:xfrm>
              <a:off x="376089" y="850596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pic>
          <p:nvPicPr>
            <p:cNvPr id="228" name="Picture 3" descr="F:\2018\2018 작업용\1-181031 고교학점제 ppt 추가\고교학점제 PPT 작업 폴더\고교학점제 2차 작업분\교사용  PPT 그림자료\학교아이콘-흰색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9668" y="442745"/>
              <a:ext cx="593725" cy="415925"/>
            </a:xfrm>
            <a:prstGeom prst="rect">
              <a:avLst/>
            </a:prstGeom>
            <a:noFill/>
          </p:spPr>
        </p:pic>
      </p:grpSp>
      <p:grpSp>
        <p:nvGrpSpPr>
          <p:cNvPr id="212" name="그룹 211"/>
          <p:cNvGrpSpPr/>
          <p:nvPr/>
        </p:nvGrpSpPr>
        <p:grpSpPr>
          <a:xfrm>
            <a:off x="290180" y="1807442"/>
            <a:ext cx="8400046" cy="4580585"/>
            <a:chOff x="290180" y="1807442"/>
            <a:chExt cx="8400046" cy="4580585"/>
          </a:xfrm>
        </p:grpSpPr>
        <p:sp>
          <p:nvSpPr>
            <p:cNvPr id="1036" name="직사각형 1035"/>
            <p:cNvSpPr/>
            <p:nvPr/>
          </p:nvSpPr>
          <p:spPr>
            <a:xfrm>
              <a:off x="1553956" y="2644027"/>
              <a:ext cx="1166490" cy="3744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7" name="한쪽 모서리가 둥근 사각형 236"/>
            <p:cNvSpPr/>
            <p:nvPr/>
          </p:nvSpPr>
          <p:spPr>
            <a:xfrm>
              <a:off x="1674798" y="2204383"/>
              <a:ext cx="986400" cy="576000"/>
            </a:xfrm>
            <a:prstGeom prst="round1Rect">
              <a:avLst/>
            </a:prstGeom>
            <a:solidFill>
              <a:schemeClr val="accent4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26" name="그룹 125"/>
            <p:cNvGrpSpPr/>
            <p:nvPr/>
          </p:nvGrpSpPr>
          <p:grpSpPr>
            <a:xfrm>
              <a:off x="3341842" y="2641907"/>
              <a:ext cx="2471169" cy="3744000"/>
              <a:chOff x="3288052" y="2426747"/>
              <a:chExt cx="2471169" cy="3744000"/>
            </a:xfrm>
          </p:grpSpPr>
          <p:sp>
            <p:nvSpPr>
              <p:cNvPr id="232" name="직사각형 231"/>
              <p:cNvSpPr/>
              <p:nvPr/>
            </p:nvSpPr>
            <p:spPr>
              <a:xfrm>
                <a:off x="3288052" y="2426747"/>
                <a:ext cx="2471169" cy="3744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24" name="그룹 123"/>
              <p:cNvGrpSpPr/>
              <p:nvPr/>
            </p:nvGrpSpPr>
            <p:grpSpPr>
              <a:xfrm>
                <a:off x="4061012" y="2839866"/>
                <a:ext cx="945776" cy="3044660"/>
                <a:chOff x="4061012" y="2839866"/>
                <a:chExt cx="945776" cy="3044660"/>
              </a:xfrm>
            </p:grpSpPr>
            <p:cxnSp>
              <p:nvCxnSpPr>
                <p:cNvPr id="123" name="직선 연결선 122"/>
                <p:cNvCxnSpPr/>
                <p:nvPr/>
              </p:nvCxnSpPr>
              <p:spPr>
                <a:xfrm>
                  <a:off x="4061012" y="2839866"/>
                  <a:ext cx="869576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직선 연결선 309"/>
                <p:cNvCxnSpPr/>
                <p:nvPr/>
              </p:nvCxnSpPr>
              <p:spPr>
                <a:xfrm>
                  <a:off x="4064133" y="3361888"/>
                  <a:ext cx="869576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직선 연결선 331"/>
                <p:cNvCxnSpPr/>
                <p:nvPr/>
              </p:nvCxnSpPr>
              <p:spPr>
                <a:xfrm>
                  <a:off x="4088848" y="3835766"/>
                  <a:ext cx="869576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직선 연결선 332"/>
                <p:cNvCxnSpPr/>
                <p:nvPr/>
              </p:nvCxnSpPr>
              <p:spPr>
                <a:xfrm>
                  <a:off x="4092613" y="4328519"/>
                  <a:ext cx="869576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직선 연결선 333"/>
                <p:cNvCxnSpPr/>
                <p:nvPr/>
              </p:nvCxnSpPr>
              <p:spPr>
                <a:xfrm>
                  <a:off x="4095734" y="4850541"/>
                  <a:ext cx="869576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직선 연결선 334"/>
                <p:cNvCxnSpPr/>
                <p:nvPr/>
              </p:nvCxnSpPr>
              <p:spPr>
                <a:xfrm>
                  <a:off x="4120449" y="5342349"/>
                  <a:ext cx="869576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직선 연결선 335"/>
                <p:cNvCxnSpPr/>
                <p:nvPr/>
              </p:nvCxnSpPr>
              <p:spPr>
                <a:xfrm>
                  <a:off x="4137212" y="5884526"/>
                  <a:ext cx="869576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그룹 1037"/>
              <p:cNvGrpSpPr/>
              <p:nvPr/>
            </p:nvGrpSpPr>
            <p:grpSpPr>
              <a:xfrm>
                <a:off x="4615037" y="2661148"/>
                <a:ext cx="1028138" cy="3428335"/>
                <a:chOff x="4713652" y="2704180"/>
                <a:chExt cx="1028138" cy="3428335"/>
              </a:xfrm>
            </p:grpSpPr>
            <p:grpSp>
              <p:nvGrpSpPr>
                <p:cNvPr id="1037" name="그룹 1036"/>
                <p:cNvGrpSpPr/>
                <p:nvPr/>
              </p:nvGrpSpPr>
              <p:grpSpPr>
                <a:xfrm>
                  <a:off x="4736656" y="5207242"/>
                  <a:ext cx="1005134" cy="415498"/>
                  <a:chOff x="4746075" y="4958474"/>
                  <a:chExt cx="1005134" cy="415498"/>
                </a:xfrm>
              </p:grpSpPr>
              <p:sp>
                <p:nvSpPr>
                  <p:cNvPr id="239" name="모서리가 둥근 직사각형 238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0" name="TextBox 239"/>
                  <p:cNvSpPr txBox="1"/>
                  <p:nvPr/>
                </p:nvSpPr>
                <p:spPr>
                  <a:xfrm>
                    <a:off x="4746075" y="4958474"/>
                    <a:ext cx="1005134" cy="415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생산자동화설비</a:t>
                    </a:r>
                    <a:endParaRPr lang="en-US" altLang="ko-KR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운영원</a:t>
                    </a:r>
                    <a:endPara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</p:grpSp>
            <p:grpSp>
              <p:nvGrpSpPr>
                <p:cNvPr id="243" name="그룹 242"/>
                <p:cNvGrpSpPr/>
                <p:nvPr/>
              </p:nvGrpSpPr>
              <p:grpSpPr>
                <a:xfrm>
                  <a:off x="4748591" y="4674464"/>
                  <a:ext cx="961759" cy="415498"/>
                  <a:chOff x="4758010" y="4946972"/>
                  <a:chExt cx="961759" cy="415498"/>
                </a:xfrm>
              </p:grpSpPr>
              <p:sp>
                <p:nvSpPr>
                  <p:cNvPr id="244" name="모서리가 둥근 직사각형 243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5" name="TextBox 244"/>
                  <p:cNvSpPr txBox="1"/>
                  <p:nvPr/>
                </p:nvSpPr>
                <p:spPr>
                  <a:xfrm>
                    <a:off x="4788447" y="4946972"/>
                    <a:ext cx="931322" cy="415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용접원</a:t>
                    </a: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 및 용접설비종사원</a:t>
                    </a:r>
                  </a:p>
                </p:txBody>
              </p:sp>
            </p:grpSp>
            <p:grpSp>
              <p:nvGrpSpPr>
                <p:cNvPr id="246" name="그룹 245"/>
                <p:cNvGrpSpPr/>
                <p:nvPr/>
              </p:nvGrpSpPr>
              <p:grpSpPr>
                <a:xfrm>
                  <a:off x="4748591" y="5717017"/>
                  <a:ext cx="961759" cy="415498"/>
                  <a:chOff x="4758010" y="4946972"/>
                  <a:chExt cx="961759" cy="415498"/>
                </a:xfrm>
              </p:grpSpPr>
              <p:sp>
                <p:nvSpPr>
                  <p:cNvPr id="247" name="모서리가 둥근 직사각형 246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48" name="TextBox 247"/>
                  <p:cNvSpPr txBox="1"/>
                  <p:nvPr/>
                </p:nvSpPr>
                <p:spPr>
                  <a:xfrm>
                    <a:off x="4788447" y="4946972"/>
                    <a:ext cx="931322" cy="415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전기전자 설비</a:t>
                    </a:r>
                    <a:endParaRPr lang="en-US" altLang="ko-KR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유지보수원</a:t>
                    </a:r>
                    <a:endPara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</p:grpSp>
            <p:grpSp>
              <p:nvGrpSpPr>
                <p:cNvPr id="249" name="그룹 248"/>
                <p:cNvGrpSpPr/>
                <p:nvPr/>
              </p:nvGrpSpPr>
              <p:grpSpPr>
                <a:xfrm>
                  <a:off x="4748591" y="4181893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50" name="모서리가 둥근 직사각형 249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4788447" y="5022278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기계설계원</a:t>
                    </a:r>
                    <a:endPara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</p:grpSp>
            <p:grpSp>
              <p:nvGrpSpPr>
                <p:cNvPr id="252" name="그룹 251"/>
                <p:cNvGrpSpPr/>
                <p:nvPr/>
              </p:nvGrpSpPr>
              <p:grpSpPr>
                <a:xfrm>
                  <a:off x="4748591" y="3689322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53" name="모서리가 둥근 직사각형 252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4" name="TextBox 253"/>
                  <p:cNvSpPr txBox="1"/>
                  <p:nvPr/>
                </p:nvSpPr>
                <p:spPr>
                  <a:xfrm>
                    <a:off x="4788447" y="5028029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기계조립원</a:t>
                    </a:r>
                    <a:endPara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</p:grpSp>
            <p:grpSp>
              <p:nvGrpSpPr>
                <p:cNvPr id="255" name="그룹 254"/>
                <p:cNvGrpSpPr/>
                <p:nvPr/>
              </p:nvGrpSpPr>
              <p:grpSpPr>
                <a:xfrm>
                  <a:off x="4713652" y="3196751"/>
                  <a:ext cx="1028138" cy="386793"/>
                  <a:chOff x="4723071" y="4959760"/>
                  <a:chExt cx="1028138" cy="386793"/>
                </a:xfrm>
              </p:grpSpPr>
              <p:sp>
                <p:nvSpPr>
                  <p:cNvPr id="256" name="모서리가 둥근 직사각형 255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7" name="TextBox 256"/>
                  <p:cNvSpPr txBox="1"/>
                  <p:nvPr/>
                </p:nvSpPr>
                <p:spPr>
                  <a:xfrm>
                    <a:off x="4723071" y="5028029"/>
                    <a:ext cx="1028138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금형설계</a:t>
                    </a:r>
                    <a:r>
                      <a:rPr lang="en-US" altLang="ko-KR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/</a:t>
                    </a: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제작원</a:t>
                    </a:r>
                    <a:endPara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</p:grpSp>
            <p:grpSp>
              <p:nvGrpSpPr>
                <p:cNvPr id="261" name="그룹 260"/>
                <p:cNvGrpSpPr/>
                <p:nvPr/>
              </p:nvGrpSpPr>
              <p:grpSpPr>
                <a:xfrm>
                  <a:off x="4748591" y="2704180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62" name="모서리가 둥근 직사각형 261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63" name="TextBox 262"/>
                  <p:cNvSpPr txBox="1"/>
                  <p:nvPr/>
                </p:nvSpPr>
                <p:spPr>
                  <a:xfrm>
                    <a:off x="4776945" y="5023022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부품가공원</a:t>
                    </a:r>
                    <a:endPara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</p:grpSp>
          </p:grpSp>
          <p:grpSp>
            <p:nvGrpSpPr>
              <p:cNvPr id="265" name="그룹 264"/>
              <p:cNvGrpSpPr/>
              <p:nvPr/>
            </p:nvGrpSpPr>
            <p:grpSpPr>
              <a:xfrm>
                <a:off x="3448509" y="2661148"/>
                <a:ext cx="1001872" cy="3412418"/>
                <a:chOff x="4725587" y="2704180"/>
                <a:chExt cx="1001872" cy="3412418"/>
              </a:xfrm>
            </p:grpSpPr>
            <p:grpSp>
              <p:nvGrpSpPr>
                <p:cNvPr id="266" name="그룹 265"/>
                <p:cNvGrpSpPr/>
                <p:nvPr/>
              </p:nvGrpSpPr>
              <p:grpSpPr>
                <a:xfrm>
                  <a:off x="4748591" y="5208528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85" name="모서리가 둥근 직사각형 284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86" name="TextBox 285"/>
                  <p:cNvSpPr txBox="1"/>
                  <p:nvPr/>
                </p:nvSpPr>
                <p:spPr>
                  <a:xfrm>
                    <a:off x="4788447" y="5022278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자동화</a:t>
                    </a:r>
                  </a:p>
                </p:txBody>
              </p:sp>
            </p:grpSp>
            <p:grpSp>
              <p:nvGrpSpPr>
                <p:cNvPr id="267" name="그룹 266"/>
                <p:cNvGrpSpPr/>
                <p:nvPr/>
              </p:nvGrpSpPr>
              <p:grpSpPr>
                <a:xfrm>
                  <a:off x="4748591" y="4687252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83" name="모서리가 둥근 직사각형 282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84" name="TextBox 283"/>
                  <p:cNvSpPr txBox="1"/>
                  <p:nvPr/>
                </p:nvSpPr>
                <p:spPr>
                  <a:xfrm>
                    <a:off x="4788447" y="5022278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용접</a:t>
                    </a:r>
                  </a:p>
                </p:txBody>
              </p:sp>
            </p:grpSp>
            <p:grpSp>
              <p:nvGrpSpPr>
                <p:cNvPr id="268" name="그룹 267"/>
                <p:cNvGrpSpPr/>
                <p:nvPr/>
              </p:nvGrpSpPr>
              <p:grpSpPr>
                <a:xfrm>
                  <a:off x="4748591" y="5729805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81" name="모서리가 둥근 직사각형 280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82" name="TextBox 281"/>
                  <p:cNvSpPr txBox="1"/>
                  <p:nvPr/>
                </p:nvSpPr>
                <p:spPr>
                  <a:xfrm>
                    <a:off x="4788447" y="5022278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전자</a:t>
                    </a:r>
                  </a:p>
                </p:txBody>
              </p:sp>
            </p:grpSp>
            <p:grpSp>
              <p:nvGrpSpPr>
                <p:cNvPr id="269" name="그룹 268"/>
                <p:cNvGrpSpPr/>
                <p:nvPr/>
              </p:nvGrpSpPr>
              <p:grpSpPr>
                <a:xfrm>
                  <a:off x="4748591" y="4181893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79" name="모서리가 둥근 직사각형 278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80" name="TextBox 279"/>
                  <p:cNvSpPr txBox="1"/>
                  <p:nvPr/>
                </p:nvSpPr>
                <p:spPr>
                  <a:xfrm>
                    <a:off x="4788447" y="5022278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기계설계</a:t>
                    </a:r>
                  </a:p>
                </p:txBody>
              </p:sp>
            </p:grpSp>
            <p:grpSp>
              <p:nvGrpSpPr>
                <p:cNvPr id="270" name="그룹 269"/>
                <p:cNvGrpSpPr/>
                <p:nvPr/>
              </p:nvGrpSpPr>
              <p:grpSpPr>
                <a:xfrm>
                  <a:off x="4748591" y="3689322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77" name="모서리가 둥근 직사각형 276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78" name="TextBox 277"/>
                  <p:cNvSpPr txBox="1"/>
                  <p:nvPr/>
                </p:nvSpPr>
                <p:spPr>
                  <a:xfrm>
                    <a:off x="4788447" y="5022278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기계가공조립</a:t>
                    </a:r>
                  </a:p>
                </p:txBody>
              </p:sp>
            </p:grpSp>
            <p:grpSp>
              <p:nvGrpSpPr>
                <p:cNvPr id="271" name="그룹 270"/>
                <p:cNvGrpSpPr/>
                <p:nvPr/>
              </p:nvGrpSpPr>
              <p:grpSpPr>
                <a:xfrm>
                  <a:off x="4748591" y="3196751"/>
                  <a:ext cx="961759" cy="386793"/>
                  <a:chOff x="4758010" y="4959760"/>
                  <a:chExt cx="961759" cy="386793"/>
                </a:xfrm>
              </p:grpSpPr>
              <p:sp>
                <p:nvSpPr>
                  <p:cNvPr id="275" name="모서리가 둥근 직사각형 274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4788447" y="5022278"/>
                    <a:ext cx="93132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 err="1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사출금형</a:t>
                    </a:r>
                    <a:endPara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endParaRPr>
                  </a:p>
                </p:txBody>
              </p:sp>
            </p:grpSp>
            <p:grpSp>
              <p:nvGrpSpPr>
                <p:cNvPr id="272" name="그룹 271"/>
                <p:cNvGrpSpPr/>
                <p:nvPr/>
              </p:nvGrpSpPr>
              <p:grpSpPr>
                <a:xfrm>
                  <a:off x="4725587" y="2704180"/>
                  <a:ext cx="1001872" cy="386793"/>
                  <a:chOff x="4735006" y="4959760"/>
                  <a:chExt cx="1001872" cy="386793"/>
                </a:xfrm>
              </p:grpSpPr>
              <p:sp>
                <p:nvSpPr>
                  <p:cNvPr id="273" name="모서리가 둥근 직사각형 272"/>
                  <p:cNvSpPr/>
                  <p:nvPr/>
                </p:nvSpPr>
                <p:spPr>
                  <a:xfrm>
                    <a:off x="4758010" y="4959760"/>
                    <a:ext cx="961759" cy="38679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A4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74" name="TextBox 273"/>
                  <p:cNvSpPr txBox="1"/>
                  <p:nvPr/>
                </p:nvSpPr>
                <p:spPr>
                  <a:xfrm>
                    <a:off x="4735006" y="5011520"/>
                    <a:ext cx="1001872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1050" kern="0" spc="-180" dirty="0">
                        <a:solidFill>
                          <a:prstClr val="black"/>
                        </a:solidFill>
                        <a:latin typeface="나눔스퀘어OTF" pitchFamily="34" charset="-127"/>
                        <a:ea typeface="나눔스퀘어OTF" pitchFamily="34" charset="-127"/>
                      </a:rPr>
                      <a:t>컴퓨터응용가공</a:t>
                    </a:r>
                  </a:p>
                </p:txBody>
              </p:sp>
            </p:grpSp>
          </p:grpSp>
        </p:grpSp>
        <p:sp>
          <p:nvSpPr>
            <p:cNvPr id="241" name="한쪽 모서리가 둥근 사각형 240"/>
            <p:cNvSpPr/>
            <p:nvPr/>
          </p:nvSpPr>
          <p:spPr>
            <a:xfrm>
              <a:off x="3510152" y="2204383"/>
              <a:ext cx="986400" cy="576000"/>
            </a:xfrm>
            <a:prstGeom prst="round1Rect">
              <a:avLst/>
            </a:prstGeom>
            <a:solidFill>
              <a:srgbClr val="00A4AB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2" name="한쪽 모서리가 둥근 사각형 241"/>
            <p:cNvSpPr/>
            <p:nvPr/>
          </p:nvSpPr>
          <p:spPr>
            <a:xfrm>
              <a:off x="4697228" y="2204383"/>
              <a:ext cx="986400" cy="576000"/>
            </a:xfrm>
            <a:prstGeom prst="round1Rect">
              <a:avLst/>
            </a:prstGeom>
            <a:solidFill>
              <a:srgbClr val="00A4AB"/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6334462" y="2641907"/>
              <a:ext cx="1148596" cy="374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4" name="직사각형 233"/>
            <p:cNvSpPr/>
            <p:nvPr/>
          </p:nvSpPr>
          <p:spPr>
            <a:xfrm>
              <a:off x="7563491" y="2641907"/>
              <a:ext cx="1126735" cy="374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9" name="한쪽 모서리가 둥근 사각형 228"/>
            <p:cNvSpPr/>
            <p:nvPr/>
          </p:nvSpPr>
          <p:spPr>
            <a:xfrm>
              <a:off x="6406059" y="2204383"/>
              <a:ext cx="986400" cy="576000"/>
            </a:xfrm>
            <a:prstGeom prst="round1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8" name="한쪽 모서리가 둥근 사각형 237"/>
            <p:cNvSpPr/>
            <p:nvPr/>
          </p:nvSpPr>
          <p:spPr>
            <a:xfrm>
              <a:off x="7626186" y="2204383"/>
              <a:ext cx="986400" cy="576000"/>
            </a:xfrm>
            <a:prstGeom prst="round1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39" name="그룹 1038"/>
            <p:cNvGrpSpPr/>
            <p:nvPr/>
          </p:nvGrpSpPr>
          <p:grpSpPr>
            <a:xfrm>
              <a:off x="1661376" y="2878428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87" name="모서리가 둥근 직사각형 286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8" name="TextBox 287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범용선반</a:t>
                </a:r>
              </a:p>
            </p:txBody>
          </p:sp>
        </p:grpSp>
        <p:grpSp>
          <p:nvGrpSpPr>
            <p:cNvPr id="311" name="그룹 310"/>
            <p:cNvGrpSpPr/>
            <p:nvPr/>
          </p:nvGrpSpPr>
          <p:grpSpPr>
            <a:xfrm>
              <a:off x="1661376" y="3330130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12" name="모서리가 둥근 직사각형 311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3" name="TextBox 312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ko-KR" sz="1050" kern="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CNC</a:t>
                </a:r>
                <a:r>
                  <a:rPr lang="ko-KR" altLang="en-US" sz="1050" kern="0" spc="-15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선반</a:t>
                </a:r>
              </a:p>
            </p:txBody>
          </p:sp>
        </p:grpSp>
        <p:grpSp>
          <p:nvGrpSpPr>
            <p:cNvPr id="314" name="그룹 313"/>
            <p:cNvGrpSpPr/>
            <p:nvPr/>
          </p:nvGrpSpPr>
          <p:grpSpPr>
            <a:xfrm>
              <a:off x="1661376" y="3781832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15" name="모서리가 둥근 직사각형 314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050" kern="0" spc="-180" dirty="0" err="1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범용밀링</a:t>
                </a:r>
                <a:endParaRPr lang="ko-KR" altLang="en-US" sz="1050" kern="0" spc="-180" dirty="0">
                  <a:solidFill>
                    <a:prstClr val="black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grpSp>
          <p:nvGrpSpPr>
            <p:cNvPr id="317" name="그룹 316"/>
            <p:cNvGrpSpPr/>
            <p:nvPr/>
          </p:nvGrpSpPr>
          <p:grpSpPr>
            <a:xfrm>
              <a:off x="1661376" y="4233534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18" name="모서리가 둥근 직사각형 317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9" name="TextBox 318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ko-KR" sz="1050" kern="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CNC</a:t>
                </a:r>
                <a:r>
                  <a:rPr lang="ko-KR" altLang="en-US" sz="1050" kern="0" dirty="0" err="1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밀링</a:t>
                </a:r>
                <a:endParaRPr lang="ko-KR" altLang="en-US" sz="1050" kern="0" dirty="0">
                  <a:solidFill>
                    <a:prstClr val="black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grpSp>
          <p:nvGrpSpPr>
            <p:cNvPr id="320" name="그룹 319"/>
            <p:cNvGrpSpPr/>
            <p:nvPr/>
          </p:nvGrpSpPr>
          <p:grpSpPr>
            <a:xfrm>
              <a:off x="1661376" y="4685236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21" name="모서리가 둥근 직사각형 320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2" name="TextBox 321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050" kern="0" spc="-180" dirty="0" err="1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금형</a:t>
                </a:r>
                <a:endParaRPr lang="ko-KR" altLang="en-US" sz="1050" kern="0" spc="-180" dirty="0">
                  <a:solidFill>
                    <a:prstClr val="black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grpSp>
          <p:nvGrpSpPr>
            <p:cNvPr id="323" name="그룹 322"/>
            <p:cNvGrpSpPr/>
            <p:nvPr/>
          </p:nvGrpSpPr>
          <p:grpSpPr>
            <a:xfrm>
              <a:off x="1661376" y="5136938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24" name="모서리가 둥근 직사각형 323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5" name="TextBox 324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050" kern="0" spc="-180" dirty="0" smtClean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기계수동조립</a:t>
                </a:r>
                <a:endParaRPr lang="ko-KR" altLang="en-US" sz="1050" kern="0" spc="-3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6" name="그룹 325"/>
            <p:cNvGrpSpPr/>
            <p:nvPr/>
          </p:nvGrpSpPr>
          <p:grpSpPr>
            <a:xfrm>
              <a:off x="1661376" y="5588640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27" name="모서리가 둥근 직사각형 326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8" name="TextBox 327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기계설계</a:t>
                </a:r>
                <a:r>
                  <a:rPr lang="en-US" altLang="ko-KR" sz="1050" kern="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/</a:t>
                </a:r>
                <a:r>
                  <a:rPr lang="en-US" altLang="ko-KR" sz="1050" kern="0" dirty="0" smtClean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CAD</a:t>
                </a:r>
                <a:endParaRPr lang="ko-KR" altLang="en-US" sz="1050" kern="0" spc="-3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9" name="그룹 328"/>
            <p:cNvGrpSpPr/>
            <p:nvPr/>
          </p:nvGrpSpPr>
          <p:grpSpPr>
            <a:xfrm>
              <a:off x="1661376" y="6040343"/>
              <a:ext cx="961759" cy="255662"/>
              <a:chOff x="1518975" y="2714938"/>
              <a:chExt cx="961759" cy="25566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30" name="모서리가 둥근 직사각형 329"/>
              <p:cNvSpPr/>
              <p:nvPr/>
            </p:nvSpPr>
            <p:spPr>
              <a:xfrm>
                <a:off x="1518975" y="2714938"/>
                <a:ext cx="961759" cy="252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1" name="TextBox 330"/>
              <p:cNvSpPr txBox="1"/>
              <p:nvPr/>
            </p:nvSpPr>
            <p:spPr>
              <a:xfrm>
                <a:off x="1527897" y="2716684"/>
                <a:ext cx="93132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050" kern="0" spc="-180" dirty="0" err="1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rPr>
                  <a:t>피복아크용접</a:t>
                </a:r>
                <a:endParaRPr lang="ko-KR" altLang="en-US" sz="1050" kern="0" spc="-180" dirty="0">
                  <a:solidFill>
                    <a:prstClr val="black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grpSp>
          <p:nvGrpSpPr>
            <p:cNvPr id="1044" name="그룹 1043"/>
            <p:cNvGrpSpPr/>
            <p:nvPr/>
          </p:nvGrpSpPr>
          <p:grpSpPr>
            <a:xfrm>
              <a:off x="6437105" y="2872646"/>
              <a:ext cx="961759" cy="3425468"/>
              <a:chOff x="6492688" y="2711276"/>
              <a:chExt cx="961759" cy="3425468"/>
            </a:xfrm>
          </p:grpSpPr>
          <p:grpSp>
            <p:nvGrpSpPr>
              <p:cNvPr id="340" name="그룹 339"/>
              <p:cNvGrpSpPr/>
              <p:nvPr/>
            </p:nvGrpSpPr>
            <p:grpSpPr>
              <a:xfrm>
                <a:off x="6492688" y="2711276"/>
                <a:ext cx="961759" cy="255662"/>
                <a:chOff x="1518975" y="2714938"/>
                <a:chExt cx="961759" cy="255662"/>
              </a:xfrm>
            </p:grpSpPr>
            <p:sp>
              <p:nvSpPr>
                <p:cNvPr id="356" name="모서리가 둥근 직사각형 355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7" name="TextBox 356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범용선반</a:t>
                  </a:r>
                </a:p>
              </p:txBody>
            </p:sp>
          </p:grpSp>
          <p:grpSp>
            <p:nvGrpSpPr>
              <p:cNvPr id="362" name="그룹 361"/>
              <p:cNvGrpSpPr/>
              <p:nvPr/>
            </p:nvGrpSpPr>
            <p:grpSpPr>
              <a:xfrm>
                <a:off x="6492688" y="3063477"/>
                <a:ext cx="961759" cy="255662"/>
                <a:chOff x="1518975" y="2714938"/>
                <a:chExt cx="961759" cy="255662"/>
              </a:xfrm>
            </p:grpSpPr>
            <p:sp>
              <p:nvSpPr>
                <p:cNvPr id="363" name="모서리가 둥근 직사각형 362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4" name="TextBox 363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r>
                    <a:rPr lang="en-US" altLang="ko-KR" sz="1050" kern="0" spc="-15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CNC</a:t>
                  </a: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선반</a:t>
                  </a:r>
                </a:p>
              </p:txBody>
            </p:sp>
          </p:grpSp>
          <p:grpSp>
            <p:nvGrpSpPr>
              <p:cNvPr id="365" name="그룹 364"/>
              <p:cNvGrpSpPr/>
              <p:nvPr/>
            </p:nvGrpSpPr>
            <p:grpSpPr>
              <a:xfrm>
                <a:off x="6492688" y="3415678"/>
                <a:ext cx="961759" cy="255662"/>
                <a:chOff x="1518975" y="2714938"/>
                <a:chExt cx="961759" cy="255662"/>
              </a:xfrm>
            </p:grpSpPr>
            <p:sp>
              <p:nvSpPr>
                <p:cNvPr id="366" name="모서리가 둥근 직사각형 365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7" name="TextBox 366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 err="1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범용밀링</a:t>
                  </a:r>
                  <a:endPara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371" name="그룹 370"/>
              <p:cNvGrpSpPr/>
              <p:nvPr/>
            </p:nvGrpSpPr>
            <p:grpSpPr>
              <a:xfrm>
                <a:off x="6492688" y="3767879"/>
                <a:ext cx="961759" cy="255662"/>
                <a:chOff x="1518975" y="2714938"/>
                <a:chExt cx="961759" cy="255662"/>
              </a:xfrm>
            </p:grpSpPr>
            <p:sp>
              <p:nvSpPr>
                <p:cNvPr id="372" name="모서리가 둥근 직사각형 371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r>
                    <a:rPr lang="en-US" altLang="ko-KR" sz="1050" kern="0" spc="-15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CNC</a:t>
                  </a:r>
                  <a:r>
                    <a:rPr lang="ko-KR" altLang="en-US" sz="1050" kern="0" spc="-180" dirty="0" err="1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밀링</a:t>
                  </a:r>
                  <a:endPara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374" name="그룹 373"/>
              <p:cNvGrpSpPr/>
              <p:nvPr/>
            </p:nvGrpSpPr>
            <p:grpSpPr>
              <a:xfrm>
                <a:off x="6492688" y="4120080"/>
                <a:ext cx="961759" cy="255662"/>
                <a:chOff x="1518975" y="2714938"/>
                <a:chExt cx="961759" cy="255662"/>
              </a:xfrm>
            </p:grpSpPr>
            <p:sp>
              <p:nvSpPr>
                <p:cNvPr id="375" name="모서리가 둥근 직사각형 374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6" name="TextBox 375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 err="1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금형</a:t>
                  </a:r>
                  <a:endPara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377" name="그룹 376"/>
              <p:cNvGrpSpPr/>
              <p:nvPr/>
            </p:nvGrpSpPr>
            <p:grpSpPr>
              <a:xfrm>
                <a:off x="6492688" y="4472281"/>
                <a:ext cx="961759" cy="255662"/>
                <a:chOff x="1518975" y="2714938"/>
                <a:chExt cx="961759" cy="255662"/>
              </a:xfrm>
            </p:grpSpPr>
            <p:sp>
              <p:nvSpPr>
                <p:cNvPr id="378" name="모서리가 둥근 직사각형 377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9" name="TextBox 378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기계수동조립</a:t>
                  </a:r>
                </a:p>
              </p:txBody>
            </p:sp>
          </p:grpSp>
          <p:grpSp>
            <p:nvGrpSpPr>
              <p:cNvPr id="380" name="그룹 379"/>
              <p:cNvGrpSpPr/>
              <p:nvPr/>
            </p:nvGrpSpPr>
            <p:grpSpPr>
              <a:xfrm>
                <a:off x="6492688" y="4824482"/>
                <a:ext cx="961759" cy="255662"/>
                <a:chOff x="1518975" y="2714938"/>
                <a:chExt cx="961759" cy="255662"/>
              </a:xfrm>
            </p:grpSpPr>
            <p:sp>
              <p:nvSpPr>
                <p:cNvPr id="381" name="모서리가 둥근 직사각형 380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2" name="TextBox 381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기계설계</a:t>
                  </a:r>
                  <a:r>
                    <a:rPr lang="en-US" altLang="ko-KR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/</a:t>
                  </a:r>
                  <a:r>
                    <a:rPr lang="en-US" altLang="ko-KR" sz="1050" kern="0" spc="-15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CAD</a:t>
                  </a:r>
                  <a:endParaRPr lang="ko-KR" altLang="en-US" sz="1050" kern="0" spc="-15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383" name="그룹 382"/>
              <p:cNvGrpSpPr/>
              <p:nvPr/>
            </p:nvGrpSpPr>
            <p:grpSpPr>
              <a:xfrm>
                <a:off x="6492688" y="5176683"/>
                <a:ext cx="961759" cy="255662"/>
                <a:chOff x="1518975" y="2714938"/>
                <a:chExt cx="961759" cy="255662"/>
              </a:xfrm>
            </p:grpSpPr>
            <p:sp>
              <p:nvSpPr>
                <p:cNvPr id="384" name="모서리가 둥근 직사각형 383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5" name="TextBox 384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 err="1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피복아크용접</a:t>
                  </a:r>
                  <a:endPara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386" name="그룹 385"/>
              <p:cNvGrpSpPr/>
              <p:nvPr/>
            </p:nvGrpSpPr>
            <p:grpSpPr>
              <a:xfrm>
                <a:off x="6492688" y="5528884"/>
                <a:ext cx="961759" cy="255662"/>
                <a:chOff x="1518975" y="2714938"/>
                <a:chExt cx="961759" cy="255662"/>
              </a:xfrm>
            </p:grpSpPr>
            <p:sp>
              <p:nvSpPr>
                <p:cNvPr id="387" name="모서리가 둥근 직사각형 386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8" name="TextBox 387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latinLnBrk="0">
                    <a:defRPr/>
                  </a:pPr>
                  <a:r>
                    <a:rPr lang="ko-KR" altLang="en-US" sz="1050" kern="0" spc="-180" dirty="0" err="1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자동화시스템과</a:t>
                  </a:r>
                  <a:endPara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389" name="그룹 388"/>
              <p:cNvGrpSpPr/>
              <p:nvPr/>
            </p:nvGrpSpPr>
            <p:grpSpPr>
              <a:xfrm>
                <a:off x="6492688" y="5881082"/>
                <a:ext cx="961759" cy="255662"/>
                <a:chOff x="1518975" y="2714938"/>
                <a:chExt cx="961759" cy="255662"/>
              </a:xfrm>
            </p:grpSpPr>
            <p:sp>
              <p:nvSpPr>
                <p:cNvPr id="390" name="모서리가 둥근 직사각형 389"/>
                <p:cNvSpPr/>
                <p:nvPr/>
              </p:nvSpPr>
              <p:spPr>
                <a:xfrm>
                  <a:off x="1518975" y="2714938"/>
                  <a:ext cx="961759" cy="25200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1" name="TextBox 390"/>
                <p:cNvSpPr txBox="1"/>
                <p:nvPr/>
              </p:nvSpPr>
              <p:spPr>
                <a:xfrm>
                  <a:off x="1527897" y="2716684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전기전자과</a:t>
                  </a:r>
                </a:p>
              </p:txBody>
            </p:sp>
          </p:grpSp>
        </p:grpSp>
        <p:grpSp>
          <p:nvGrpSpPr>
            <p:cNvPr id="1045" name="그룹 1044"/>
            <p:cNvGrpSpPr/>
            <p:nvPr/>
          </p:nvGrpSpPr>
          <p:grpSpPr>
            <a:xfrm>
              <a:off x="7637935" y="2853259"/>
              <a:ext cx="961759" cy="3439214"/>
              <a:chOff x="7682760" y="2691889"/>
              <a:chExt cx="961759" cy="3439214"/>
            </a:xfrm>
          </p:grpSpPr>
          <p:grpSp>
            <p:nvGrpSpPr>
              <p:cNvPr id="1043" name="그룹 1042"/>
              <p:cNvGrpSpPr/>
              <p:nvPr/>
            </p:nvGrpSpPr>
            <p:grpSpPr>
              <a:xfrm>
                <a:off x="7682760" y="2691889"/>
                <a:ext cx="961759" cy="415498"/>
                <a:chOff x="7684264" y="2681042"/>
                <a:chExt cx="961759" cy="415498"/>
              </a:xfrm>
            </p:grpSpPr>
            <p:sp>
              <p:nvSpPr>
                <p:cNvPr id="393" name="모서리가 둥근 직사각형 392"/>
                <p:cNvSpPr/>
                <p:nvPr/>
              </p:nvSpPr>
              <p:spPr>
                <a:xfrm>
                  <a:off x="7684264" y="2700259"/>
                  <a:ext cx="961759" cy="386793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4" name="TextBox 393"/>
                <p:cNvSpPr txBox="1"/>
                <p:nvPr/>
              </p:nvSpPr>
              <p:spPr>
                <a:xfrm>
                  <a:off x="7694278" y="2681042"/>
                  <a:ext cx="931322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r>
                    <a:rPr lang="en-US" altLang="ko-KR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3D</a:t>
                  </a: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프린터용 제품제작</a:t>
                  </a:r>
                </a:p>
              </p:txBody>
            </p:sp>
          </p:grpSp>
          <p:grpSp>
            <p:nvGrpSpPr>
              <p:cNvPr id="397" name="그룹 396"/>
              <p:cNvGrpSpPr/>
              <p:nvPr/>
            </p:nvGrpSpPr>
            <p:grpSpPr>
              <a:xfrm>
                <a:off x="7682760" y="3203174"/>
                <a:ext cx="961759" cy="415498"/>
                <a:chOff x="7684264" y="2686793"/>
                <a:chExt cx="961759" cy="415498"/>
              </a:xfrm>
            </p:grpSpPr>
            <p:sp>
              <p:nvSpPr>
                <p:cNvPr id="398" name="모서리가 둥근 직사각형 397"/>
                <p:cNvSpPr/>
                <p:nvPr/>
              </p:nvSpPr>
              <p:spPr>
                <a:xfrm>
                  <a:off x="7684264" y="2700259"/>
                  <a:ext cx="961759" cy="386793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9" name="TextBox 398"/>
                <p:cNvSpPr txBox="1"/>
                <p:nvPr/>
              </p:nvSpPr>
              <p:spPr>
                <a:xfrm>
                  <a:off x="7688527" y="2686793"/>
                  <a:ext cx="931322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기초제도</a:t>
                  </a:r>
                  <a:endParaRPr lang="en-US" altLang="ko-KR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기계제도</a:t>
                  </a:r>
                </a:p>
              </p:txBody>
            </p:sp>
          </p:grpSp>
          <p:grpSp>
            <p:nvGrpSpPr>
              <p:cNvPr id="400" name="그룹 399"/>
              <p:cNvGrpSpPr/>
              <p:nvPr/>
            </p:nvGrpSpPr>
            <p:grpSpPr>
              <a:xfrm>
                <a:off x="7682760" y="3708708"/>
                <a:ext cx="961759" cy="415498"/>
                <a:chOff x="7684264" y="2686793"/>
                <a:chExt cx="961759" cy="415498"/>
              </a:xfrm>
            </p:grpSpPr>
            <p:sp>
              <p:nvSpPr>
                <p:cNvPr id="401" name="모서리가 둥근 직사각형 400"/>
                <p:cNvSpPr/>
                <p:nvPr/>
              </p:nvSpPr>
              <p:spPr>
                <a:xfrm>
                  <a:off x="7684264" y="2700259"/>
                  <a:ext cx="961759" cy="386793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2" name="TextBox 401"/>
                <p:cNvSpPr txBox="1"/>
                <p:nvPr/>
              </p:nvSpPr>
              <p:spPr>
                <a:xfrm>
                  <a:off x="7694278" y="2686793"/>
                  <a:ext cx="931322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측정</a:t>
                  </a:r>
                  <a:endParaRPr lang="en-US" altLang="ko-KR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 latinLnBrk="0">
                    <a:defRPr/>
                  </a:pPr>
                  <a:r>
                    <a:rPr lang="ko-KR" altLang="en-US" sz="1050" kern="0" spc="-180" dirty="0" err="1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공유압</a:t>
                  </a:r>
                  <a:endPara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403" name="그룹 402"/>
              <p:cNvGrpSpPr/>
              <p:nvPr/>
            </p:nvGrpSpPr>
            <p:grpSpPr>
              <a:xfrm>
                <a:off x="7682760" y="4227708"/>
                <a:ext cx="961759" cy="386793"/>
                <a:chOff x="7684264" y="2700259"/>
                <a:chExt cx="961759" cy="386793"/>
              </a:xfrm>
            </p:grpSpPr>
            <p:sp>
              <p:nvSpPr>
                <p:cNvPr id="404" name="모서리가 둥근 직사각형 403"/>
                <p:cNvSpPr/>
                <p:nvPr/>
              </p:nvSpPr>
              <p:spPr>
                <a:xfrm>
                  <a:off x="7684264" y="2700259"/>
                  <a:ext cx="961759" cy="386793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5" name="TextBox 404"/>
                <p:cNvSpPr txBox="1"/>
                <p:nvPr/>
              </p:nvSpPr>
              <p:spPr>
                <a:xfrm>
                  <a:off x="7694278" y="2773058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산업설비</a:t>
                  </a:r>
                </a:p>
              </p:txBody>
            </p:sp>
          </p:grpSp>
          <p:grpSp>
            <p:nvGrpSpPr>
              <p:cNvPr id="406" name="그룹 405"/>
              <p:cNvGrpSpPr/>
              <p:nvPr/>
            </p:nvGrpSpPr>
            <p:grpSpPr>
              <a:xfrm>
                <a:off x="7682760" y="4714025"/>
                <a:ext cx="961759" cy="415498"/>
                <a:chOff x="7684264" y="2681042"/>
                <a:chExt cx="961759" cy="415498"/>
              </a:xfrm>
            </p:grpSpPr>
            <p:sp>
              <p:nvSpPr>
                <p:cNvPr id="407" name="모서리가 둥근 직사각형 406"/>
                <p:cNvSpPr/>
                <p:nvPr/>
              </p:nvSpPr>
              <p:spPr>
                <a:xfrm>
                  <a:off x="7684264" y="2700259"/>
                  <a:ext cx="961759" cy="386793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7694278" y="2681042"/>
                  <a:ext cx="931322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기계일반</a:t>
                  </a:r>
                  <a:endParaRPr lang="en-US" altLang="ko-KR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재료일반</a:t>
                  </a:r>
                </a:p>
              </p:txBody>
            </p:sp>
          </p:grpSp>
          <p:grpSp>
            <p:nvGrpSpPr>
              <p:cNvPr id="409" name="그룹 408"/>
              <p:cNvGrpSpPr/>
              <p:nvPr/>
            </p:nvGrpSpPr>
            <p:grpSpPr>
              <a:xfrm>
                <a:off x="7682760" y="5238776"/>
                <a:ext cx="961759" cy="386793"/>
                <a:chOff x="7684264" y="2700259"/>
                <a:chExt cx="961759" cy="386793"/>
              </a:xfrm>
            </p:grpSpPr>
            <p:sp>
              <p:nvSpPr>
                <p:cNvPr id="410" name="모서리가 둥근 직사각형 409"/>
                <p:cNvSpPr/>
                <p:nvPr/>
              </p:nvSpPr>
              <p:spPr>
                <a:xfrm>
                  <a:off x="7684264" y="2700259"/>
                  <a:ext cx="961759" cy="386793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1" name="TextBox 410"/>
                <p:cNvSpPr txBox="1"/>
                <p:nvPr/>
              </p:nvSpPr>
              <p:spPr>
                <a:xfrm>
                  <a:off x="7694278" y="2773058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 err="1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자동화시스템과</a:t>
                  </a:r>
                  <a:endParaRPr lang="ko-KR" altLang="en-US" sz="1050" kern="0" spc="-180" dirty="0">
                    <a:solidFill>
                      <a:prstClr val="black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grpSp>
            <p:nvGrpSpPr>
              <p:cNvPr id="412" name="그룹 411"/>
              <p:cNvGrpSpPr/>
              <p:nvPr/>
            </p:nvGrpSpPr>
            <p:grpSpPr>
              <a:xfrm>
                <a:off x="7682760" y="5744310"/>
                <a:ext cx="961759" cy="386793"/>
                <a:chOff x="7684264" y="2700259"/>
                <a:chExt cx="961759" cy="386793"/>
              </a:xfrm>
            </p:grpSpPr>
            <p:sp>
              <p:nvSpPr>
                <p:cNvPr id="413" name="모서리가 둥근 직사각형 412"/>
                <p:cNvSpPr/>
                <p:nvPr/>
              </p:nvSpPr>
              <p:spPr>
                <a:xfrm>
                  <a:off x="7684264" y="2700259"/>
                  <a:ext cx="961759" cy="386793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4" name="TextBox 413"/>
                <p:cNvSpPr txBox="1"/>
                <p:nvPr/>
              </p:nvSpPr>
              <p:spPr>
                <a:xfrm>
                  <a:off x="7700029" y="2767307"/>
                  <a:ext cx="93132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ko-KR" altLang="en-US" sz="1050" kern="0" spc="-180" dirty="0">
                      <a:solidFill>
                        <a:prstClr val="black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전기전자과</a:t>
                  </a:r>
                </a:p>
              </p:txBody>
            </p:sp>
          </p:grpSp>
        </p:grpSp>
        <p:sp>
          <p:nvSpPr>
            <p:cNvPr id="142" name="TextBox 141"/>
            <p:cNvSpPr txBox="1"/>
            <p:nvPr/>
          </p:nvSpPr>
          <p:spPr>
            <a:xfrm>
              <a:off x="1486339" y="2233556"/>
              <a:ext cx="13109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공통교육과정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순환실습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ko-KR" sz="1050" kern="0" spc="-8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Circular Practice</a:t>
              </a:r>
              <a:endParaRPr lang="ko-KR" altLang="en-US" sz="1050" kern="0" spc="-8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grpSp>
          <p:nvGrpSpPr>
            <p:cNvPr id="259" name="그룹 258"/>
            <p:cNvGrpSpPr/>
            <p:nvPr/>
          </p:nvGrpSpPr>
          <p:grpSpPr>
            <a:xfrm>
              <a:off x="1694662" y="1807442"/>
              <a:ext cx="948970" cy="261610"/>
              <a:chOff x="1640872" y="1646072"/>
              <a:chExt cx="948970" cy="261610"/>
            </a:xfrm>
          </p:grpSpPr>
          <p:sp>
            <p:nvSpPr>
              <p:cNvPr id="236" name="한쪽 모서리가 둥근 사각형 235"/>
              <p:cNvSpPr/>
              <p:nvPr/>
            </p:nvSpPr>
            <p:spPr>
              <a:xfrm>
                <a:off x="1643042" y="1646072"/>
                <a:ext cx="946800" cy="252000"/>
              </a:xfrm>
              <a:prstGeom prst="round1Rect">
                <a:avLst/>
              </a:prstGeom>
              <a:solidFill>
                <a:srgbClr val="E7EDF2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1640872" y="1646072"/>
                <a:ext cx="9468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889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110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1</a:t>
                </a:r>
                <a:r>
                  <a:rPr lang="ko-KR" altLang="en-US" sz="110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학년 </a:t>
                </a:r>
                <a:r>
                  <a:rPr lang="en-US" altLang="ko-KR" sz="110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1</a:t>
                </a:r>
                <a:r>
                  <a:rPr lang="ko-KR" altLang="en-US" sz="1100" spc="-150" dirty="0" smtClean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rPr>
                  <a:t>학기</a:t>
                </a:r>
                <a:endParaRPr lang="ko-KR" altLang="en-US" sz="1100" dirty="0">
                  <a:solidFill>
                    <a:srgbClr val="002060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420270" y="2231957"/>
              <a:ext cx="113244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선택집중교육과정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주 전공 과정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ko-KR" sz="1050" kern="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(Major)</a:t>
              </a:r>
              <a:endParaRPr lang="ko-KR" altLang="en-US" sz="1050" kern="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4638436" y="2360089"/>
              <a:ext cx="10706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인력양성유형</a:t>
              </a:r>
            </a:p>
          </p:txBody>
        </p:sp>
        <p:grpSp>
          <p:nvGrpSpPr>
            <p:cNvPr id="260" name="그룹 259"/>
            <p:cNvGrpSpPr/>
            <p:nvPr/>
          </p:nvGrpSpPr>
          <p:grpSpPr>
            <a:xfrm>
              <a:off x="3466500" y="1807442"/>
              <a:ext cx="2253469" cy="261610"/>
              <a:chOff x="3412710" y="1646072"/>
              <a:chExt cx="2253469" cy="261610"/>
            </a:xfrm>
          </p:grpSpPr>
          <p:sp>
            <p:nvSpPr>
              <p:cNvPr id="230" name="한쪽 모서리가 둥근 사각형 229"/>
              <p:cNvSpPr/>
              <p:nvPr/>
            </p:nvSpPr>
            <p:spPr>
              <a:xfrm>
                <a:off x="3451026" y="1646072"/>
                <a:ext cx="2160000" cy="252000"/>
              </a:xfrm>
              <a:prstGeom prst="round1Rect">
                <a:avLst/>
              </a:prstGeom>
              <a:solidFill>
                <a:srgbClr val="E7EDF2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7</a:t>
                </a:r>
                <a:endParaRPr lang="ko-KR" altLang="en-US" dirty="0"/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3412710" y="1646072"/>
                <a:ext cx="225346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1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학년 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2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학기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, 2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학년 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1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학기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, 2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학년 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2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학기</a:t>
                </a:r>
              </a:p>
            </p:txBody>
          </p:sp>
        </p:grpSp>
        <p:sp>
          <p:nvSpPr>
            <p:cNvPr id="210" name="TextBox 209"/>
            <p:cNvSpPr txBox="1"/>
            <p:nvPr/>
          </p:nvSpPr>
          <p:spPr>
            <a:xfrm>
              <a:off x="6333777" y="2228072"/>
              <a:ext cx="11618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선택교육과정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부</a:t>
              </a:r>
              <a:r>
                <a:rPr lang="en-US" altLang="ko-KR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(</a:t>
              </a: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복수</a:t>
              </a:r>
              <a:r>
                <a:rPr lang="en-US" altLang="ko-KR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)</a:t>
              </a: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 전공  과정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ko-KR" sz="1050" kern="0" spc="-15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(</a:t>
              </a:r>
              <a:r>
                <a:rPr lang="en-US" altLang="ko-KR" sz="1050" kern="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Minor)</a:t>
              </a:r>
              <a:endParaRPr lang="ko-KR" altLang="en-US" sz="1050" kern="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7584472" y="2292875"/>
              <a:ext cx="10706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선택교육과정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kern="0" spc="-100" dirty="0">
                  <a:solidFill>
                    <a:prstClr val="white"/>
                  </a:solidFill>
                  <a:latin typeface="나눔스퀘어OTF" pitchFamily="34" charset="-127"/>
                  <a:ea typeface="나눔스퀘어OTF" pitchFamily="34" charset="-127"/>
                </a:rPr>
                <a:t>융합과정</a:t>
              </a:r>
              <a:endParaRPr lang="en-US" altLang="ko-KR" sz="1050" kern="0" spc="-100" dirty="0">
                <a:solidFill>
                  <a:prstClr val="white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grpSp>
          <p:nvGrpSpPr>
            <p:cNvPr id="264" name="그룹 263"/>
            <p:cNvGrpSpPr/>
            <p:nvPr/>
          </p:nvGrpSpPr>
          <p:grpSpPr>
            <a:xfrm>
              <a:off x="6415241" y="1807442"/>
              <a:ext cx="2253469" cy="261610"/>
              <a:chOff x="6361451" y="1646072"/>
              <a:chExt cx="2253469" cy="261610"/>
            </a:xfrm>
          </p:grpSpPr>
          <p:sp>
            <p:nvSpPr>
              <p:cNvPr id="235" name="한쪽 모서리가 둥근 사각형 234"/>
              <p:cNvSpPr/>
              <p:nvPr/>
            </p:nvSpPr>
            <p:spPr>
              <a:xfrm>
                <a:off x="6402018" y="1646072"/>
                <a:ext cx="2160000" cy="252000"/>
              </a:xfrm>
              <a:prstGeom prst="round1Rect">
                <a:avLst/>
              </a:prstGeom>
              <a:solidFill>
                <a:srgbClr val="E7EDF2"/>
              </a:solidFill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6361451" y="1646072"/>
                <a:ext cx="225346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3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학년 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1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학기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, 3</a:t>
                </a:r>
                <a:r>
                  <a:rPr lang="ko-KR" altLang="en-US" sz="1100" spc="-90" dirty="0">
                    <a:latin typeface="나눔스퀘어OTF" pitchFamily="34" charset="-127"/>
                    <a:ea typeface="나눔스퀘어OTF" pitchFamily="34" charset="-127"/>
                  </a:rPr>
                  <a:t>학년 </a:t>
                </a:r>
                <a:r>
                  <a:rPr lang="en-US" altLang="ko-KR" sz="1100" spc="-90" dirty="0">
                    <a:latin typeface="나눔스퀘어OTF" pitchFamily="34" charset="-127"/>
                    <a:ea typeface="나눔스퀘어OTF" pitchFamily="34" charset="-127"/>
                  </a:rPr>
                  <a:t>2</a:t>
                </a:r>
                <a:r>
                  <a:rPr lang="ko-KR" altLang="en-US" sz="1100" spc="-90" dirty="0" smtClean="0">
                    <a:latin typeface="나눔스퀘어OTF" pitchFamily="34" charset="-127"/>
                    <a:ea typeface="나눔스퀘어OTF" pitchFamily="34" charset="-127"/>
                  </a:rPr>
                  <a:t>학기</a:t>
                </a:r>
                <a:endParaRPr lang="ko-KR" altLang="en-US" sz="1100" spc="-9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grpSp>
          <p:nvGrpSpPr>
            <p:cNvPr id="24" name="그룹 23"/>
            <p:cNvGrpSpPr/>
            <p:nvPr/>
          </p:nvGrpSpPr>
          <p:grpSpPr>
            <a:xfrm>
              <a:off x="1142978" y="2987082"/>
              <a:ext cx="558159" cy="3164517"/>
              <a:chOff x="983830" y="2825712"/>
              <a:chExt cx="601365" cy="3164517"/>
            </a:xfrm>
          </p:grpSpPr>
          <p:cxnSp>
            <p:nvCxnSpPr>
              <p:cNvPr id="5" name="직선 연결선 4"/>
              <p:cNvCxnSpPr>
                <a:endCxn id="318" idx="1"/>
              </p:cNvCxnSpPr>
              <p:nvPr/>
            </p:nvCxnSpPr>
            <p:spPr>
              <a:xfrm flipV="1">
                <a:off x="983830" y="4198164"/>
                <a:ext cx="558526" cy="229560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직선 연결선 6"/>
              <p:cNvCxnSpPr/>
              <p:nvPr/>
            </p:nvCxnSpPr>
            <p:spPr>
              <a:xfrm flipV="1">
                <a:off x="1000531" y="3753307"/>
                <a:ext cx="575005" cy="692151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직선 연결선 10"/>
              <p:cNvCxnSpPr/>
              <p:nvPr/>
            </p:nvCxnSpPr>
            <p:spPr>
              <a:xfrm flipV="1">
                <a:off x="1010190" y="3336469"/>
                <a:ext cx="538060" cy="1116632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/>
              <p:cNvCxnSpPr/>
              <p:nvPr/>
            </p:nvCxnSpPr>
            <p:spPr>
              <a:xfrm flipV="1">
                <a:off x="1026669" y="2825712"/>
                <a:ext cx="521581" cy="156684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화살표 연결선 14"/>
              <p:cNvCxnSpPr/>
              <p:nvPr/>
            </p:nvCxnSpPr>
            <p:spPr>
              <a:xfrm>
                <a:off x="1034904" y="4437960"/>
                <a:ext cx="550291" cy="222286"/>
              </a:xfrm>
              <a:prstGeom prst="straightConnector1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/>
              <p:nvPr/>
            </p:nvCxnSpPr>
            <p:spPr>
              <a:xfrm>
                <a:off x="1014625" y="4434568"/>
                <a:ext cx="536549" cy="632949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/>
              <p:cNvCxnSpPr/>
              <p:nvPr/>
            </p:nvCxnSpPr>
            <p:spPr>
              <a:xfrm>
                <a:off x="1010190" y="4408669"/>
                <a:ext cx="538060" cy="1142481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/>
              <p:cNvCxnSpPr/>
              <p:nvPr/>
            </p:nvCxnSpPr>
            <p:spPr>
              <a:xfrm>
                <a:off x="1010190" y="4410489"/>
                <a:ext cx="538060" cy="1579740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꺾인 연결선 25"/>
            <p:cNvCxnSpPr/>
            <p:nvPr/>
          </p:nvCxnSpPr>
          <p:spPr>
            <a:xfrm>
              <a:off x="2679143" y="2989684"/>
              <a:ext cx="12700" cy="3161915"/>
            </a:xfrm>
            <a:prstGeom prst="bentConnector3">
              <a:avLst>
                <a:gd name="adj1" fmla="val 575260"/>
              </a:avLst>
            </a:prstGeom>
            <a:ln w="9525">
              <a:solidFill>
                <a:srgbClr val="8D61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그룹 57"/>
            <p:cNvGrpSpPr/>
            <p:nvPr/>
          </p:nvGrpSpPr>
          <p:grpSpPr>
            <a:xfrm>
              <a:off x="2747849" y="3069704"/>
              <a:ext cx="768079" cy="3025626"/>
              <a:chOff x="2558340" y="2908334"/>
              <a:chExt cx="1011788" cy="3025626"/>
            </a:xfrm>
          </p:grpSpPr>
          <p:cxnSp>
            <p:nvCxnSpPr>
              <p:cNvPr id="33" name="직선 연결선 32"/>
              <p:cNvCxnSpPr/>
              <p:nvPr/>
            </p:nvCxnSpPr>
            <p:spPr>
              <a:xfrm>
                <a:off x="2564091" y="4428905"/>
                <a:ext cx="1006037" cy="0"/>
              </a:xfrm>
              <a:prstGeom prst="line">
                <a:avLst/>
              </a:prstGeom>
              <a:ln w="6350">
                <a:solidFill>
                  <a:srgbClr val="8D61A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>
              <a:xfrm flipV="1">
                <a:off x="2564091" y="3898023"/>
                <a:ext cx="982166" cy="536047"/>
              </a:xfrm>
              <a:prstGeom prst="line">
                <a:avLst/>
              </a:prstGeom>
              <a:ln w="6350">
                <a:solidFill>
                  <a:srgbClr val="8D61A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/>
              <p:cNvCxnSpPr/>
              <p:nvPr/>
            </p:nvCxnSpPr>
            <p:spPr>
              <a:xfrm flipV="1">
                <a:off x="2564091" y="3391235"/>
                <a:ext cx="982166" cy="1028617"/>
              </a:xfrm>
              <a:prstGeom prst="line">
                <a:avLst/>
              </a:prstGeom>
              <a:ln w="6350">
                <a:solidFill>
                  <a:srgbClr val="8D61A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/>
              <p:cNvCxnSpPr/>
              <p:nvPr/>
            </p:nvCxnSpPr>
            <p:spPr>
              <a:xfrm flipV="1">
                <a:off x="2564985" y="2908334"/>
                <a:ext cx="981272" cy="1494100"/>
              </a:xfrm>
              <a:prstGeom prst="line">
                <a:avLst/>
              </a:prstGeom>
              <a:ln w="6350">
                <a:solidFill>
                  <a:srgbClr val="8D61A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>
                <a:endCxn id="283" idx="1"/>
              </p:cNvCxnSpPr>
              <p:nvPr/>
            </p:nvCxnSpPr>
            <p:spPr>
              <a:xfrm>
                <a:off x="2564091" y="4425603"/>
                <a:ext cx="1006037" cy="465804"/>
              </a:xfrm>
              <a:prstGeom prst="line">
                <a:avLst/>
              </a:prstGeom>
              <a:ln w="6350">
                <a:solidFill>
                  <a:srgbClr val="8D61A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>
                <a:endCxn id="285" idx="1"/>
              </p:cNvCxnSpPr>
              <p:nvPr/>
            </p:nvCxnSpPr>
            <p:spPr>
              <a:xfrm>
                <a:off x="2564984" y="4437775"/>
                <a:ext cx="1005144" cy="974908"/>
              </a:xfrm>
              <a:prstGeom prst="line">
                <a:avLst/>
              </a:prstGeom>
              <a:ln w="6350">
                <a:solidFill>
                  <a:srgbClr val="8D61A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>
                <a:off x="2558340" y="4437775"/>
                <a:ext cx="1006037" cy="1496185"/>
              </a:xfrm>
              <a:prstGeom prst="line">
                <a:avLst/>
              </a:prstGeom>
              <a:ln w="6350">
                <a:solidFill>
                  <a:srgbClr val="8D61A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7" name="꺾인 연결선 216"/>
            <p:cNvCxnSpPr/>
            <p:nvPr/>
          </p:nvCxnSpPr>
          <p:spPr>
            <a:xfrm>
              <a:off x="5700465" y="2989684"/>
              <a:ext cx="12700" cy="3161915"/>
            </a:xfrm>
            <a:prstGeom prst="bentConnector3">
              <a:avLst>
                <a:gd name="adj1" fmla="val 575260"/>
              </a:avLst>
            </a:prstGeom>
            <a:ln w="9525">
              <a:solidFill>
                <a:srgbClr val="00A4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그룹 91"/>
            <p:cNvGrpSpPr/>
            <p:nvPr/>
          </p:nvGrpSpPr>
          <p:grpSpPr>
            <a:xfrm>
              <a:off x="5770676" y="2998646"/>
              <a:ext cx="666429" cy="3152953"/>
              <a:chOff x="5815501" y="2837276"/>
              <a:chExt cx="666429" cy="3152953"/>
            </a:xfrm>
          </p:grpSpPr>
          <p:cxnSp>
            <p:nvCxnSpPr>
              <p:cNvPr id="60" name="직선 연결선 59"/>
              <p:cNvCxnSpPr>
                <a:endCxn id="375" idx="1"/>
              </p:cNvCxnSpPr>
              <p:nvPr/>
            </p:nvCxnSpPr>
            <p:spPr>
              <a:xfrm flipV="1">
                <a:off x="5815501" y="4246080"/>
                <a:ext cx="666429" cy="162105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/>
              <p:cNvCxnSpPr/>
              <p:nvPr/>
            </p:nvCxnSpPr>
            <p:spPr>
              <a:xfrm flipV="1">
                <a:off x="5815501" y="3925350"/>
                <a:ext cx="633807" cy="481864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/>
              <p:nvPr/>
            </p:nvCxnSpPr>
            <p:spPr>
              <a:xfrm flipV="1">
                <a:off x="5815501" y="3602769"/>
                <a:ext cx="633807" cy="804444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연결선 70"/>
              <p:cNvCxnSpPr/>
              <p:nvPr/>
            </p:nvCxnSpPr>
            <p:spPr>
              <a:xfrm flipV="1">
                <a:off x="5815501" y="3197944"/>
                <a:ext cx="633807" cy="1209269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직선 연결선 72"/>
              <p:cNvCxnSpPr/>
              <p:nvPr/>
            </p:nvCxnSpPr>
            <p:spPr>
              <a:xfrm flipV="1">
                <a:off x="5815501" y="2837276"/>
                <a:ext cx="633807" cy="1561470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>
                <a:off x="5815501" y="4398746"/>
                <a:ext cx="633807" cy="199535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/>
              <p:cNvCxnSpPr/>
              <p:nvPr/>
            </p:nvCxnSpPr>
            <p:spPr>
              <a:xfrm>
                <a:off x="5815501" y="4390280"/>
                <a:ext cx="633807" cy="554439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/>
              <p:cNvCxnSpPr/>
              <p:nvPr/>
            </p:nvCxnSpPr>
            <p:spPr>
              <a:xfrm>
                <a:off x="5815501" y="4393967"/>
                <a:ext cx="633807" cy="902953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85"/>
              <p:cNvCxnSpPr/>
              <p:nvPr/>
            </p:nvCxnSpPr>
            <p:spPr>
              <a:xfrm>
                <a:off x="5815501" y="4411091"/>
                <a:ext cx="633807" cy="1209748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직선 연결선 88"/>
              <p:cNvCxnSpPr/>
              <p:nvPr/>
            </p:nvCxnSpPr>
            <p:spPr>
              <a:xfrm>
                <a:off x="5815501" y="4419558"/>
                <a:ext cx="633807" cy="1570671"/>
              </a:xfrm>
              <a:prstGeom prst="line">
                <a:avLst/>
              </a:prstGeom>
              <a:ln w="6350">
                <a:solidFill>
                  <a:srgbClr val="00A4AB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덧셈 기호 90"/>
            <p:cNvSpPr/>
            <p:nvPr/>
          </p:nvSpPr>
          <p:spPr>
            <a:xfrm>
              <a:off x="7457279" y="4494791"/>
              <a:ext cx="123466" cy="165092"/>
            </a:xfrm>
            <a:prstGeom prst="mathPlus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94" name="그룹 293"/>
            <p:cNvGrpSpPr/>
            <p:nvPr/>
          </p:nvGrpSpPr>
          <p:grpSpPr>
            <a:xfrm>
              <a:off x="290180" y="2462885"/>
              <a:ext cx="1002253" cy="930366"/>
              <a:chOff x="271934" y="2130202"/>
              <a:chExt cx="1002253" cy="930366"/>
            </a:xfrm>
          </p:grpSpPr>
          <p:grpSp>
            <p:nvGrpSpPr>
              <p:cNvPr id="295" name="그룹 294"/>
              <p:cNvGrpSpPr/>
              <p:nvPr/>
            </p:nvGrpSpPr>
            <p:grpSpPr>
              <a:xfrm>
                <a:off x="271934" y="2249783"/>
                <a:ext cx="1002253" cy="801819"/>
                <a:chOff x="316277" y="2089169"/>
                <a:chExt cx="1002253" cy="801819"/>
              </a:xfrm>
            </p:grpSpPr>
            <p:cxnSp>
              <p:nvCxnSpPr>
                <p:cNvPr id="297" name="직선 연결선 296"/>
                <p:cNvCxnSpPr/>
                <p:nvPr/>
              </p:nvCxnSpPr>
              <p:spPr>
                <a:xfrm>
                  <a:off x="454967" y="2089169"/>
                  <a:ext cx="756000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직선 연결선 297"/>
                <p:cNvCxnSpPr/>
                <p:nvPr/>
              </p:nvCxnSpPr>
              <p:spPr>
                <a:xfrm>
                  <a:off x="454967" y="2352271"/>
                  <a:ext cx="756000" cy="0"/>
                </a:xfrm>
                <a:prstGeom prst="line">
                  <a:avLst/>
                </a:prstGeom>
                <a:ln>
                  <a:solidFill>
                    <a:srgbClr val="8D61AF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직선 연결선 298"/>
                <p:cNvCxnSpPr/>
                <p:nvPr/>
              </p:nvCxnSpPr>
              <p:spPr>
                <a:xfrm>
                  <a:off x="454967" y="2653929"/>
                  <a:ext cx="756000" cy="0"/>
                </a:xfrm>
                <a:prstGeom prst="line">
                  <a:avLst/>
                </a:prstGeom>
                <a:ln>
                  <a:solidFill>
                    <a:srgbClr val="00A4AB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0" name="TextBox 299"/>
                <p:cNvSpPr txBox="1"/>
                <p:nvPr/>
              </p:nvSpPr>
              <p:spPr>
                <a:xfrm>
                  <a:off x="316277" y="2112271"/>
                  <a:ext cx="99328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88950"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800" dirty="0" smtClean="0">
                      <a:latin typeface="나눔스퀘어OTF" pitchFamily="34" charset="-127"/>
                      <a:ea typeface="나눔스퀘어OTF" pitchFamily="34" charset="-127"/>
                    </a:rPr>
                    <a:t>    필수교육과정</a:t>
                  </a:r>
                  <a:endParaRPr lang="ko-KR" altLang="en-US" sz="80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01" name="TextBox 300"/>
                <p:cNvSpPr txBox="1"/>
                <p:nvPr/>
              </p:nvSpPr>
              <p:spPr>
                <a:xfrm>
                  <a:off x="325242" y="2375977"/>
                  <a:ext cx="99328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800" dirty="0">
                      <a:latin typeface="나눔스퀘어OTF" pitchFamily="34" charset="-127"/>
                      <a:ea typeface="나눔스퀘어OTF" pitchFamily="34" charset="-127"/>
                    </a:rPr>
                    <a:t>선택집중교육과정</a:t>
                  </a:r>
                  <a:endParaRPr lang="en-US" altLang="ko-KR" sz="80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02" name="TextBox 301"/>
                <p:cNvSpPr txBox="1"/>
                <p:nvPr/>
              </p:nvSpPr>
              <p:spPr>
                <a:xfrm>
                  <a:off x="316277" y="2675544"/>
                  <a:ext cx="9936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88950"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800" dirty="0">
                      <a:latin typeface="나눔스퀘어OTF" pitchFamily="34" charset="-127"/>
                      <a:ea typeface="나눔스퀘어OTF" pitchFamily="34" charset="-127"/>
                    </a:rPr>
                    <a:t>선택</a:t>
                  </a:r>
                  <a:r>
                    <a:rPr lang="ko-KR" altLang="en-US" sz="800" dirty="0" smtClean="0">
                      <a:solidFill>
                        <a:srgbClr val="002060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교육과정</a:t>
                  </a:r>
                  <a:endParaRPr lang="ko-KR" altLang="en-US" sz="800" dirty="0">
                    <a:solidFill>
                      <a:srgbClr val="002060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  <p:sp>
            <p:nvSpPr>
              <p:cNvPr id="296" name="모서리가 둥근 직사각형 295"/>
              <p:cNvSpPr/>
              <p:nvPr/>
            </p:nvSpPr>
            <p:spPr>
              <a:xfrm>
                <a:off x="339014" y="2130202"/>
                <a:ext cx="882000" cy="930366"/>
              </a:xfrm>
              <a:prstGeom prst="roundRect">
                <a:avLst/>
              </a:prstGeom>
              <a:noFill/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1" name="그룹 120"/>
            <p:cNvGrpSpPr/>
            <p:nvPr/>
          </p:nvGrpSpPr>
          <p:grpSpPr>
            <a:xfrm>
              <a:off x="2166757" y="3147226"/>
              <a:ext cx="8963" cy="2884791"/>
              <a:chOff x="2112967" y="2932066"/>
              <a:chExt cx="8963" cy="2884791"/>
            </a:xfrm>
          </p:grpSpPr>
          <p:cxnSp>
            <p:nvCxnSpPr>
              <p:cNvPr id="120" name="직선 화살표 연결선 119"/>
              <p:cNvCxnSpPr/>
              <p:nvPr/>
            </p:nvCxnSpPr>
            <p:spPr>
              <a:xfrm>
                <a:off x="2112967" y="2932066"/>
                <a:ext cx="0" cy="18078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직선 화살표 연결선 302"/>
              <p:cNvCxnSpPr/>
              <p:nvPr/>
            </p:nvCxnSpPr>
            <p:spPr>
              <a:xfrm>
                <a:off x="2112967" y="3361888"/>
                <a:ext cx="0" cy="18078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직선 화살표 연결선 303"/>
              <p:cNvCxnSpPr/>
              <p:nvPr/>
            </p:nvCxnSpPr>
            <p:spPr>
              <a:xfrm>
                <a:off x="2112967" y="3844233"/>
                <a:ext cx="0" cy="18078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직선 화살표 연결선 304"/>
              <p:cNvCxnSpPr/>
              <p:nvPr/>
            </p:nvCxnSpPr>
            <p:spPr>
              <a:xfrm>
                <a:off x="2112967" y="4258694"/>
                <a:ext cx="0" cy="18078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직선 화살표 연결선 305"/>
              <p:cNvCxnSpPr/>
              <p:nvPr/>
            </p:nvCxnSpPr>
            <p:spPr>
              <a:xfrm>
                <a:off x="2121930" y="4723906"/>
                <a:ext cx="0" cy="18078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직선 화살표 연결선 306"/>
              <p:cNvCxnSpPr/>
              <p:nvPr/>
            </p:nvCxnSpPr>
            <p:spPr>
              <a:xfrm>
                <a:off x="2121930" y="5162693"/>
                <a:ext cx="0" cy="18078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직선 화살표 연결선 307"/>
              <p:cNvCxnSpPr/>
              <p:nvPr/>
            </p:nvCxnSpPr>
            <p:spPr>
              <a:xfrm>
                <a:off x="2121930" y="5636073"/>
                <a:ext cx="0" cy="18078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8" name="한쪽 모서리가 둥근 사각형 257"/>
            <p:cNvSpPr/>
            <p:nvPr/>
          </p:nvSpPr>
          <p:spPr>
            <a:xfrm>
              <a:off x="394595" y="4287102"/>
              <a:ext cx="785818" cy="576000"/>
            </a:xfrm>
            <a:prstGeom prst="round1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21275" y="4406119"/>
              <a:ext cx="733932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ko-KR" altLang="en-US" sz="1050" b="1" kern="0" spc="-150" dirty="0"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정밀기계과</a:t>
              </a:r>
              <a:endParaRPr lang="en-US" altLang="ko-KR" sz="1050" b="1" kern="0" spc="-150" dirty="0">
                <a:solidFill>
                  <a:prstClr val="black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ko-KR" sz="1050" b="1" kern="0" spc="-150" dirty="0"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80</a:t>
              </a:r>
              <a:r>
                <a:rPr lang="ko-KR" altLang="en-US" sz="1050" b="1" kern="0" spc="-150" dirty="0"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7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Administrator\Desktop\7.png"/>
          <p:cNvPicPr>
            <a:picLocks noChangeAspect="1" noChangeArrowheads="1"/>
          </p:cNvPicPr>
          <p:nvPr/>
        </p:nvPicPr>
        <p:blipFill>
          <a:blip r:embed="rId3" cstate="print"/>
          <a:srcRect l="51563" t="25000" r="7031" b="16666"/>
          <a:stretch>
            <a:fillRect/>
          </a:stretch>
        </p:blipFill>
        <p:spPr bwMode="auto">
          <a:xfrm>
            <a:off x="4714876" y="1714488"/>
            <a:ext cx="3786214" cy="4000528"/>
          </a:xfrm>
          <a:prstGeom prst="rect">
            <a:avLst/>
          </a:prstGeom>
          <a:noFill/>
        </p:spPr>
      </p:pic>
      <p:pic>
        <p:nvPicPr>
          <p:cNvPr id="12295" name="Picture 7" descr="C:\Users\Administrator\Desktop\72.png"/>
          <p:cNvPicPr>
            <a:picLocks noChangeAspect="1" noChangeArrowheads="1"/>
          </p:cNvPicPr>
          <p:nvPr/>
        </p:nvPicPr>
        <p:blipFill>
          <a:blip r:embed="rId4" cstate="print"/>
          <a:srcRect l="53906" t="48958" r="10156" b="28125"/>
          <a:stretch>
            <a:fillRect/>
          </a:stretch>
        </p:blipFill>
        <p:spPr bwMode="auto">
          <a:xfrm>
            <a:off x="4929190" y="3357562"/>
            <a:ext cx="3286148" cy="1571636"/>
          </a:xfrm>
          <a:prstGeom prst="rect">
            <a:avLst/>
          </a:prstGeom>
          <a:noFill/>
        </p:spPr>
      </p:pic>
      <p:pic>
        <p:nvPicPr>
          <p:cNvPr id="12292" name="Picture 4" descr="C:\Users\Administrator\Desktop\7.png"/>
          <p:cNvPicPr>
            <a:picLocks noChangeAspect="1" noChangeArrowheads="1"/>
          </p:cNvPicPr>
          <p:nvPr/>
        </p:nvPicPr>
        <p:blipFill>
          <a:blip r:embed="rId3" cstate="print"/>
          <a:srcRect l="7812" t="26041" r="50000" b="16667"/>
          <a:stretch>
            <a:fillRect/>
          </a:stretch>
        </p:blipFill>
        <p:spPr bwMode="auto">
          <a:xfrm>
            <a:off x="714348" y="1785926"/>
            <a:ext cx="3857652" cy="3929090"/>
          </a:xfrm>
          <a:prstGeom prst="rect">
            <a:avLst/>
          </a:prstGeom>
          <a:noFill/>
        </p:spPr>
      </p:pic>
      <p:pic>
        <p:nvPicPr>
          <p:cNvPr id="12294" name="Picture 6" descr="C:\Users\Administrator\Desktop\72.png"/>
          <p:cNvPicPr>
            <a:picLocks noChangeAspect="1" noChangeArrowheads="1"/>
          </p:cNvPicPr>
          <p:nvPr/>
        </p:nvPicPr>
        <p:blipFill>
          <a:blip r:embed="rId4" cstate="print"/>
          <a:srcRect l="10937" t="46875" r="55469" b="19791"/>
          <a:stretch>
            <a:fillRect/>
          </a:stretch>
        </p:blipFill>
        <p:spPr bwMode="auto">
          <a:xfrm>
            <a:off x="1000100" y="3214686"/>
            <a:ext cx="3071834" cy="228601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14414" y="1928802"/>
            <a:ext cx="271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수강하고 싶은 과목 개설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43240" y="5286388"/>
            <a:ext cx="10743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%, n=4,212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800" spc="-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2976" y="2610795"/>
            <a:ext cx="2657401" cy="52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 ‘희망과목 개설 여부에는</a:t>
            </a:r>
          </a:p>
          <a:p>
            <a:pPr algn="ctr">
              <a:lnSpc>
                <a:spcPct val="110000"/>
              </a:lnSpc>
            </a:pPr>
            <a:r>
              <a:rPr lang="ko-KR" altLang="en-US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긍정적인 의견 </a:t>
            </a:r>
            <a:r>
              <a:rPr lang="en-US" altLang="ko-KR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50% </a:t>
            </a:r>
            <a:r>
              <a:rPr lang="ko-KR" altLang="en-US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수준</a:t>
            </a:r>
            <a:r>
              <a:rPr lang="en-US" altLang="ko-KR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endParaRPr lang="ko-KR" altLang="en-US" sz="1300" kern="1000" spc="-50" dirty="0">
              <a:solidFill>
                <a:srgbClr val="ED6226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1670" y="4000504"/>
            <a:ext cx="61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개설</a:t>
            </a:r>
            <a:endParaRPr lang="en-US" altLang="ko-KR" b="1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en-US" altLang="ko-KR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50%</a:t>
            </a:r>
            <a:endParaRPr lang="ko-KR" altLang="en-US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8934" y="3429000"/>
            <a:ext cx="755678" cy="424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잘 모르겠다</a:t>
            </a:r>
            <a:endParaRPr lang="en-US" altLang="ko-KR" sz="1200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en-US" altLang="ko-KR" sz="12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29 %</a:t>
            </a:r>
            <a:endParaRPr lang="ko-KR" altLang="en-US" sz="12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0364" y="3571876"/>
            <a:ext cx="5790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300" b="1" spc="-150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미개설</a:t>
            </a:r>
            <a:endParaRPr lang="en-US" altLang="ko-KR" sz="13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en-US" altLang="ko-KR" sz="13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21%</a:t>
            </a:r>
            <a:endParaRPr lang="ko-KR" altLang="en-US" sz="13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42844" y="6143644"/>
            <a:ext cx="885831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학생 진로에 따라 필요한 과목을 다양하게 수강할 수 있는 환경 지원 필요</a:t>
            </a:r>
            <a:endParaRPr lang="en-US" altLang="ko-KR" sz="1650" kern="1000" spc="-8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7752" y="1928802"/>
            <a:ext cx="342902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10000"/>
              </a:lnSpc>
            </a:pPr>
            <a:r>
              <a:rPr lang="ko-KR" altLang="en-US" sz="14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수강하고 </a:t>
            </a:r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싶은 과목 </a:t>
            </a:r>
            <a:r>
              <a:rPr lang="ko-KR" altLang="en-US" sz="14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가운데 개설되지 </a:t>
            </a:r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않은 </a:t>
            </a:r>
            <a:r>
              <a:rPr lang="ko-KR" altLang="en-US" sz="14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</a:t>
            </a:r>
            <a:endParaRPr lang="ko-KR" altLang="en-US" sz="1400" spc="-1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43768" y="5286388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%, n=4,212)</a:t>
            </a:r>
            <a:endParaRPr lang="ko-KR" altLang="en-US" sz="8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4262" y="5643578"/>
            <a:ext cx="4341252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출처 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한국교육개발원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다양한 진로수요 맞춤교육을 위한 고교 운영체제 혁신방안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2016)</a:t>
            </a:r>
            <a:endParaRPr lang="ko-KR" altLang="en-US" sz="9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3524" y="2610795"/>
            <a:ext cx="2444624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‘교양</a:t>
            </a:r>
            <a:r>
              <a:rPr lang="en-US" altLang="ko-KR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(22%) </a:t>
            </a: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및 예술</a:t>
            </a:r>
            <a:r>
              <a:rPr lang="en-US" altLang="ko-KR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체육</a:t>
            </a:r>
            <a:r>
              <a:rPr lang="en-US" altLang="ko-KR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(19%)</a:t>
            </a:r>
          </a:p>
          <a:p>
            <a:pPr algn="ctr">
              <a:lnSpc>
                <a:spcPct val="110000"/>
              </a:lnSpc>
            </a:pP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과목 등의 개설 요구 높음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43504" y="3357562"/>
            <a:ext cx="360996" cy="34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22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43570" y="3500438"/>
            <a:ext cx="360996" cy="34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19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11268" y="3993868"/>
            <a:ext cx="3609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15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5140" y="4286256"/>
            <a:ext cx="3609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10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11400" y="4143380"/>
            <a:ext cx="360996" cy="34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12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15272" y="4572008"/>
            <a:ext cx="272831" cy="34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2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43504" y="4857760"/>
            <a:ext cx="396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교양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75935" y="4857760"/>
            <a:ext cx="39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예술</a:t>
            </a:r>
            <a:endParaRPr lang="en-US" altLang="ko-KR" sz="9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체육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3636" y="4857760"/>
            <a:ext cx="50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제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2</a:t>
            </a: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외국어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15140" y="4857760"/>
            <a:ext cx="39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과학</a:t>
            </a:r>
            <a:endParaRPr lang="en-US" altLang="ko-KR" sz="9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탐구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85343" y="4857760"/>
            <a:ext cx="39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사회</a:t>
            </a:r>
            <a:endParaRPr lang="en-US" altLang="ko-KR" sz="9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탐구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32466" y="4857760"/>
            <a:ext cx="5020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국영수</a:t>
            </a:r>
          </a:p>
        </p:txBody>
      </p:sp>
      <p:grpSp>
        <p:nvGrpSpPr>
          <p:cNvPr id="47" name="그룹 46"/>
          <p:cNvGrpSpPr/>
          <p:nvPr/>
        </p:nvGrpSpPr>
        <p:grpSpPr>
          <a:xfrm>
            <a:off x="1413136" y="247341"/>
            <a:ext cx="7330440" cy="1009681"/>
            <a:chOff x="1413136" y="247341"/>
            <a:chExt cx="7330440" cy="1009681"/>
          </a:xfrm>
        </p:grpSpPr>
        <p:sp>
          <p:nvSpPr>
            <p:cNvPr id="48" name="TextBox 47"/>
            <p:cNvSpPr txBox="1"/>
            <p:nvPr/>
          </p:nvSpPr>
          <p:spPr>
            <a:xfrm>
              <a:off x="1413136" y="758424"/>
              <a:ext cx="7330440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학생들은 개개인이 원하는 다양한 과목 개설 요구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Ⅰ.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추진 배경 및 도입 필요성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2600" y="785794"/>
            <a:ext cx="974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21</a:t>
            </a:r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세기</a:t>
            </a:r>
            <a:endParaRPr lang="en-US" altLang="ko-KR" sz="110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하이스쿨</a:t>
            </a:r>
            <a:endParaRPr lang="ko-KR" altLang="en-US" sz="11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Administrator\Desktop\7.png"/>
          <p:cNvPicPr>
            <a:picLocks noChangeAspect="1" noChangeArrowheads="1"/>
          </p:cNvPicPr>
          <p:nvPr/>
        </p:nvPicPr>
        <p:blipFill>
          <a:blip r:embed="rId2" cstate="print"/>
          <a:srcRect l="51563" t="25000" r="7031" b="16666"/>
          <a:stretch>
            <a:fillRect/>
          </a:stretch>
        </p:blipFill>
        <p:spPr bwMode="auto">
          <a:xfrm>
            <a:off x="4714876" y="1714488"/>
            <a:ext cx="3786214" cy="4000528"/>
          </a:xfrm>
          <a:prstGeom prst="rect">
            <a:avLst/>
          </a:prstGeom>
          <a:noFill/>
        </p:spPr>
      </p:pic>
      <p:grpSp>
        <p:nvGrpSpPr>
          <p:cNvPr id="141" name="그룹 40"/>
          <p:cNvGrpSpPr/>
          <p:nvPr/>
        </p:nvGrpSpPr>
        <p:grpSpPr>
          <a:xfrm>
            <a:off x="5212339" y="3038938"/>
            <a:ext cx="2821687" cy="1722689"/>
            <a:chOff x="5280913" y="3389254"/>
            <a:chExt cx="2971999" cy="1651251"/>
          </a:xfrm>
        </p:grpSpPr>
        <p:cxnSp>
          <p:nvCxnSpPr>
            <p:cNvPr id="147" name="직선 연결선 146"/>
            <p:cNvCxnSpPr/>
            <p:nvPr/>
          </p:nvCxnSpPr>
          <p:spPr>
            <a:xfrm>
              <a:off x="5280913" y="5040505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연결선 147"/>
            <p:cNvCxnSpPr/>
            <p:nvPr/>
          </p:nvCxnSpPr>
          <p:spPr>
            <a:xfrm>
              <a:off x="5280913" y="4857030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직선 연결선 148"/>
            <p:cNvCxnSpPr/>
            <p:nvPr/>
          </p:nvCxnSpPr>
          <p:spPr>
            <a:xfrm>
              <a:off x="5280913" y="4673558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/>
            <p:cNvCxnSpPr/>
            <p:nvPr/>
          </p:nvCxnSpPr>
          <p:spPr>
            <a:xfrm>
              <a:off x="5280913" y="4490086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/>
            <p:cNvCxnSpPr/>
            <p:nvPr/>
          </p:nvCxnSpPr>
          <p:spPr>
            <a:xfrm>
              <a:off x="5280913" y="4306614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직선 연결선 151"/>
            <p:cNvCxnSpPr/>
            <p:nvPr/>
          </p:nvCxnSpPr>
          <p:spPr>
            <a:xfrm>
              <a:off x="5280913" y="4123142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연결선 152"/>
            <p:cNvCxnSpPr/>
            <p:nvPr/>
          </p:nvCxnSpPr>
          <p:spPr>
            <a:xfrm>
              <a:off x="5280913" y="3939670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직선 연결선 153"/>
            <p:cNvCxnSpPr/>
            <p:nvPr/>
          </p:nvCxnSpPr>
          <p:spPr>
            <a:xfrm>
              <a:off x="5280913" y="3756198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직선 연결선 154"/>
            <p:cNvCxnSpPr/>
            <p:nvPr/>
          </p:nvCxnSpPr>
          <p:spPr>
            <a:xfrm>
              <a:off x="5280913" y="3572726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연결선 155"/>
            <p:cNvCxnSpPr/>
            <p:nvPr/>
          </p:nvCxnSpPr>
          <p:spPr>
            <a:xfrm>
              <a:off x="5280913" y="3389254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C:\Users\Administrator\Desktop\7.png"/>
          <p:cNvPicPr>
            <a:picLocks noChangeAspect="1" noChangeArrowheads="1"/>
          </p:cNvPicPr>
          <p:nvPr/>
        </p:nvPicPr>
        <p:blipFill>
          <a:blip r:embed="rId2" cstate="print"/>
          <a:srcRect l="7812" t="26041" r="50000" b="16667"/>
          <a:stretch>
            <a:fillRect/>
          </a:stretch>
        </p:blipFill>
        <p:spPr bwMode="auto">
          <a:xfrm>
            <a:off x="714348" y="1785926"/>
            <a:ext cx="3857652" cy="39290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57224" y="1957377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00" dirty="0" err="1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초ㆍ중ㆍ고등학교에</a:t>
            </a:r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대한 학부모의 만족도 평가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7752" y="1957377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고등학교에서 우선적으로 개선하기 바라는 일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0" y="6034635"/>
            <a:ext cx="9144000" cy="43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학부모는 </a:t>
            </a:r>
            <a:r>
              <a:rPr lang="ko-KR" altLang="en-US" sz="1650" kern="1000" spc="-80" dirty="0" err="1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학교급이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 올라갈수록 불만족</a:t>
            </a:r>
            <a:r>
              <a:rPr lang="en-US" altLang="ko-KR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고등학교 때는 </a:t>
            </a:r>
            <a:r>
              <a:rPr lang="ko-KR" altLang="en-US" sz="1650" kern="1000" spc="-80" dirty="0" err="1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진로ㆍ진학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 지도에 관심 높아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43702" y="5356696"/>
            <a:ext cx="1571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%, n=2,000)</a:t>
            </a:r>
            <a:endParaRPr lang="ko-KR" altLang="en-US" sz="8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3504" y="2500306"/>
            <a:ext cx="2830947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300" kern="1000" spc="-11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‘</a:t>
            </a:r>
            <a:r>
              <a:rPr lang="ko-KR" altLang="en-US" sz="1300" kern="1000" spc="-11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진로 및 진학 지도 강화 꼽아</a:t>
            </a:r>
            <a:r>
              <a:rPr lang="en-US" altLang="ko-KR" sz="1300" kern="1000" spc="-11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endParaRPr lang="ko-KR" altLang="en-US" sz="1300" kern="1000" spc="-11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7488" y="5286388"/>
            <a:ext cx="13244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명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(%), n=476(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학부모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800" spc="-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69549" y="2500306"/>
            <a:ext cx="2830947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kern="1000" spc="-11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‘고등학교가 만족도 가장 낮아’</a:t>
            </a:r>
            <a:endParaRPr lang="ko-KR" altLang="en-US" sz="1300" kern="1000" spc="-11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5311412" y="4944516"/>
            <a:ext cx="2761050" cy="484748"/>
            <a:chOff x="5335564" y="5273644"/>
            <a:chExt cx="2761050" cy="484748"/>
          </a:xfrm>
        </p:grpSpPr>
        <p:sp>
          <p:nvSpPr>
            <p:cNvPr id="30" name="TextBox 29"/>
            <p:cNvSpPr txBox="1"/>
            <p:nvPr/>
          </p:nvSpPr>
          <p:spPr>
            <a:xfrm>
              <a:off x="5996630" y="5273644"/>
              <a:ext cx="75886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학생을 위한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맞춤형 상담 및 </a:t>
              </a:r>
              <a:endParaRPr lang="en-US" altLang="ko-KR" sz="85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학생지도 활동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48551" y="5273644"/>
              <a:ext cx="655308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수업 내용과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방법의 질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개선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41306" y="5273644"/>
              <a:ext cx="65530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우수한 교사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확보 및 배치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5564" y="5273644"/>
              <a:ext cx="655308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진로교육 및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진학지도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강화</a:t>
              </a:r>
            </a:p>
          </p:txBody>
        </p:sp>
      </p:grpSp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66533"/>
              </p:ext>
            </p:extLst>
          </p:nvPr>
        </p:nvGraphicFramePr>
        <p:xfrm>
          <a:off x="1038063" y="2980546"/>
          <a:ext cx="3105309" cy="216296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71521"/>
                <a:gridCol w="736600"/>
                <a:gridCol w="696501"/>
                <a:gridCol w="700687"/>
              </a:tblGrid>
              <a:tr h="225109">
                <a:tc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spc="-80" baseline="0" dirty="0" smtClean="0">
                          <a:ln>
                            <a:solidFill>
                              <a:srgbClr val="4F81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초등학교</a:t>
                      </a:r>
                      <a:endParaRPr lang="ko-KR" altLang="en-US" sz="800" spc="-8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spc="-80" baseline="0" dirty="0" smtClean="0">
                          <a:ln>
                            <a:solidFill>
                              <a:srgbClr val="4F81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중학교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spc="-80" baseline="0" dirty="0" smtClean="0">
                          <a:ln>
                            <a:solidFill>
                              <a:srgbClr val="4F81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고등학교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903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매우 잘하고 있다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10(2.1)</a:t>
                      </a:r>
                      <a:endParaRPr lang="ko-KR" altLang="en-US" sz="8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5(1.1)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6(1.3)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300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잘하고 있다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157(33.0)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96(20.2)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43(9.0)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266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보통이다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237(49.8)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241(50.6)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207(43.5)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266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못하고 있다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52(10.9)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106(22.3)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159(33.4)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266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전혀 못하고 있다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20(4.2)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28(5.9)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61(12.8)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1651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계</a:t>
                      </a:r>
                      <a:endParaRPr lang="ko-KR" altLang="en-US" sz="8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476(100.0)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476(100.0)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476(100.6)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만족도 평균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(5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점 척도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8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3.18</a:t>
                      </a:r>
                      <a:r>
                        <a:rPr lang="ko-KR" altLang="en-US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점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2.88</a:t>
                      </a:r>
                      <a:r>
                        <a:rPr lang="ko-KR" altLang="en-US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rgbClr val="EB6042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2.53</a:t>
                      </a:r>
                      <a:r>
                        <a:rPr lang="ko-KR" altLang="en-US" sz="800" b="0" dirty="0" smtClean="0">
                          <a:solidFill>
                            <a:srgbClr val="EB6042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점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90103" y="5610920"/>
            <a:ext cx="18966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출처 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한국교육개발원 교육여론조사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2017)</a:t>
            </a:r>
          </a:p>
        </p:txBody>
      </p:sp>
      <p:grpSp>
        <p:nvGrpSpPr>
          <p:cNvPr id="142" name="그룹 5"/>
          <p:cNvGrpSpPr/>
          <p:nvPr/>
        </p:nvGrpSpPr>
        <p:grpSpPr>
          <a:xfrm>
            <a:off x="5454851" y="3286124"/>
            <a:ext cx="2403297" cy="1623758"/>
            <a:chOff x="5623905" y="3429000"/>
            <a:chExt cx="2403297" cy="1623758"/>
          </a:xfrm>
        </p:grpSpPr>
        <p:sp>
          <p:nvSpPr>
            <p:cNvPr id="143" name="직사각형 142"/>
            <p:cNvSpPr/>
            <p:nvPr/>
          </p:nvSpPr>
          <p:spPr>
            <a:xfrm>
              <a:off x="5623905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직사각형 143"/>
            <p:cNvSpPr/>
            <p:nvPr/>
          </p:nvSpPr>
          <p:spPr>
            <a:xfrm>
              <a:off x="6331160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7021661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7739202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5212339" y="2976328"/>
            <a:ext cx="2860123" cy="1991436"/>
            <a:chOff x="5266221" y="3226088"/>
            <a:chExt cx="2860123" cy="1991436"/>
          </a:xfrm>
        </p:grpSpPr>
        <p:cxnSp>
          <p:nvCxnSpPr>
            <p:cNvPr id="162" name="직선 연결선 161"/>
            <p:cNvCxnSpPr/>
            <p:nvPr/>
          </p:nvCxnSpPr>
          <p:spPr>
            <a:xfrm flipH="1">
              <a:off x="5266221" y="3226088"/>
              <a:ext cx="14692" cy="199143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직선 연결선 162"/>
            <p:cNvCxnSpPr/>
            <p:nvPr/>
          </p:nvCxnSpPr>
          <p:spPr>
            <a:xfrm flipH="1" flipV="1">
              <a:off x="5266222" y="5205606"/>
              <a:ext cx="2860122" cy="1191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4937549" y="2928934"/>
            <a:ext cx="318678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50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45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40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35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30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25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20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5</a:t>
            </a:r>
            <a:endParaRPr lang="ko-KR" altLang="en-US" sz="1000" spc="-9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32" name="그룹 6"/>
          <p:cNvGrpSpPr/>
          <p:nvPr/>
        </p:nvGrpSpPr>
        <p:grpSpPr>
          <a:xfrm>
            <a:off x="5403760" y="2989740"/>
            <a:ext cx="2554586" cy="2049462"/>
            <a:chOff x="5549239" y="3216396"/>
            <a:chExt cx="2554586" cy="2049462"/>
          </a:xfrm>
        </p:grpSpPr>
        <p:pic>
          <p:nvPicPr>
            <p:cNvPr id="133" name="Picture 2" descr="C:\Users\Administrator\Desktop\최종 ppt\1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39" y="3241796"/>
              <a:ext cx="441325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3" descr="C:\Users\Administrator\Desktop\최종 ppt\10-1.f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301" y="3241796"/>
              <a:ext cx="417512" cy="198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" descr="C:\Users\Administrator\Desktop\최종 ppt\10-2.fw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550" y="3216396"/>
              <a:ext cx="441325" cy="204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5" descr="C:\Users\Administrator\Desktop\최종 ppt\10-3.fw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3613" y="3251524"/>
              <a:ext cx="430212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TextBox 136"/>
            <p:cNvSpPr txBox="1"/>
            <p:nvPr/>
          </p:nvSpPr>
          <p:spPr>
            <a:xfrm>
              <a:off x="5576774" y="3744608"/>
              <a:ext cx="383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35.4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284029" y="4380091"/>
              <a:ext cx="383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22.1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974559" y="4467481"/>
              <a:ext cx="348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18.8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692700" y="4720310"/>
              <a:ext cx="348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12.0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1413136" y="247341"/>
            <a:ext cx="7330440" cy="1009681"/>
            <a:chOff x="1413136" y="247341"/>
            <a:chExt cx="7330440" cy="1009681"/>
          </a:xfrm>
        </p:grpSpPr>
        <p:sp>
          <p:nvSpPr>
            <p:cNvPr id="54" name="TextBox 53"/>
            <p:cNvSpPr txBox="1"/>
            <p:nvPr/>
          </p:nvSpPr>
          <p:spPr>
            <a:xfrm>
              <a:off x="1413136" y="758424"/>
              <a:ext cx="7330440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학부모는 </a:t>
              </a:r>
              <a:r>
                <a:rPr lang="ko-KR" altLang="en-US" sz="2400" spc="-15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진로ㆍ진학에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대한 섬세한 지도 희망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00826" y="247341"/>
              <a:ext cx="2221555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Ⅰ. </a:t>
              </a:r>
              <a:r>
                <a:rPr lang="ko-KR" altLang="en-US" sz="1200" spc="-30" dirty="0" smtClean="0">
                  <a:latin typeface="나눔스퀘어OTF Bold" pitchFamily="34" charset="-127"/>
                  <a:ea typeface="나눔스퀘어OTF Bold" pitchFamily="34" charset="-127"/>
                </a:rPr>
                <a:t>추진 배경 및 도입 필요성</a:t>
              </a:r>
              <a:endParaRPr lang="ko-KR" altLang="en-US" sz="1200" spc="-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82600" y="785794"/>
            <a:ext cx="974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21</a:t>
            </a:r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세기</a:t>
            </a:r>
            <a:endParaRPr lang="en-US" altLang="ko-KR" sz="110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/>
            <a:r>
              <a:rPr lang="ko-KR" altLang="en-US" sz="11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하이스쿨</a:t>
            </a:r>
            <a:endParaRPr lang="ko-KR" altLang="en-US" sz="11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061490" y="4837664"/>
            <a:ext cx="3071834" cy="285752"/>
          </a:xfrm>
          <a:prstGeom prst="rect">
            <a:avLst/>
          </a:prstGeom>
          <a:noFill/>
          <a:ln w="19050">
            <a:solidFill>
              <a:srgbClr val="EC6D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spc="-30" dirty="0" smtClean="0">
            <a:latin typeface="나눔스퀘어OTF" pitchFamily="34" charset="-127"/>
            <a:ea typeface="나눔스퀘어OTF" pitchFamily="34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7943</Words>
  <Application>Microsoft Office PowerPoint</Application>
  <PresentationFormat>화면 슬라이드 쇼(4:3)</PresentationFormat>
  <Paragraphs>2109</Paragraphs>
  <Slides>74</Slides>
  <Notes>38</Notes>
  <HiddenSlides>0</HiddenSlides>
  <MMClips>1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74</vt:i4>
      </vt:variant>
    </vt:vector>
  </HeadingPairs>
  <TitlesOfParts>
    <vt:vector size="76" baseType="lpstr">
      <vt:lpstr>Office 테마</vt:lpstr>
      <vt:lpstr>Artwork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Registered User</dc:creator>
  <cp:lastModifiedBy>com</cp:lastModifiedBy>
  <cp:revision>498</cp:revision>
  <dcterms:created xsi:type="dcterms:W3CDTF">2018-11-28T15:03:16Z</dcterms:created>
  <dcterms:modified xsi:type="dcterms:W3CDTF">2018-12-26T13:40:08Z</dcterms:modified>
</cp:coreProperties>
</file>