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7" r:id="rId2"/>
    <p:sldId id="307" r:id="rId3"/>
    <p:sldId id="297" r:id="rId4"/>
    <p:sldId id="274" r:id="rId5"/>
    <p:sldId id="276" r:id="rId6"/>
    <p:sldId id="272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275" r:id="rId17"/>
    <p:sldId id="273" r:id="rId18"/>
    <p:sldId id="259" r:id="rId19"/>
    <p:sldId id="260" r:id="rId20"/>
    <p:sldId id="261" r:id="rId21"/>
    <p:sldId id="277" r:id="rId22"/>
    <p:sldId id="262" r:id="rId23"/>
    <p:sldId id="263" r:id="rId24"/>
    <p:sldId id="264" r:id="rId25"/>
    <p:sldId id="256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96" r:id="rId4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AC"/>
    <a:srgbClr val="00A4AB"/>
    <a:srgbClr val="EB5E42"/>
    <a:srgbClr val="69318E"/>
    <a:srgbClr val="EC6D6B"/>
    <a:srgbClr val="E7EDF2"/>
    <a:srgbClr val="B9C3C9"/>
    <a:srgbClr val="664F9E"/>
    <a:srgbClr val="EB5EFF"/>
    <a:srgbClr val="CDD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3" autoAdjust="0"/>
    <p:restoredTop sz="86369" autoAdjust="0"/>
  </p:normalViewPr>
  <p:slideViewPr>
    <p:cSldViewPr>
      <p:cViewPr>
        <p:scale>
          <a:sx n="93" d="100"/>
          <a:sy n="93" d="100"/>
        </p:scale>
        <p:origin x="-130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33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EC1C5-01E3-4A2A-8BAE-3D46A57EB597}" type="datetimeFigureOut">
              <a:rPr lang="ko-KR" altLang="en-US" smtClean="0"/>
              <a:pPr/>
              <a:t>2018-12-26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6CEB3-B485-4EC9-9B5D-FE6E921EE5A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0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CE676-6652-495E-B833-7CBE7B677C5B}" type="datetimeFigureOut">
              <a:rPr lang="ko-KR" altLang="en-US" smtClean="0"/>
              <a:pPr/>
              <a:t>2018-12-26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840E8-73D7-4A68-B447-2DF4F6025B4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9031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b="1" dirty="0" smtClean="0"/>
              <a:t>.</a:t>
            </a:r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sz="1600" b="1" dirty="0" smtClean="0">
                <a:solidFill>
                  <a:srgbClr val="FF0000"/>
                </a:solidFill>
              </a:rPr>
              <a:t>. 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43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840E8-73D7-4A68-B447-2DF4F6025B4A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8\2018 작업용\1-181031 고교학점제 ppt 추가\1128 고교학점제 PPT 수정 폴더\사용 jpg\4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Administrator\Desktop\12쪽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추가2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추가3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추가32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4EA7-1A9A-4401-B35E-16F02FB2CD90}" type="datetimeFigureOut">
              <a:rPr lang="ko-KR" altLang="en-US" smtClean="0"/>
              <a:pPr/>
              <a:t>2018-12-26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B962B-12BF-4BD1-A32B-5A21FD3766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497958-9ABF-4B1E-8205-C67519CA7957}" type="datetimeFigureOut">
              <a:rPr lang="ko-KR" altLang="en-US" smtClean="0"/>
              <a:pPr/>
              <a:t>2018-12-26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C9638E-5FF0-41A3-9E98-48C03E679E2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추가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2018\2018 작업용\1-181031 고교학점제 ppt 추가\1128 고교학점제 PPT 수정 폴더\사용 jpg\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2도비라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3도비라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2추가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43추가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3-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94EA7-1A9A-4401-B35E-16F02FB2CD90}" type="datetimeFigureOut">
              <a:rPr lang="ko-KR" altLang="en-US" smtClean="0"/>
              <a:pPr/>
              <a:t>2018-12-26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B962B-12BF-4BD1-A32B-5A21FD3766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709" r:id="rId4"/>
    <p:sldLayoutId id="2147483710" r:id="rId5"/>
    <p:sldLayoutId id="214748371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96" r:id="rId15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video" Target="file:///F:\2018\2018%20&#51089;&#50629;&#50857;\1-181031%20&#44256;&#44368;&#54617;&#51216;&#51228;%20&#54617;&#48512;&#47784;%20ppt%202&#52264;\&#44256;&#44368;&#54617;&#51216;&#51228;%20PPT%20&#51089;&#50629;%20&#54260;&#45908;\&#50756;&#49457;&#48376;%20&#51228;&#52636;\2&#52264;%201121\&#54617;&#48512;&#47784;,%20&#54617;&#49373;&#50857;\&#44256;&#44368;&#54617;&#51216;&#51228;%20&#54617;&#49373;&#54200;%20(tv%20&#49828;&#54047;).mp4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hangeul.naver.com/2016/nanum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357158" y="357166"/>
            <a:ext cx="8386418" cy="1000132"/>
            <a:chOff x="357158" y="357166"/>
            <a:chExt cx="8386418" cy="1000132"/>
          </a:xfrm>
        </p:grpSpPr>
        <p:sp>
          <p:nvSpPr>
            <p:cNvPr id="7" name="TextBox 6"/>
            <p:cNvSpPr txBox="1"/>
            <p:nvPr/>
          </p:nvSpPr>
          <p:spPr>
            <a:xfrm>
              <a:off x="1413136" y="864855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교육의 변화</a:t>
              </a:r>
              <a:r>
                <a:rPr lang="en-US" altLang="ko-KR" sz="25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25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더 이상 미룰 수 없습니다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7158" y="834078"/>
              <a:ext cx="9746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21</a:t>
              </a:r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세기</a:t>
              </a:r>
              <a:endParaRPr lang="en-US" altLang="ko-KR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하이스쿨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43702" y="357166"/>
              <a:ext cx="1979526" cy="34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01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고교학점제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,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왜 필요할까요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3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pic>
        <p:nvPicPr>
          <p:cNvPr id="14339" name="Picture 3" descr="C:\Users\Administrator\Desktop\8.png"/>
          <p:cNvPicPr>
            <a:picLocks noChangeAspect="1" noChangeArrowheads="1"/>
          </p:cNvPicPr>
          <p:nvPr/>
        </p:nvPicPr>
        <p:blipFill>
          <a:blip r:embed="rId3" cstate="print"/>
          <a:srcRect l="9375" t="33333" r="7812" b="25000"/>
          <a:stretch>
            <a:fillRect/>
          </a:stretch>
        </p:blipFill>
        <p:spPr bwMode="auto">
          <a:xfrm>
            <a:off x="857224" y="2285992"/>
            <a:ext cx="7572428" cy="285752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428728" y="5143512"/>
            <a:ext cx="25003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spc="-100" dirty="0">
                <a:latin typeface="나눔스퀘어OTF Bold" pitchFamily="34" charset="-127"/>
                <a:ea typeface="나눔스퀘어OTF Bold" pitchFamily="34" charset="-127"/>
              </a:rPr>
              <a:t>제 </a:t>
            </a:r>
            <a:r>
              <a:rPr lang="en-US" altLang="ko-KR" sz="1500" spc="-100" dirty="0">
                <a:latin typeface="나눔스퀘어OTF Bold" pitchFamily="34" charset="-127"/>
                <a:ea typeface="나눔스퀘어OTF Bold" pitchFamily="34" charset="-127"/>
              </a:rPr>
              <a:t>4</a:t>
            </a:r>
            <a:r>
              <a:rPr lang="ko-KR" altLang="en-US" sz="1500" spc="-100" dirty="0">
                <a:latin typeface="나눔스퀘어OTF Bold" pitchFamily="34" charset="-127"/>
                <a:ea typeface="나눔스퀘어OTF Bold" pitchFamily="34" charset="-127"/>
              </a:rPr>
              <a:t>차 산업혁명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14942" y="5143512"/>
            <a:ext cx="24288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spc="-100" dirty="0">
                <a:latin typeface="나눔스퀘어OTF Bold" pitchFamily="34" charset="-127"/>
                <a:ea typeface="나눔스퀘어OTF Bold" pitchFamily="34" charset="-127"/>
              </a:rPr>
              <a:t>AI </a:t>
            </a:r>
            <a:r>
              <a:rPr lang="ko-KR" altLang="en-US" sz="1500" spc="-100" dirty="0">
                <a:latin typeface="나눔스퀘어OTF Bold" pitchFamily="34" charset="-127"/>
                <a:ea typeface="나눔스퀘어OTF Bold" pitchFamily="34" charset="-127"/>
              </a:rPr>
              <a:t>등 새로운 기술환경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1" y="5903048"/>
            <a:ext cx="9144000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50" kern="1000" spc="-80" dirty="0" smtClean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4</a:t>
            </a:r>
            <a:r>
              <a:rPr lang="ko-KR" altLang="en-US" sz="1650" kern="1000" spc="-80" dirty="0" smtClean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차 산업혁명 시대 자기주도적 역량을 지닌 </a:t>
            </a:r>
            <a:r>
              <a:rPr lang="ko-KR" altLang="en-US" sz="1650" kern="1000" spc="-80" dirty="0" err="1" smtClean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창의융합형</a:t>
            </a:r>
            <a:r>
              <a:rPr lang="ko-KR" altLang="en-US" sz="1650" kern="1000" spc="-80" dirty="0" smtClean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 미래인재 양성 필요 </a:t>
            </a:r>
            <a:endParaRPr lang="ko-KR" altLang="en-US" sz="1650" kern="1000" spc="-80" dirty="0">
              <a:solidFill>
                <a:srgbClr val="EB6042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57158" y="357166"/>
            <a:ext cx="8386418" cy="1000132"/>
            <a:chOff x="357158" y="357166"/>
            <a:chExt cx="8386418" cy="1000132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864855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우리 교육이 나아가야 할 방향은</a:t>
              </a:r>
              <a:r>
                <a:rPr lang="en-US" altLang="ko-KR" sz="25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? 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7158" y="834078"/>
              <a:ext cx="9746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21</a:t>
              </a:r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세기</a:t>
              </a:r>
              <a:endParaRPr lang="en-US" altLang="ko-KR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하이스쿨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43702" y="357166"/>
              <a:ext cx="1979526" cy="34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01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고교학점제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,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왜 필요할까요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3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-32" y="1857364"/>
            <a:ext cx="9144000" cy="4632529"/>
            <a:chOff x="-32" y="1857364"/>
            <a:chExt cx="9144000" cy="4632529"/>
          </a:xfrm>
        </p:grpSpPr>
        <p:sp>
          <p:nvSpPr>
            <p:cNvPr id="33" name="직사각형 32"/>
            <p:cNvSpPr/>
            <p:nvPr/>
          </p:nvSpPr>
          <p:spPr>
            <a:xfrm>
              <a:off x="642910" y="1857364"/>
              <a:ext cx="7929618" cy="4000528"/>
            </a:xfrm>
            <a:prstGeom prst="rect">
              <a:avLst/>
            </a:prstGeom>
            <a:solidFill>
              <a:srgbClr val="E7EDF2"/>
            </a:solidFill>
            <a:ln>
              <a:noFill/>
            </a:ln>
            <a:effectLst>
              <a:outerShdw blurRad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CDDBE2"/>
                </a:solidFill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-32" y="6143644"/>
              <a:ext cx="9144000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650" kern="1000" spc="-80" dirty="0" smtClean="0">
                  <a:solidFill>
                    <a:srgbClr val="EB6042"/>
                  </a:solidFill>
                  <a:latin typeface="나눔스퀘어OTF Bold" pitchFamily="34" charset="-127"/>
                  <a:ea typeface="나눔스퀘어OTF Bold" pitchFamily="34" charset="-127"/>
                </a:rPr>
                <a:t>고교학점제 도입으로 학생 중심 교육실현을 통한 </a:t>
              </a:r>
              <a:r>
                <a:rPr lang="ko-KR" altLang="en-US" sz="1650" kern="1000" spc="-80" dirty="0" err="1" smtClean="0">
                  <a:solidFill>
                    <a:srgbClr val="EB6042"/>
                  </a:solidFill>
                  <a:latin typeface="나눔스퀘어OTF Bold" pitchFamily="34" charset="-127"/>
                  <a:ea typeface="나눔스퀘어OTF Bold" pitchFamily="34" charset="-127"/>
                </a:rPr>
                <a:t>창의융합형</a:t>
              </a:r>
              <a:r>
                <a:rPr lang="ko-KR" altLang="en-US" sz="1650" kern="1000" spc="-80" dirty="0" smtClean="0">
                  <a:solidFill>
                    <a:srgbClr val="EB6042"/>
                  </a:solidFill>
                  <a:latin typeface="나눔스퀘어OTF Bold" pitchFamily="34" charset="-127"/>
                  <a:ea typeface="나눔스퀘어OTF Bold" pitchFamily="34" charset="-127"/>
                </a:rPr>
                <a:t> 인재 양성</a:t>
              </a:r>
              <a:endParaRPr lang="ko-KR" altLang="en-US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pic>
          <p:nvPicPr>
            <p:cNvPr id="3074" name="Picture 2" descr="J:\2018\2018 작업용\1-181031 고교학점제 ppt 추가\1128 고교학점제 PPT 수정 폴더\사용 jpg\10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5786" y="2060574"/>
              <a:ext cx="6051550" cy="1154112"/>
            </a:xfrm>
            <a:prstGeom prst="rect">
              <a:avLst/>
            </a:prstGeom>
            <a:noFill/>
          </p:spPr>
        </p:pic>
        <p:pic>
          <p:nvPicPr>
            <p:cNvPr id="12" name="Picture 2" descr="J:\2018\2018 작업용\1-181031 고교학점제 ppt 추가\1128 고교학점제 PPT 수정 폴더\사용 jpg\10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5786" y="3280572"/>
              <a:ext cx="6051550" cy="1154112"/>
            </a:xfrm>
            <a:prstGeom prst="rect">
              <a:avLst/>
            </a:prstGeom>
            <a:noFill/>
          </p:spPr>
        </p:pic>
        <p:pic>
          <p:nvPicPr>
            <p:cNvPr id="13" name="Picture 2" descr="J:\2018\2018 작업용\1-181031 고교학점제 ppt 추가\1128 고교학점제 PPT 수정 폴더\사용 jpg\10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5786" y="4500570"/>
              <a:ext cx="6051550" cy="1154112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1000100" y="2333891"/>
              <a:ext cx="857256" cy="52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300" kern="1000" spc="-100" dirty="0">
                  <a:latin typeface="나눔스퀘어OTF Bold" pitchFamily="34" charset="-127"/>
                  <a:ea typeface="나눔스퀘어OTF Bold" pitchFamily="34" charset="-127"/>
                </a:rPr>
                <a:t>획일적인 </a:t>
              </a:r>
              <a:endParaRPr lang="en-US" altLang="ko-KR" sz="1300" kern="1000" spc="-100" dirty="0" smtClean="0"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10000"/>
                </a:lnSpc>
              </a:pPr>
              <a:r>
                <a:rPr lang="ko-KR" altLang="en-US" sz="1300" kern="1000" spc="-100" dirty="0" smtClean="0">
                  <a:latin typeface="나눔스퀘어OTF Bold" pitchFamily="34" charset="-127"/>
                  <a:ea typeface="나눔스퀘어OTF Bold" pitchFamily="34" charset="-127"/>
                </a:rPr>
                <a:t>교육</a:t>
              </a:r>
              <a:endParaRPr lang="ko-KR" altLang="en-US" sz="1300" kern="1000" spc="-10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54100" y="2285992"/>
              <a:ext cx="2214578" cy="746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70000"/>
                </a:lnSpc>
              </a:pPr>
              <a:r>
                <a:rPr lang="en-US" altLang="ko-KR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» </a:t>
              </a:r>
              <a:r>
                <a:rPr lang="ko-KR" altLang="en-US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학생 </a:t>
              </a:r>
              <a:r>
                <a:rPr lang="ko-KR" altLang="en-US" sz="1200" kern="1000" spc="-50" dirty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맞춤형 교육과정 </a:t>
              </a:r>
              <a:r>
                <a:rPr lang="ko-KR" altLang="en-US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운영</a:t>
              </a:r>
              <a:endParaRPr lang="en-US" altLang="ko-KR" sz="1200" kern="1000" spc="-50" dirty="0" smtClean="0">
                <a:latin typeface="나눔스퀘어OTF Bold" pitchFamily="34" charset="-127"/>
                <a:ea typeface="나눔스퀘어OTF Bold" pitchFamily="34" charset="-127"/>
                <a:cs typeface="함초롬바탕" pitchFamily="18" charset="-127"/>
              </a:endParaRPr>
            </a:p>
            <a:p>
              <a:pPr>
                <a:lnSpc>
                  <a:spcPct val="170000"/>
                </a:lnSpc>
              </a:pPr>
              <a:r>
                <a:rPr lang="en-US" altLang="ko-KR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» </a:t>
              </a:r>
              <a:r>
                <a:rPr lang="ko-KR" altLang="en-US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학생의 과목 선택권 보장</a:t>
              </a:r>
              <a:endParaRPr lang="ko-KR" altLang="en-US" sz="1200" kern="1000" spc="-50" dirty="0">
                <a:latin typeface="나눔스퀘어OTF Bold" pitchFamily="34" charset="-127"/>
                <a:ea typeface="나눔스퀘어OTF Bold" pitchFamily="34" charset="-127"/>
                <a:cs typeface="함초롬바탕" pitchFamily="18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00100" y="3500438"/>
              <a:ext cx="857256" cy="523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300" kern="1000" spc="-100" dirty="0">
                  <a:latin typeface="나눔스퀘어OTF Bold" pitchFamily="34" charset="-127"/>
                  <a:ea typeface="나눔스퀘어OTF Bold" pitchFamily="34" charset="-127"/>
                </a:rPr>
                <a:t>입시 </a:t>
              </a:r>
              <a:endParaRPr lang="en-US" altLang="ko-KR" sz="1300" kern="1000" spc="-100" dirty="0" smtClean="0"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10000"/>
                </a:lnSpc>
              </a:pPr>
              <a:r>
                <a:rPr lang="ko-KR" altLang="en-US" sz="1300" kern="1000" spc="-100" dirty="0" smtClean="0">
                  <a:latin typeface="나눔스퀘어OTF Bold" pitchFamily="34" charset="-127"/>
                  <a:ea typeface="나눔스퀘어OTF Bold" pitchFamily="34" charset="-127"/>
                </a:rPr>
                <a:t>중심</a:t>
              </a:r>
              <a:endParaRPr lang="ko-KR" altLang="en-US" sz="1300" kern="1000" spc="-10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54100" y="3500438"/>
              <a:ext cx="3603982" cy="720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70000"/>
                </a:lnSpc>
              </a:pPr>
              <a:r>
                <a:rPr lang="en-US" altLang="ko-KR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» </a:t>
              </a:r>
              <a:r>
                <a:rPr lang="ko-KR" altLang="en-US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진로 </a:t>
              </a:r>
              <a:r>
                <a:rPr lang="ko-KR" altLang="en-US" sz="1200" kern="1000" spc="-50" dirty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개척 역량 함양</a:t>
              </a:r>
            </a:p>
            <a:p>
              <a:pPr>
                <a:lnSpc>
                  <a:spcPct val="170000"/>
                </a:lnSpc>
              </a:pPr>
              <a:r>
                <a:rPr lang="en-US" altLang="ko-KR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»</a:t>
              </a:r>
              <a:r>
                <a:rPr lang="ko-KR" altLang="en-US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 </a:t>
              </a:r>
              <a:r>
                <a:rPr lang="ko-KR" altLang="en-US" sz="1200" kern="1000" spc="-50" dirty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자기주도적 </a:t>
              </a:r>
              <a:r>
                <a:rPr lang="ko-KR" altLang="en-US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학습</a:t>
              </a:r>
              <a:endParaRPr lang="ko-KR" altLang="en-US" sz="1200" kern="1000" spc="-50" dirty="0">
                <a:latin typeface="나눔스퀘어OTF Bold" pitchFamily="34" charset="-127"/>
                <a:ea typeface="나눔스퀘어OTF Bold" pitchFamily="34" charset="-127"/>
                <a:cs typeface="함초롬바탕" pitchFamily="18" charset="-127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00100" y="4714884"/>
              <a:ext cx="800237" cy="532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300" kern="1000" spc="-100" dirty="0">
                  <a:latin typeface="나눔스퀘어OTF Bold" pitchFamily="34" charset="-127"/>
                  <a:ea typeface="나눔스퀘어OTF Bold" pitchFamily="34" charset="-127"/>
                </a:rPr>
                <a:t>수직적 </a:t>
              </a:r>
            </a:p>
            <a:p>
              <a:pPr>
                <a:lnSpc>
                  <a:spcPct val="110000"/>
                </a:lnSpc>
              </a:pPr>
              <a:r>
                <a:rPr lang="ko-KR" altLang="en-US" sz="1300" kern="1000" spc="-100" dirty="0">
                  <a:latin typeface="나눔스퀘어OTF Bold" pitchFamily="34" charset="-127"/>
                  <a:ea typeface="나눔스퀘어OTF Bold" pitchFamily="34" charset="-127"/>
                </a:rPr>
                <a:t>서열화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54100" y="4786322"/>
              <a:ext cx="3443844" cy="720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70000"/>
                </a:lnSpc>
              </a:pPr>
              <a:r>
                <a:rPr lang="en-US" altLang="ko-KR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» </a:t>
              </a:r>
              <a:r>
                <a:rPr lang="ko-KR" altLang="en-US" sz="1200" kern="1000" spc="-50" dirty="0" err="1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학생별</a:t>
              </a:r>
              <a:r>
                <a:rPr lang="ko-KR" altLang="en-US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 교육과정으로 서열화  한계 보완</a:t>
              </a:r>
              <a:endParaRPr lang="en-US" altLang="ko-KR" sz="1200" kern="1000" spc="-50" dirty="0" smtClean="0">
                <a:latin typeface="나눔스퀘어OTF Bold" pitchFamily="34" charset="-127"/>
                <a:ea typeface="나눔스퀘어OTF Bold" pitchFamily="34" charset="-127"/>
                <a:cs typeface="함초롬바탕" pitchFamily="18" charset="-127"/>
              </a:endParaRPr>
            </a:p>
            <a:p>
              <a:pPr>
                <a:lnSpc>
                  <a:spcPct val="170000"/>
                </a:lnSpc>
              </a:pPr>
              <a:r>
                <a:rPr lang="en-US" altLang="ko-KR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» </a:t>
              </a:r>
              <a:r>
                <a:rPr lang="ko-KR" altLang="en-US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학교 </a:t>
              </a:r>
              <a:r>
                <a:rPr lang="ko-KR" altLang="en-US" sz="1200" kern="1000" spc="-50" dirty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간 </a:t>
              </a:r>
              <a:r>
                <a:rPr lang="ko-KR" altLang="en-US" sz="1200" kern="1000" spc="-50" dirty="0" smtClean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교육과정 운영으로 다양성 </a:t>
              </a:r>
              <a:r>
                <a:rPr lang="ko-KR" altLang="en-US" sz="1200" kern="1000" spc="-50" dirty="0">
                  <a:latin typeface="나눔스퀘어OTF Bold" pitchFamily="34" charset="-127"/>
                  <a:ea typeface="나눔스퀘어OTF Bold" pitchFamily="34" charset="-127"/>
                  <a:cs typeface="함초롬바탕" pitchFamily="18" charset="-127"/>
                </a:rPr>
                <a:t>확보</a:t>
              </a:r>
            </a:p>
          </p:txBody>
        </p:sp>
        <p:sp>
          <p:nvSpPr>
            <p:cNvPr id="24" name="타원 23"/>
            <p:cNvSpPr/>
            <p:nvPr/>
          </p:nvSpPr>
          <p:spPr>
            <a:xfrm>
              <a:off x="2428860" y="2285992"/>
              <a:ext cx="642942" cy="64294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28860" y="2338964"/>
              <a:ext cx="128588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500" kern="1000" spc="-10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유연하고</a:t>
              </a:r>
            </a:p>
            <a:p>
              <a:pPr>
                <a:lnSpc>
                  <a:spcPct val="110000"/>
                </a:lnSpc>
              </a:pPr>
              <a:r>
                <a:rPr lang="ko-KR" altLang="en-US" sz="1500" kern="1000" spc="-10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개별화된 교육</a:t>
              </a:r>
            </a:p>
          </p:txBody>
        </p:sp>
        <p:sp>
          <p:nvSpPr>
            <p:cNvPr id="25" name="타원 24"/>
            <p:cNvSpPr/>
            <p:nvPr/>
          </p:nvSpPr>
          <p:spPr>
            <a:xfrm>
              <a:off x="2428860" y="3500438"/>
              <a:ext cx="642942" cy="64294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타원 25"/>
            <p:cNvSpPr/>
            <p:nvPr/>
          </p:nvSpPr>
          <p:spPr>
            <a:xfrm>
              <a:off x="2428860" y="4714884"/>
              <a:ext cx="642942" cy="64294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28860" y="3553410"/>
              <a:ext cx="113939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500" kern="1000" spc="-100" dirty="0">
                  <a:solidFill>
                    <a:srgbClr val="00A4AB"/>
                  </a:solidFill>
                  <a:latin typeface="나눔스퀘어OTF Bold" pitchFamily="34" charset="-127"/>
                  <a:ea typeface="나눔스퀘어OTF Bold" pitchFamily="34" charset="-127"/>
                </a:rPr>
                <a:t>학생 성장</a:t>
              </a:r>
            </a:p>
            <a:p>
              <a:pPr>
                <a:lnSpc>
                  <a:spcPct val="110000"/>
                </a:lnSpc>
              </a:pPr>
              <a:r>
                <a:rPr lang="ko-KR" altLang="en-US" sz="1500" kern="1000" spc="-100" dirty="0">
                  <a:solidFill>
                    <a:srgbClr val="00A4AB"/>
                  </a:solidFill>
                  <a:latin typeface="나눔스퀘어OTF Bold" pitchFamily="34" charset="-127"/>
                  <a:ea typeface="나눔스퀘어OTF Bold" pitchFamily="34" charset="-127"/>
                </a:rPr>
                <a:t>중심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428860" y="4786322"/>
              <a:ext cx="110711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500" kern="1000" spc="-100" dirty="0">
                  <a:solidFill>
                    <a:srgbClr val="664F9E"/>
                  </a:solidFill>
                  <a:latin typeface="나눔스퀘어OTF Bold" pitchFamily="34" charset="-127"/>
                  <a:ea typeface="나눔스퀘어OTF Bold" pitchFamily="34" charset="-127"/>
                </a:rPr>
                <a:t>수평적</a:t>
              </a:r>
            </a:p>
            <a:p>
              <a:pPr>
                <a:lnSpc>
                  <a:spcPct val="110000"/>
                </a:lnSpc>
              </a:pPr>
              <a:r>
                <a:rPr lang="ko-KR" altLang="en-US" sz="1500" kern="1000" spc="-100" dirty="0">
                  <a:solidFill>
                    <a:srgbClr val="664F9E"/>
                  </a:solidFill>
                  <a:latin typeface="나눔스퀘어OTF Bold" pitchFamily="34" charset="-127"/>
                  <a:ea typeface="나눔스퀘어OTF Bold" pitchFamily="34" charset="-127"/>
                </a:rPr>
                <a:t>다양화</a:t>
              </a:r>
            </a:p>
          </p:txBody>
        </p:sp>
        <p:cxnSp>
          <p:nvCxnSpPr>
            <p:cNvPr id="28" name="직선 연결선 27"/>
            <p:cNvCxnSpPr/>
            <p:nvPr/>
          </p:nvCxnSpPr>
          <p:spPr>
            <a:xfrm>
              <a:off x="3929058" y="2643182"/>
              <a:ext cx="2700000" cy="1588"/>
            </a:xfrm>
            <a:prstGeom prst="line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929058" y="3857628"/>
              <a:ext cx="2700000" cy="1588"/>
            </a:xfrm>
            <a:prstGeom prst="line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>
              <a:off x="3929058" y="5143512"/>
              <a:ext cx="2700000" cy="1588"/>
            </a:xfrm>
            <a:prstGeom prst="line">
              <a:avLst/>
            </a:prstGeom>
            <a:ln w="31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6" name="Picture 4" descr="J:\2018\2018 작업용\1-181031 고교학점제 ppt 추가\1128 고교학점제 PPT 수정 폴더\Links - jpg\학생들 물음표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08350" y="3143248"/>
              <a:ext cx="1740058" cy="21189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1785926"/>
            <a:ext cx="407196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6000" spc="-30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02</a:t>
            </a:r>
            <a:endParaRPr lang="ko-KR" altLang="en-US" sz="6000" spc="-300" dirty="0" smtClean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4000" spc="-130" dirty="0" smtClean="0">
                <a:latin typeface="나눔스퀘어OTF Bold" pitchFamily="34" charset="-127"/>
                <a:ea typeface="나눔스퀘어OTF Bold" pitchFamily="34" charset="-127"/>
              </a:rPr>
              <a:t>고교학점제는</a:t>
            </a:r>
            <a:r>
              <a:rPr lang="en-US" altLang="ko-KR" sz="4000" spc="-130" dirty="0" smtClean="0">
                <a:latin typeface="나눔스퀘어OTF Bold" pitchFamily="34" charset="-127"/>
                <a:ea typeface="나눔스퀘어OTF Bold" pitchFamily="34" charset="-127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ko-KR" altLang="en-US" sz="4000" spc="-130" dirty="0" smtClean="0">
                <a:latin typeface="나눔스퀘어OTF Bold" pitchFamily="34" charset="-127"/>
                <a:ea typeface="나눔스퀘어OTF Bold" pitchFamily="34" charset="-127"/>
              </a:rPr>
              <a:t>무엇일까요</a:t>
            </a:r>
            <a:r>
              <a:rPr lang="en-US" altLang="ko-KR" sz="4000" spc="-130" dirty="0" smtClean="0">
                <a:latin typeface="나눔스퀘어OTF Bold" pitchFamily="34" charset="-127"/>
                <a:ea typeface="나눔스퀘어OTF Bold" pitchFamily="34" charset="-127"/>
              </a:rPr>
              <a:t>?</a:t>
            </a:r>
            <a:endParaRPr lang="ko-KR" altLang="en-US" sz="4000" spc="-130" dirty="0"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57158" y="357166"/>
            <a:ext cx="8386418" cy="1000132"/>
            <a:chOff x="357158" y="357166"/>
            <a:chExt cx="8386418" cy="1000132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864855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학생이 바라보는 고교학점제  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7158" y="928670"/>
              <a:ext cx="9746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영</a:t>
              </a:r>
              <a:r>
                <a:rPr lang="ko-KR" altLang="en-US" sz="1300" dirty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상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43702" y="357166"/>
              <a:ext cx="1979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02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고교학점제는 무엇일까요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3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3582000" y="6072206"/>
            <a:ext cx="1980000" cy="323165"/>
            <a:chOff x="3428992" y="6000768"/>
            <a:chExt cx="1980000" cy="323165"/>
          </a:xfrm>
        </p:grpSpPr>
        <p:sp>
          <p:nvSpPr>
            <p:cNvPr id="10" name="한쪽 모서리는 잘리고 다른 쪽 모서리는 둥근 사각형 9"/>
            <p:cNvSpPr/>
            <p:nvPr/>
          </p:nvSpPr>
          <p:spPr>
            <a:xfrm>
              <a:off x="3428992" y="6000768"/>
              <a:ext cx="1980000" cy="288000"/>
            </a:xfrm>
            <a:prstGeom prst="snipRoundRect">
              <a:avLst/>
            </a:prstGeom>
            <a:solidFill>
              <a:srgbClr val="CDDB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" name="그룹 12"/>
            <p:cNvGrpSpPr/>
            <p:nvPr/>
          </p:nvGrpSpPr>
          <p:grpSpPr>
            <a:xfrm>
              <a:off x="3857620" y="6000768"/>
              <a:ext cx="1285884" cy="323165"/>
              <a:chOff x="3857620" y="6000768"/>
              <a:chExt cx="1285884" cy="323165"/>
            </a:xfrm>
          </p:grpSpPr>
          <p:pic>
            <p:nvPicPr>
              <p:cNvPr id="5126" name="Picture 6" descr="C:\Users\Administrator\Desktop\필름.fw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857620" y="6000768"/>
                <a:ext cx="323850" cy="277812"/>
              </a:xfrm>
              <a:prstGeom prst="rect">
                <a:avLst/>
              </a:prstGeom>
              <a:noFill/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4143372" y="6000768"/>
                <a:ext cx="100013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500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고교학점제</a:t>
                </a:r>
                <a:endParaRPr lang="ko-KR" altLang="en-US" sz="1500" spc="-100" dirty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  <p:pic>
        <p:nvPicPr>
          <p:cNvPr id="18" name="고교학점제 학생편 (tv 스팟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rcRect l="2713" t="3408" r="2713" b="1894"/>
          <a:stretch>
            <a:fillRect/>
          </a:stretch>
        </p:blipFill>
        <p:spPr>
          <a:xfrm>
            <a:off x="1154406" y="2071678"/>
            <a:ext cx="6835188" cy="3714776"/>
          </a:xfrm>
          <a:prstGeom prst="rect">
            <a:avLst/>
          </a:prstGeom>
          <a:ln w="57150">
            <a:solidFill>
              <a:schemeClr val="bg1">
                <a:lumMod val="85000"/>
              </a:schemeClr>
            </a:solidFill>
          </a:ln>
        </p:spPr>
      </p:pic>
      <p:pic>
        <p:nvPicPr>
          <p:cNvPr id="5125" name="Picture 5" descr="J:\2018\2018 작업용\1-181031 고교학점제 ppt 추가\1128 고교학점제 PPT 수정 폴더\Links - jpg\플레이 표.f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5072074"/>
            <a:ext cx="500065" cy="500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57158" y="357166"/>
            <a:ext cx="8386418" cy="1000132"/>
            <a:chOff x="357158" y="357166"/>
            <a:chExt cx="8386418" cy="1000132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864855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고교학점제의 정의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7158" y="928670"/>
              <a:ext cx="9746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개념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43702" y="357166"/>
              <a:ext cx="1979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02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고교학점제는 무엇일까요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3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grpSp>
        <p:nvGrpSpPr>
          <p:cNvPr id="69" name="그룹 68"/>
          <p:cNvGrpSpPr/>
          <p:nvPr/>
        </p:nvGrpSpPr>
        <p:grpSpPr>
          <a:xfrm>
            <a:off x="1214414" y="1857364"/>
            <a:ext cx="6715172" cy="4214842"/>
            <a:chOff x="1214414" y="1857364"/>
            <a:chExt cx="6715172" cy="4214842"/>
          </a:xfrm>
        </p:grpSpPr>
        <p:pic>
          <p:nvPicPr>
            <p:cNvPr id="6146" name="Picture 2" descr="C:\Users\Administrator\Desktop\13쪽.jpg"/>
            <p:cNvPicPr>
              <a:picLocks noChangeAspect="1" noChangeArrowheads="1"/>
            </p:cNvPicPr>
            <p:nvPr/>
          </p:nvPicPr>
          <p:blipFill>
            <a:blip r:embed="rId3" cstate="print"/>
            <a:srcRect l="13281" t="27083" r="13281" b="11458"/>
            <a:stretch>
              <a:fillRect/>
            </a:stretch>
          </p:blipFill>
          <p:spPr bwMode="auto">
            <a:xfrm>
              <a:off x="1214414" y="1857364"/>
              <a:ext cx="6715172" cy="4214842"/>
            </a:xfrm>
            <a:prstGeom prst="rect">
              <a:avLst/>
            </a:prstGeom>
            <a:noFill/>
          </p:spPr>
        </p:pic>
        <p:sp>
          <p:nvSpPr>
            <p:cNvPr id="62" name="직사각형 61"/>
            <p:cNvSpPr/>
            <p:nvPr/>
          </p:nvSpPr>
          <p:spPr>
            <a:xfrm>
              <a:off x="3428992" y="1857364"/>
              <a:ext cx="275107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40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고교학점제</a:t>
              </a:r>
              <a:r>
                <a:rPr lang="ko-KR" altLang="en-US" sz="3000" spc="-150" dirty="0" smtClean="0">
                  <a:latin typeface="나눔스퀘어OTF Bold" pitchFamily="34" charset="-127"/>
                  <a:ea typeface="나눔스퀘어OTF Bold" pitchFamily="34" charset="-127"/>
                </a:rPr>
                <a:t>란</a:t>
              </a:r>
              <a:endParaRPr lang="en-US" altLang="ko-KR" sz="3000" spc="-150" dirty="0" smtClean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grpSp>
          <p:nvGrpSpPr>
            <p:cNvPr id="68" name="그룹 67"/>
            <p:cNvGrpSpPr/>
            <p:nvPr/>
          </p:nvGrpSpPr>
          <p:grpSpPr>
            <a:xfrm>
              <a:off x="1785918" y="3283865"/>
              <a:ext cx="5642318" cy="2719162"/>
              <a:chOff x="1785918" y="3283865"/>
              <a:chExt cx="5642318" cy="2719162"/>
            </a:xfrm>
          </p:grpSpPr>
          <p:sp>
            <p:nvSpPr>
              <p:cNvPr id="63" name="직사각형 62"/>
              <p:cNvSpPr/>
              <p:nvPr/>
            </p:nvSpPr>
            <p:spPr>
              <a:xfrm>
                <a:off x="1785918" y="3283865"/>
                <a:ext cx="5570880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2200" spc="-150" dirty="0" smtClean="0">
                    <a:latin typeface="나눔스퀘어OTF Bold" pitchFamily="34" charset="-127"/>
                    <a:ea typeface="나눔스퀘어OTF Bold" pitchFamily="34" charset="-127"/>
                  </a:rPr>
                  <a:t>진로와 적성에 </a:t>
                </a:r>
                <a:r>
                  <a:rPr lang="ko-KR" altLang="en-US" sz="2200" spc="-150" dirty="0">
                    <a:latin typeface="나눔스퀘어OTF Bold" pitchFamily="34" charset="-127"/>
                    <a:ea typeface="나눔스퀘어OTF Bold" pitchFamily="34" charset="-127"/>
                  </a:rPr>
                  <a:t>따라 </a:t>
                </a:r>
                <a:r>
                  <a:rPr lang="ko-KR" altLang="en-US" sz="2200" spc="-150" dirty="0">
                    <a:solidFill>
                      <a:srgbClr val="00A4AB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다양한 과목을 선택 이수</a:t>
                </a:r>
                <a:r>
                  <a:rPr lang="ko-KR" altLang="en-US" sz="2200" spc="-150" dirty="0">
                    <a:latin typeface="나눔스퀘어OTF Bold" pitchFamily="34" charset="-127"/>
                    <a:ea typeface="나눔스퀘어OTF Bold" pitchFamily="34" charset="-127"/>
                  </a:rPr>
                  <a:t>하여</a:t>
                </a:r>
                <a:r>
                  <a:rPr lang="en-US" altLang="ko-KR" sz="2200" spc="-150" dirty="0">
                    <a:latin typeface="나눔스퀘어OTF Bold" pitchFamily="34" charset="-127"/>
                    <a:ea typeface="나눔스퀘어OTF Bold" pitchFamily="34" charset="-127"/>
                  </a:rPr>
                  <a:t>,</a:t>
                </a:r>
                <a:endParaRPr lang="en-US" altLang="ko-KR" sz="2200" spc="-15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2643174" y="4429132"/>
                <a:ext cx="3429024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2200" spc="-150" dirty="0">
                    <a:solidFill>
                      <a:srgbClr val="00A4AB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누적 학점이 기준에 </a:t>
                </a:r>
                <a:r>
                  <a:rPr lang="ko-KR" altLang="en-US" sz="2200" spc="-150" dirty="0" smtClean="0">
                    <a:solidFill>
                      <a:srgbClr val="00A4AB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도달</a:t>
                </a:r>
                <a:r>
                  <a:rPr lang="ko-KR" altLang="en-US" sz="2200" spc="-150" dirty="0" smtClean="0">
                    <a:latin typeface="나눔스퀘어OTF Bold" pitchFamily="34" charset="-127"/>
                    <a:ea typeface="나눔스퀘어OTF Bold" pitchFamily="34" charset="-127"/>
                  </a:rPr>
                  <a:t>하면</a:t>
                </a:r>
                <a:endParaRPr lang="en-US" altLang="ko-KR" sz="2200" spc="-15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2071670" y="5572140"/>
                <a:ext cx="535656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2200" spc="-150" dirty="0" smtClean="0">
                    <a:latin typeface="나눔스퀘어OTF Bold" pitchFamily="34" charset="-127"/>
                    <a:ea typeface="나눔스퀘어OTF Bold" pitchFamily="34" charset="-127"/>
                  </a:rPr>
                  <a:t>졸업을 인정받는 </a:t>
                </a:r>
                <a:r>
                  <a:rPr lang="ko-KR" altLang="en-US" sz="2200" spc="-150" dirty="0">
                    <a:solidFill>
                      <a:srgbClr val="00A4AB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교육과정 이수</a:t>
                </a:r>
                <a:r>
                  <a:rPr lang="ko-KR" altLang="en-US" sz="2200" spc="-150" dirty="0">
                    <a:solidFill>
                      <a:srgbClr val="009999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</a:t>
                </a:r>
                <a:r>
                  <a:rPr lang="ko-KR" altLang="en-US" sz="2200" spc="-150" dirty="0">
                    <a:latin typeface="나눔스퀘어OTF Bold" pitchFamily="34" charset="-127"/>
                    <a:ea typeface="나눔스퀘어OTF Bold" pitchFamily="34" charset="-127"/>
                  </a:rPr>
                  <a:t>운영 제도</a:t>
                </a:r>
                <a:endParaRPr lang="en-US" altLang="ko-KR" sz="2200" spc="-15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57158" y="357166"/>
            <a:ext cx="8386418" cy="1000132"/>
            <a:chOff x="357158" y="357166"/>
            <a:chExt cx="8386418" cy="1000132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864855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고교학점제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이렇게 이루어져요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7158" y="928670"/>
              <a:ext cx="9746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운영 체계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43702" y="357166"/>
              <a:ext cx="1979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02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고교학점제는 무엇일까요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3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0" y="5857892"/>
            <a:ext cx="9144000" cy="6231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600" kern="1000" spc="-8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고교학점제 실현은 학사제도 전반에 걸친 </a:t>
            </a:r>
            <a:r>
              <a:rPr lang="ko-KR" altLang="en-US" sz="1600" kern="1000" spc="-80" dirty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변화가 필요하므로 </a:t>
            </a:r>
            <a:endParaRPr lang="en-US" altLang="ko-KR" sz="1600" kern="1000" spc="-80" dirty="0" smtClean="0">
              <a:solidFill>
                <a:srgbClr val="EB5E42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600" kern="1000" spc="-8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중장기 </a:t>
            </a:r>
            <a:r>
              <a:rPr lang="ko-KR" altLang="en-US" sz="1600" kern="1000" spc="-80" dirty="0" err="1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로드맵에</a:t>
            </a:r>
            <a:r>
              <a:rPr lang="ko-KR" altLang="en-US" sz="1600" kern="1000" spc="-8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 따라 우선 </a:t>
            </a:r>
            <a:r>
              <a:rPr lang="ko-KR" altLang="en-US" sz="1600" kern="1000" spc="-80" dirty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적용 가능 요소부터 단계적 </a:t>
            </a:r>
            <a:r>
              <a:rPr lang="ko-KR" altLang="en-US" sz="1600" kern="1000" spc="-8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추진</a:t>
            </a:r>
            <a:endParaRPr lang="ko-KR" altLang="en-US" sz="1600" kern="1000" spc="-80" dirty="0">
              <a:solidFill>
                <a:srgbClr val="EB5E42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73" name="그룹 72"/>
          <p:cNvGrpSpPr/>
          <p:nvPr/>
        </p:nvGrpSpPr>
        <p:grpSpPr>
          <a:xfrm>
            <a:off x="857224" y="1785926"/>
            <a:ext cx="7429552" cy="3857652"/>
            <a:chOff x="857224" y="1785926"/>
            <a:chExt cx="7429552" cy="3857652"/>
          </a:xfrm>
        </p:grpSpPr>
        <p:pic>
          <p:nvPicPr>
            <p:cNvPr id="7171" name="Picture 3" descr="C:\Users\Administrator\Desktop\14쪽.jpg"/>
            <p:cNvPicPr>
              <a:picLocks noChangeAspect="1" noChangeArrowheads="1"/>
            </p:cNvPicPr>
            <p:nvPr/>
          </p:nvPicPr>
          <p:blipFill>
            <a:blip r:embed="rId3" cstate="print"/>
            <a:srcRect l="9375" t="26041" r="9375" b="17708"/>
            <a:stretch>
              <a:fillRect/>
            </a:stretch>
          </p:blipFill>
          <p:spPr bwMode="auto">
            <a:xfrm>
              <a:off x="857224" y="1785926"/>
              <a:ext cx="7429552" cy="3857652"/>
            </a:xfrm>
            <a:prstGeom prst="rect">
              <a:avLst/>
            </a:prstGeom>
            <a:noFill/>
          </p:spPr>
        </p:pic>
        <p:grpSp>
          <p:nvGrpSpPr>
            <p:cNvPr id="72" name="그룹 71"/>
            <p:cNvGrpSpPr/>
            <p:nvPr/>
          </p:nvGrpSpPr>
          <p:grpSpPr>
            <a:xfrm>
              <a:off x="877320" y="1857364"/>
              <a:ext cx="6980828" cy="3697282"/>
              <a:chOff x="877320" y="1857364"/>
              <a:chExt cx="6980828" cy="3697282"/>
            </a:xfrm>
          </p:grpSpPr>
          <p:grpSp>
            <p:nvGrpSpPr>
              <p:cNvPr id="70" name="그룹 69"/>
              <p:cNvGrpSpPr/>
              <p:nvPr/>
            </p:nvGrpSpPr>
            <p:grpSpPr>
              <a:xfrm>
                <a:off x="4613294" y="4316400"/>
                <a:ext cx="1234194" cy="1238246"/>
                <a:chOff x="4613294" y="4316400"/>
                <a:chExt cx="1234194" cy="1238246"/>
              </a:xfrm>
            </p:grpSpPr>
            <p:sp>
              <p:nvSpPr>
                <p:cNvPr id="15" name="TextBox 14"/>
                <p:cNvSpPr txBox="1"/>
                <p:nvPr/>
              </p:nvSpPr>
              <p:spPr>
                <a:xfrm>
                  <a:off x="4613294" y="4683638"/>
                  <a:ext cx="1234194" cy="871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과목별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성취수준 도달 시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과목이수 및 </a:t>
                  </a:r>
                  <a:endParaRPr lang="en-US" altLang="ko-KR" sz="1150" spc="-150" dirty="0" smtClean="0"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학점취득 </a:t>
                  </a:r>
                  <a:endParaRPr lang="ko-KR" altLang="en-US" sz="1150" spc="-150" dirty="0"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4643438" y="4316400"/>
                  <a:ext cx="1133963" cy="3485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40000"/>
                    </a:lnSpc>
                  </a:pPr>
                  <a:r>
                    <a:rPr lang="ko-KR" altLang="en-US" sz="1300" kern="1000" spc="-10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학점 취득</a:t>
                  </a:r>
                </a:p>
              </p:txBody>
            </p:sp>
          </p:grpSp>
          <p:grpSp>
            <p:nvGrpSpPr>
              <p:cNvPr id="64" name="그룹 63"/>
              <p:cNvGrpSpPr/>
              <p:nvPr/>
            </p:nvGrpSpPr>
            <p:grpSpPr>
              <a:xfrm>
                <a:off x="877320" y="1857364"/>
                <a:ext cx="1357322" cy="1535885"/>
                <a:chOff x="877320" y="1857364"/>
                <a:chExt cx="1357322" cy="1535885"/>
              </a:xfrm>
            </p:grpSpPr>
            <p:sp>
              <p:nvSpPr>
                <p:cNvPr id="7" name="TextBox 6"/>
                <p:cNvSpPr txBox="1"/>
                <p:nvPr/>
              </p:nvSpPr>
              <p:spPr>
                <a:xfrm>
                  <a:off x="877320" y="2724668"/>
                  <a:ext cx="1357322" cy="66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200" dirty="0" smtClean="0">
                      <a:latin typeface="나눔스퀘어OTF" pitchFamily="34" charset="-127"/>
                      <a:ea typeface="나눔스퀘어OTF" pitchFamily="34" charset="-127"/>
                    </a:rPr>
                    <a:t>학생 맞춤형 교육과정 </a:t>
                  </a:r>
                  <a:endParaRPr lang="en-US" altLang="ko-KR" sz="1150" spc="-200" dirty="0" smtClean="0"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200" dirty="0" smtClean="0">
                      <a:latin typeface="나눔스퀘어OTF" pitchFamily="34" charset="-127"/>
                      <a:ea typeface="나눔스퀘어OTF" pitchFamily="34" charset="-127"/>
                    </a:rPr>
                    <a:t>운영을 위한</a:t>
                  </a:r>
                  <a:endParaRPr lang="ko-KR" altLang="en-US" sz="1150" kern="1000" spc="-200" dirty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200" dirty="0" smtClean="0">
                      <a:latin typeface="나눔스퀘어OTF" pitchFamily="34" charset="-127"/>
                      <a:ea typeface="나눔스퀘어OTF" pitchFamily="34" charset="-127"/>
                    </a:rPr>
                    <a:t>다양한 과목 개설 준비 </a:t>
                  </a:r>
                  <a:endParaRPr lang="en-US" altLang="ko-KR" sz="1150" spc="-200" dirty="0" smtClean="0"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908566" y="2428868"/>
                  <a:ext cx="1285884" cy="292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300" kern="1000" spc="-1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다양한 과목개설</a:t>
                  </a:r>
                  <a:endParaRPr lang="ko-KR" altLang="en-US" sz="1300" kern="1000" spc="-1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1285853" y="1857364"/>
                  <a:ext cx="500066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9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1</a:t>
                  </a:r>
                  <a:r>
                    <a:rPr lang="ko-KR" altLang="en-US" sz="9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단계</a:t>
                  </a:r>
                  <a:endParaRPr lang="ko-KR" altLang="en-US" sz="9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66" name="그룹 65"/>
              <p:cNvGrpSpPr/>
              <p:nvPr/>
            </p:nvGrpSpPr>
            <p:grpSpPr>
              <a:xfrm>
                <a:off x="3776134" y="1857364"/>
                <a:ext cx="1285884" cy="1535885"/>
                <a:chOff x="3776134" y="1857364"/>
                <a:chExt cx="1285884" cy="1535885"/>
              </a:xfrm>
            </p:grpSpPr>
            <p:sp>
              <p:nvSpPr>
                <p:cNvPr id="9" name="TextBox 8"/>
                <p:cNvSpPr txBox="1"/>
                <p:nvPr/>
              </p:nvSpPr>
              <p:spPr>
                <a:xfrm>
                  <a:off x="3847572" y="2724668"/>
                  <a:ext cx="1154470" cy="66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학습계획에 따라 </a:t>
                  </a:r>
                  <a:endParaRPr lang="en-US" altLang="ko-KR" sz="1150" spc="-150" dirty="0" smtClean="0"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수강 희망 과목 </a:t>
                  </a:r>
                  <a:endParaRPr lang="en-US" altLang="ko-KR" sz="1150" spc="-150" dirty="0" smtClean="0"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수강 신청</a:t>
                  </a:r>
                  <a:endParaRPr lang="ko-KR" altLang="en-US" sz="1150" spc="-150" dirty="0"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3776134" y="2428868"/>
                  <a:ext cx="1285884" cy="292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300" kern="1000" spc="-10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수강신청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4123277" y="1857364"/>
                  <a:ext cx="571504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90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3</a:t>
                  </a:r>
                  <a:r>
                    <a:rPr lang="ko-KR" altLang="en-US" sz="9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단계</a:t>
                  </a:r>
                  <a:endParaRPr lang="ko-KR" altLang="en-US" sz="9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67" name="그룹 66"/>
              <p:cNvGrpSpPr/>
              <p:nvPr/>
            </p:nvGrpSpPr>
            <p:grpSpPr>
              <a:xfrm>
                <a:off x="5186447" y="1857364"/>
                <a:ext cx="1314379" cy="1738312"/>
                <a:chOff x="5186447" y="1857364"/>
                <a:chExt cx="1314379" cy="1738312"/>
              </a:xfrm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5186447" y="2724668"/>
                  <a:ext cx="1314379" cy="871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 err="1" smtClean="0">
                      <a:latin typeface="나눔스퀘어OTF" pitchFamily="34" charset="-127"/>
                      <a:ea typeface="나눔스퀘어OTF" pitchFamily="34" charset="-127"/>
                    </a:rPr>
                    <a:t>참여형</a:t>
                  </a: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 </a:t>
                  </a: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수업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en-US" altLang="ko-KR" sz="1150" spc="-150" dirty="0">
                      <a:latin typeface="나눔스퀘어OTF" pitchFamily="34" charset="-127"/>
                      <a:ea typeface="나눔스퀘어OTF" pitchFamily="34" charset="-127"/>
                    </a:rPr>
                    <a:t>(</a:t>
                  </a: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토론</a:t>
                  </a:r>
                  <a:r>
                    <a:rPr lang="en-US" altLang="ko-KR" sz="1150" spc="-150" dirty="0">
                      <a:latin typeface="나눔스퀘어OTF" pitchFamily="34" charset="-127"/>
                      <a:ea typeface="나눔스퀘어OTF" pitchFamily="34" charset="-127"/>
                    </a:rPr>
                    <a:t>·</a:t>
                  </a: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실습 등</a:t>
                  </a:r>
                  <a:r>
                    <a:rPr lang="en-US" altLang="ko-KR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),</a:t>
                  </a:r>
                  <a:endParaRPr lang="en-US" altLang="ko-KR" sz="1150" spc="-150" dirty="0"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학년 구분 없이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자유로운 과목 수강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5295425" y="2428868"/>
                  <a:ext cx="1133963" cy="292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300" kern="1000" spc="-1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수업 운영</a:t>
                  </a:r>
                  <a:endParaRPr lang="ko-KR" altLang="en-US" sz="1300" kern="1000" spc="-1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547580" y="1857364"/>
                  <a:ext cx="606103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90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4</a:t>
                  </a:r>
                  <a:r>
                    <a:rPr lang="ko-KR" altLang="en-US" sz="9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단계</a:t>
                  </a:r>
                  <a:endParaRPr lang="ko-KR" altLang="en-US" sz="9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68" name="그룹 67"/>
              <p:cNvGrpSpPr/>
              <p:nvPr/>
            </p:nvGrpSpPr>
            <p:grpSpPr>
              <a:xfrm>
                <a:off x="6692902" y="1857364"/>
                <a:ext cx="1165246" cy="1543643"/>
                <a:chOff x="6692902" y="1857364"/>
                <a:chExt cx="1165246" cy="1543643"/>
              </a:xfrm>
            </p:grpSpPr>
            <p:sp>
              <p:nvSpPr>
                <p:cNvPr id="13" name="TextBox 12"/>
                <p:cNvSpPr txBox="1"/>
                <p:nvPr/>
              </p:nvSpPr>
              <p:spPr>
                <a:xfrm>
                  <a:off x="6692902" y="2724668"/>
                  <a:ext cx="1165246" cy="6763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수업과 연계한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과정 중심 평가</a:t>
                  </a:r>
                  <a:r>
                    <a:rPr lang="en-US" altLang="ko-KR" sz="1150" spc="-150" dirty="0">
                      <a:latin typeface="나눔스퀘어OTF" pitchFamily="34" charset="-127"/>
                      <a:ea typeface="나눔스퀘어OTF" pitchFamily="34" charset="-127"/>
                    </a:rPr>
                    <a:t>,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성취평가제 </a:t>
                  </a: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적용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6714137" y="2428868"/>
                  <a:ext cx="1133963" cy="292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300" kern="1000" spc="-1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학생 평가</a:t>
                  </a:r>
                  <a:endParaRPr lang="ko-KR" altLang="en-US" sz="1300" kern="1000" spc="-1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7000892" y="1857364"/>
                  <a:ext cx="571504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90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5</a:t>
                  </a:r>
                  <a:r>
                    <a:rPr lang="ko-KR" altLang="en-US" sz="9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단계</a:t>
                  </a:r>
                  <a:endParaRPr lang="ko-KR" altLang="en-US" sz="9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69" name="그룹 68"/>
              <p:cNvGrpSpPr/>
              <p:nvPr/>
            </p:nvGrpSpPr>
            <p:grpSpPr>
              <a:xfrm>
                <a:off x="2928926" y="3714752"/>
                <a:ext cx="1133963" cy="1645225"/>
                <a:chOff x="2928926" y="3714752"/>
                <a:chExt cx="1133963" cy="164522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3041658" y="4683638"/>
                  <a:ext cx="958738" cy="6763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학점 기준의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졸업 요건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설정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2928926" y="4316400"/>
                  <a:ext cx="1133963" cy="3485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40000"/>
                    </a:lnSpc>
                  </a:pPr>
                  <a:r>
                    <a:rPr lang="ko-KR" altLang="en-US" sz="1300" kern="1000" spc="-10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졸 업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3286116" y="3714752"/>
                  <a:ext cx="467833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90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7</a:t>
                  </a:r>
                  <a:r>
                    <a:rPr lang="ko-KR" altLang="en-US" sz="9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단계</a:t>
                  </a:r>
                  <a:endParaRPr lang="ko-KR" altLang="en-US" sz="9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71" name="그룹 70"/>
              <p:cNvGrpSpPr/>
              <p:nvPr/>
            </p:nvGrpSpPr>
            <p:grpSpPr>
              <a:xfrm>
                <a:off x="6215074" y="3714752"/>
                <a:ext cx="1276130" cy="1819347"/>
                <a:chOff x="6215074" y="3714752"/>
                <a:chExt cx="1276130" cy="1819347"/>
              </a:xfrm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6286512" y="4000504"/>
                  <a:ext cx="1133963" cy="3485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40000"/>
                    </a:lnSpc>
                  </a:pPr>
                  <a:r>
                    <a:rPr lang="ko-KR" altLang="en-US" sz="1300" kern="1000" spc="-10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이수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6286512" y="4500570"/>
                  <a:ext cx="1133963" cy="3485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40000"/>
                    </a:lnSpc>
                  </a:pPr>
                  <a:r>
                    <a:rPr lang="ko-KR" altLang="en-US" sz="1300" kern="1000" spc="-100" dirty="0" err="1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미이수</a:t>
                  </a:r>
                  <a:endParaRPr lang="ko-KR" altLang="en-US" sz="1300" kern="1000" spc="-1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6215074" y="4857760"/>
                  <a:ext cx="1276130" cy="6763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보충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프로그램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>
                      <a:latin typeface="나눔스퀘어OTF" pitchFamily="34" charset="-127"/>
                      <a:ea typeface="나눔스퀘어OTF" pitchFamily="34" charset="-127"/>
                    </a:rPr>
                    <a:t>제공</a:t>
                  </a: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6602408" y="3714752"/>
                  <a:ext cx="467833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900" dirty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6</a:t>
                  </a:r>
                  <a:r>
                    <a:rPr lang="ko-KR" altLang="en-US" sz="9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단계</a:t>
                  </a:r>
                  <a:endParaRPr lang="ko-KR" altLang="en-US" sz="9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65" name="그룹 64"/>
              <p:cNvGrpSpPr/>
              <p:nvPr/>
            </p:nvGrpSpPr>
            <p:grpSpPr>
              <a:xfrm>
                <a:off x="2345547" y="1857364"/>
                <a:ext cx="1287711" cy="1543643"/>
                <a:chOff x="2345547" y="1857364"/>
                <a:chExt cx="1287711" cy="1543643"/>
              </a:xfrm>
            </p:grpSpPr>
            <p:sp>
              <p:nvSpPr>
                <p:cNvPr id="41" name="TextBox 40"/>
                <p:cNvSpPr txBox="1"/>
                <p:nvPr/>
              </p:nvSpPr>
              <p:spPr>
                <a:xfrm>
                  <a:off x="2345547" y="2724668"/>
                  <a:ext cx="1287711" cy="6763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진로</a:t>
                  </a:r>
                  <a:r>
                    <a:rPr lang="en-US" altLang="ko-KR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, </a:t>
                  </a: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학습 상담 등을 통해 진로설계 및 </a:t>
                  </a:r>
                  <a:endParaRPr lang="en-US" altLang="ko-KR" sz="1150" spc="-150" dirty="0" smtClean="0"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50" spc="-150" dirty="0" smtClean="0">
                      <a:latin typeface="나눔스퀘어OTF" pitchFamily="34" charset="-127"/>
                      <a:ea typeface="나눔스퀘어OTF" pitchFamily="34" charset="-127"/>
                    </a:rPr>
                    <a:t>학습계획 수립</a:t>
                  </a:r>
                  <a:endParaRPr lang="ko-KR" altLang="en-US" sz="1150" spc="-150" dirty="0"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42" name="직사각형 41"/>
                <p:cNvSpPr/>
                <p:nvPr/>
              </p:nvSpPr>
              <p:spPr>
                <a:xfrm>
                  <a:off x="2704564" y="1857364"/>
                  <a:ext cx="571504" cy="21431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9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2</a:t>
                  </a:r>
                  <a:r>
                    <a:rPr lang="ko-KR" altLang="en-US" sz="9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단계</a:t>
                  </a:r>
                  <a:endParaRPr lang="ko-KR" altLang="en-US" sz="9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2347374" y="2428868"/>
                  <a:ext cx="1285884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300" kern="1000" spc="-100" dirty="0" err="1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진</a:t>
                  </a:r>
                  <a:r>
                    <a:rPr lang="ko-KR" altLang="en-US" sz="1300" kern="1000" spc="-300" dirty="0" err="1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로ㆍ학</a:t>
                  </a:r>
                  <a:r>
                    <a:rPr lang="ko-KR" altLang="en-US" sz="1300" kern="1000" spc="-100" dirty="0" err="1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업설계</a:t>
                  </a:r>
                  <a:endParaRPr lang="ko-KR" altLang="en-US" sz="1300" kern="1000" spc="-1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/>
                  <a:endParaRPr lang="ko-KR" altLang="en-US" sz="1300" kern="1000" spc="-150" dirty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823497"/>
            <a:ext cx="7681913" cy="528637"/>
          </a:xfrm>
          <a:prstGeom prst="rect">
            <a:avLst/>
          </a:prstGeom>
          <a:noFill/>
        </p:spPr>
      </p:pic>
      <p:pic>
        <p:nvPicPr>
          <p:cNvPr id="1026" name="Picture 2" descr="C:\Users\Administrator\Desktop\15쪽.png"/>
          <p:cNvPicPr>
            <a:picLocks noChangeAspect="1" noChangeArrowheads="1"/>
          </p:cNvPicPr>
          <p:nvPr/>
        </p:nvPicPr>
        <p:blipFill>
          <a:blip r:embed="rId4" cstate="print"/>
          <a:srcRect t="45832" b="20834"/>
          <a:stretch>
            <a:fillRect/>
          </a:stretch>
        </p:blipFill>
        <p:spPr bwMode="auto">
          <a:xfrm>
            <a:off x="0" y="3143248"/>
            <a:ext cx="9144000" cy="228601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915816" y="2852936"/>
            <a:ext cx="3391686" cy="407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ko-KR" altLang="en-US" sz="1600" kern="1000" dirty="0" smtClean="0">
                <a:latin typeface="나눔스퀘어OTF ExtraBold" pitchFamily="34" charset="-127"/>
                <a:ea typeface="나눔스퀘어OTF ExtraBold" pitchFamily="34" charset="-127"/>
              </a:rPr>
              <a:t>교육과정의 변화</a:t>
            </a:r>
            <a:endParaRPr lang="ko-KR" altLang="en-US" sz="1600" kern="100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414" y="1869910"/>
            <a:ext cx="707236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과목선택권 확대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학교 밖 학습 경험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인정 등을 통해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학생 </a:t>
            </a:r>
            <a:r>
              <a:rPr lang="ko-KR" altLang="en-US" kern="1000" spc="-70" dirty="0" err="1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선택형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교육과정 운영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62835" y="4143380"/>
            <a:ext cx="1357322" cy="8125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다양한 </a:t>
            </a:r>
            <a:r>
              <a:rPr lang="ko-KR" altLang="en-US" sz="1300" kern="1000" spc="-6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과목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개설을 통한 </a:t>
            </a:r>
            <a:r>
              <a:rPr lang="ko-KR" altLang="en-US" sz="1300" kern="1000" spc="-6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과목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선택권 확대</a:t>
            </a:r>
            <a:endParaRPr lang="ko-KR" altLang="en-US" kern="10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4143380"/>
            <a:ext cx="1428760" cy="8125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진로희망 등에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따른 개별화된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교육과정 운영</a:t>
            </a:r>
            <a:endParaRPr lang="ko-KR" altLang="en-US" kern="10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96047" y="4143380"/>
            <a:ext cx="1500198" cy="8125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학교 </a:t>
            </a:r>
            <a:r>
              <a:rPr lang="ko-KR" altLang="en-US" sz="1300" kern="1000" spc="-6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밖 </a:t>
            </a: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학습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경험도 </a:t>
            </a:r>
            <a:r>
              <a:rPr lang="ko-KR" altLang="en-US" sz="1300" kern="1000" spc="-6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학점으로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인정 검토</a:t>
            </a:r>
            <a:endParaRPr lang="ko-KR" altLang="en-US" kern="10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1785918" y="4396335"/>
            <a:ext cx="1143008" cy="318549"/>
            <a:chOff x="1785918" y="4324897"/>
            <a:chExt cx="1143008" cy="318549"/>
          </a:xfrm>
        </p:grpSpPr>
        <p:sp>
          <p:nvSpPr>
            <p:cNvPr id="6" name="TextBox 5"/>
            <p:cNvSpPr txBox="1"/>
            <p:nvPr/>
          </p:nvSpPr>
          <p:spPr>
            <a:xfrm>
              <a:off x="1785918" y="4324897"/>
              <a:ext cx="1143008" cy="3185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300" kern="1000" spc="-6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단위         학점</a:t>
              </a:r>
              <a:endParaRPr lang="ko-KR" altLang="en-US" kern="100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20" name="오른쪽 화살표 19"/>
            <p:cNvSpPr/>
            <p:nvPr/>
          </p:nvSpPr>
          <p:spPr>
            <a:xfrm>
              <a:off x="2285984" y="4467579"/>
              <a:ext cx="142876" cy="71438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13136" y="876583"/>
            <a:ext cx="733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1</a:t>
            </a:r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단계 </a:t>
            </a:r>
            <a:r>
              <a: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다양한 과목 개설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43702" y="357166"/>
            <a:ext cx="197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spc="-30" dirty="0" smtClean="0">
                <a:latin typeface="나눔스퀘어OTF" pitchFamily="34" charset="-127"/>
                <a:ea typeface="나눔스퀘어OTF" pitchFamily="34" charset="-127"/>
              </a:rPr>
              <a:t>02 </a:t>
            </a:r>
            <a:r>
              <a:rPr lang="ko-KR" altLang="en-US" sz="1200" spc="-30" dirty="0" smtClean="0">
                <a:latin typeface="나눔스퀘어OTF" pitchFamily="34" charset="-127"/>
                <a:ea typeface="나눔스퀘어OTF" pitchFamily="34" charset="-127"/>
              </a:rPr>
              <a:t>고교학점제는 무엇일까요</a:t>
            </a:r>
            <a:r>
              <a:rPr lang="en-US" altLang="ko-KR" sz="1200" spc="-30" dirty="0" smtClean="0">
                <a:latin typeface="나눔스퀘어OTF" pitchFamily="34" charset="-127"/>
                <a:ea typeface="나눔스퀘어OTF" pitchFamily="34" charset="-127"/>
              </a:rPr>
              <a:t>?</a:t>
            </a:r>
            <a:endParaRPr lang="ko-KR" altLang="en-US" sz="1200" spc="-30" dirty="0">
              <a:latin typeface="나눔스퀘어OTF" pitchFamily="34" charset="-127"/>
              <a:ea typeface="나눔스퀘어OTF" pitchFamily="34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421281" y="522344"/>
            <a:ext cx="857256" cy="205200"/>
          </a:xfrm>
          <a:prstGeom prst="rect">
            <a:avLst/>
          </a:prstGeom>
          <a:solidFill>
            <a:srgbClr val="00A4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0" name="그룹 27"/>
          <p:cNvGrpSpPr/>
          <p:nvPr/>
        </p:nvGrpSpPr>
        <p:grpSpPr>
          <a:xfrm>
            <a:off x="337444" y="500042"/>
            <a:ext cx="1005216" cy="1027793"/>
            <a:chOff x="337444" y="500042"/>
            <a:chExt cx="1005216" cy="1027793"/>
          </a:xfrm>
        </p:grpSpPr>
        <p:sp>
          <p:nvSpPr>
            <p:cNvPr id="42" name="TextBox 3"/>
            <p:cNvSpPr txBox="1"/>
            <p:nvPr/>
          </p:nvSpPr>
          <p:spPr>
            <a:xfrm>
              <a:off x="337444" y="780323"/>
              <a:ext cx="974690" cy="74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학생 맞춤형 </a:t>
              </a:r>
              <a:endParaRPr lang="en-US" altLang="ko-KR" sz="900" spc="-5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ko-KR" altLang="en-US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교육과정 운영을 </a:t>
              </a:r>
              <a:endParaRPr lang="en-US" altLang="ko-KR" sz="900" spc="-5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ko-KR" altLang="en-US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위한 다양한 과목 </a:t>
              </a:r>
              <a:endParaRPr lang="en-US" altLang="ko-KR" sz="900" spc="-5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>
                <a:lnSpc>
                  <a:spcPct val="120000"/>
                </a:lnSpc>
              </a:pPr>
              <a:r>
                <a:rPr lang="ko-KR" altLang="en-US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개설 준비 </a:t>
              </a:r>
              <a:endParaRPr lang="en-US" altLang="ko-KR" sz="900" spc="-5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67970" y="500042"/>
              <a:ext cx="974690" cy="254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1000" spc="-1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다양한</a:t>
              </a:r>
              <a:r>
                <a:rPr lang="en-US" altLang="ko-KR" sz="1000" spc="-1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000" spc="-1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과목 개설</a:t>
              </a:r>
              <a:endParaRPr lang="en-US" altLang="ko-KR" sz="1000" spc="-10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772464" y="320073"/>
            <a:ext cx="139178" cy="179969"/>
            <a:chOff x="772464" y="320073"/>
            <a:chExt cx="139178" cy="179969"/>
          </a:xfrm>
        </p:grpSpPr>
        <p:grpSp>
          <p:nvGrpSpPr>
            <p:cNvPr id="46" name="그룹 47"/>
            <p:cNvGrpSpPr/>
            <p:nvPr/>
          </p:nvGrpSpPr>
          <p:grpSpPr>
            <a:xfrm>
              <a:off x="772464" y="320073"/>
              <a:ext cx="139178" cy="179969"/>
              <a:chOff x="5129479" y="4057917"/>
              <a:chExt cx="198000" cy="256031"/>
            </a:xfrm>
          </p:grpSpPr>
          <p:sp>
            <p:nvSpPr>
              <p:cNvPr id="48" name="타원 47"/>
              <p:cNvSpPr/>
              <p:nvPr/>
            </p:nvSpPr>
            <p:spPr>
              <a:xfrm>
                <a:off x="5129479" y="4057917"/>
                <a:ext cx="198000" cy="198000"/>
              </a:xfrm>
              <a:prstGeom prst="ellipse">
                <a:avLst/>
              </a:prstGeom>
              <a:solidFill>
                <a:srgbClr val="00A4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자유형 48"/>
              <p:cNvSpPr/>
              <p:nvPr/>
            </p:nvSpPr>
            <p:spPr>
              <a:xfrm>
                <a:off x="5163139" y="4198947"/>
                <a:ext cx="137441" cy="115001"/>
              </a:xfrm>
              <a:custGeom>
                <a:avLst/>
                <a:gdLst>
                  <a:gd name="connsiteX0" fmla="*/ 0 w 137441"/>
                  <a:gd name="connsiteY0" fmla="*/ 5610 h 115001"/>
                  <a:gd name="connsiteX1" fmla="*/ 64513 w 137441"/>
                  <a:gd name="connsiteY1" fmla="*/ 115001 h 115001"/>
                  <a:gd name="connsiteX2" fmla="*/ 137441 w 137441"/>
                  <a:gd name="connsiteY2" fmla="*/ 0 h 115001"/>
                  <a:gd name="connsiteX3" fmla="*/ 0 w 137441"/>
                  <a:gd name="connsiteY3" fmla="*/ 5610 h 11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441" h="115001">
                    <a:moveTo>
                      <a:pt x="0" y="5610"/>
                    </a:moveTo>
                    <a:lnTo>
                      <a:pt x="64513" y="115001"/>
                    </a:lnTo>
                    <a:lnTo>
                      <a:pt x="137441" y="0"/>
                    </a:lnTo>
                    <a:lnTo>
                      <a:pt x="0" y="5610"/>
                    </a:lnTo>
                    <a:close/>
                  </a:path>
                </a:pathLst>
              </a:custGeom>
              <a:solidFill>
                <a:srgbClr val="00A4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7" name="타원 46"/>
            <p:cNvSpPr/>
            <p:nvPr/>
          </p:nvSpPr>
          <p:spPr>
            <a:xfrm>
              <a:off x="812246" y="360430"/>
              <a:ext cx="58202" cy="582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823497"/>
            <a:ext cx="7681913" cy="528637"/>
          </a:xfrm>
          <a:prstGeom prst="rect">
            <a:avLst/>
          </a:prstGeom>
          <a:noFill/>
        </p:spPr>
      </p:pic>
      <p:pic>
        <p:nvPicPr>
          <p:cNvPr id="6147" name="Picture 3" descr="C:\Users\Administrator\Desktop\16.png"/>
          <p:cNvPicPr>
            <a:picLocks noChangeAspect="1" noChangeArrowheads="1"/>
          </p:cNvPicPr>
          <p:nvPr/>
        </p:nvPicPr>
        <p:blipFill>
          <a:blip r:embed="rId4" cstate="print"/>
          <a:srcRect l="17187" t="45833" r="17969" b="17708"/>
          <a:stretch>
            <a:fillRect/>
          </a:stretch>
        </p:blipFill>
        <p:spPr bwMode="auto">
          <a:xfrm>
            <a:off x="1571604" y="3143248"/>
            <a:ext cx="5929354" cy="2500330"/>
          </a:xfrm>
          <a:prstGeom prst="rect">
            <a:avLst/>
          </a:prstGeom>
          <a:noFill/>
        </p:spPr>
      </p:pic>
      <p:grpSp>
        <p:nvGrpSpPr>
          <p:cNvPr id="9" name="그룹 8"/>
          <p:cNvGrpSpPr/>
          <p:nvPr/>
        </p:nvGrpSpPr>
        <p:grpSpPr>
          <a:xfrm>
            <a:off x="275926" y="357166"/>
            <a:ext cx="8467650" cy="1014088"/>
            <a:chOff x="275926" y="357166"/>
            <a:chExt cx="8467650" cy="1014088"/>
          </a:xfrm>
        </p:grpSpPr>
        <p:sp>
          <p:nvSpPr>
            <p:cNvPr id="10" name="직사각형 9"/>
            <p:cNvSpPr/>
            <p:nvPr/>
          </p:nvSpPr>
          <p:spPr>
            <a:xfrm>
              <a:off x="418322" y="522344"/>
              <a:ext cx="856800" cy="205200"/>
            </a:xfrm>
            <a:prstGeom prst="rect">
              <a:avLst/>
            </a:prstGeom>
            <a:solidFill>
              <a:srgbClr val="693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1" name="그룹 27"/>
            <p:cNvGrpSpPr/>
            <p:nvPr/>
          </p:nvGrpSpPr>
          <p:grpSpPr>
            <a:xfrm>
              <a:off x="275926" y="357166"/>
              <a:ext cx="8467650" cy="1014088"/>
              <a:chOff x="275926" y="357166"/>
              <a:chExt cx="8467650" cy="101408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413136" y="876583"/>
                <a:ext cx="73304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2</a:t>
                </a:r>
                <a:r>
                  <a:rPr lang="ko-KR" altLang="en-US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단계 </a:t>
                </a:r>
                <a:r>
                  <a:rPr lang="en-US" altLang="ko-KR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: </a:t>
                </a:r>
                <a:r>
                  <a:rPr lang="ko-KR" altLang="en-US" sz="2400" spc="-150" dirty="0" err="1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진로ㆍ학업</a:t>
                </a:r>
                <a:r>
                  <a:rPr lang="ko-KR" altLang="en-US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설계</a:t>
                </a:r>
                <a:endParaRPr lang="ko-KR" altLang="en-US" sz="24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13" name="TextBox 3"/>
              <p:cNvSpPr txBox="1"/>
              <p:nvPr/>
            </p:nvSpPr>
            <p:spPr>
              <a:xfrm>
                <a:off x="275926" y="780323"/>
                <a:ext cx="1142174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진로</a:t>
                </a:r>
                <a:r>
                  <a:rPr lang="en-US" altLang="ko-KR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, </a:t>
                </a: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학습 상담 </a:t>
                </a:r>
                <a:endParaRPr lang="en-US" altLang="ko-KR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등을 통해 진로설계 </a:t>
                </a:r>
                <a:endParaRPr lang="en-US" altLang="ko-KR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및 학습계획 수립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643702" y="357166"/>
                <a:ext cx="19795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spc="-30" dirty="0" smtClean="0">
                    <a:latin typeface="나눔스퀘어OTF" pitchFamily="34" charset="-127"/>
                    <a:ea typeface="나눔스퀘어OTF" pitchFamily="34" charset="-127"/>
                  </a:rPr>
                  <a:t>02 </a:t>
                </a:r>
                <a:r>
                  <a:rPr lang="ko-KR" altLang="en-US" sz="1200" spc="-30" dirty="0" smtClean="0">
                    <a:latin typeface="나눔스퀘어OTF" pitchFamily="34" charset="-127"/>
                    <a:ea typeface="나눔스퀘어OTF" pitchFamily="34" charset="-127"/>
                  </a:rPr>
                  <a:t>고교학점제는 무엇일까요</a:t>
                </a:r>
                <a:r>
                  <a:rPr lang="en-US" altLang="ko-KR" sz="1200" spc="-30" dirty="0" smtClean="0">
                    <a:latin typeface="나눔스퀘어OTF" pitchFamily="34" charset="-127"/>
                    <a:ea typeface="나눔스퀘어OTF" pitchFamily="34" charset="-127"/>
                  </a:rPr>
                  <a:t>?</a:t>
                </a:r>
                <a:endParaRPr lang="ko-KR" altLang="en-US" sz="1200" spc="-30" dirty="0"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57992" y="500042"/>
                <a:ext cx="974690" cy="254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000" spc="-100" dirty="0" err="1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진로ㆍ학업설계</a:t>
                </a:r>
                <a:endParaRPr lang="ko-KR" altLang="en-US" sz="1000" spc="-1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1202839" y="1869910"/>
            <a:ext cx="707236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진로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적성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흥미 등을 고려한 다양한 교과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창의적 체험 활동으로 학습경로 설계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endParaRPr lang="ko-KR" altLang="en-US" kern="1000" spc="-7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82959" y="4263678"/>
            <a:ext cx="1643074" cy="10525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담임교사</a:t>
            </a:r>
            <a:r>
              <a:rPr lang="en-US" altLang="ko-KR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진로전담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교사 상담 및 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진로 활동을 통한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진로탐색 활동</a:t>
            </a:r>
            <a:endParaRPr lang="ko-KR" altLang="en-US" kern="10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70459" y="2849081"/>
            <a:ext cx="280308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ko-KR" altLang="en-US" sz="1600" kern="1000" dirty="0" smtClean="0">
                <a:latin typeface="나눔스퀘어OTF ExtraBold" pitchFamily="34" charset="-127"/>
                <a:ea typeface="나눔스퀘어OTF ExtraBold" pitchFamily="34" charset="-127"/>
              </a:rPr>
              <a:t>진로탐색과 학습경로 설계 과정</a:t>
            </a:r>
            <a:endParaRPr lang="ko-KR" altLang="en-US" sz="1600" kern="100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65884" y="4263678"/>
            <a:ext cx="1785950" cy="8125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흥미</a:t>
            </a:r>
            <a:r>
              <a:rPr lang="en-US" altLang="ko-KR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적성</a:t>
            </a:r>
            <a:r>
              <a:rPr lang="en-US" altLang="ko-KR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희망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등을 고려한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학습경로 설계</a:t>
            </a:r>
            <a:endParaRPr lang="ko-KR" altLang="en-US" kern="10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63123" y="4263678"/>
            <a:ext cx="1500198" cy="10525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교육과정 이수 지도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및 사후 상담을 통해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지속적으로 </a:t>
            </a:r>
            <a:endParaRPr lang="en-US" altLang="ko-KR" sz="1300" kern="1000" spc="-6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300" kern="1000" spc="-6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학습관리 지원</a:t>
            </a:r>
            <a:endParaRPr lang="ko-KR" altLang="en-US" kern="10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779188" y="320073"/>
            <a:ext cx="139178" cy="179969"/>
            <a:chOff x="4857752" y="3929066"/>
            <a:chExt cx="198000" cy="256031"/>
          </a:xfrm>
        </p:grpSpPr>
        <p:grpSp>
          <p:nvGrpSpPr>
            <p:cNvPr id="18" name="그룹 47"/>
            <p:cNvGrpSpPr/>
            <p:nvPr/>
          </p:nvGrpSpPr>
          <p:grpSpPr>
            <a:xfrm>
              <a:off x="4857752" y="3929066"/>
              <a:ext cx="198000" cy="256031"/>
              <a:chOff x="5129479" y="4057917"/>
              <a:chExt cx="198000" cy="256031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5129479" y="4057917"/>
                <a:ext cx="198000" cy="198000"/>
              </a:xfrm>
              <a:prstGeom prst="ellipse">
                <a:avLst/>
              </a:prstGeom>
              <a:solidFill>
                <a:srgbClr val="6931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자유형 22"/>
              <p:cNvSpPr/>
              <p:nvPr/>
            </p:nvSpPr>
            <p:spPr>
              <a:xfrm>
                <a:off x="5163139" y="4198947"/>
                <a:ext cx="137441" cy="115001"/>
              </a:xfrm>
              <a:custGeom>
                <a:avLst/>
                <a:gdLst>
                  <a:gd name="connsiteX0" fmla="*/ 0 w 137441"/>
                  <a:gd name="connsiteY0" fmla="*/ 5610 h 115001"/>
                  <a:gd name="connsiteX1" fmla="*/ 64513 w 137441"/>
                  <a:gd name="connsiteY1" fmla="*/ 115001 h 115001"/>
                  <a:gd name="connsiteX2" fmla="*/ 137441 w 137441"/>
                  <a:gd name="connsiteY2" fmla="*/ 0 h 115001"/>
                  <a:gd name="connsiteX3" fmla="*/ 0 w 137441"/>
                  <a:gd name="connsiteY3" fmla="*/ 5610 h 11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441" h="115001">
                    <a:moveTo>
                      <a:pt x="0" y="5610"/>
                    </a:moveTo>
                    <a:lnTo>
                      <a:pt x="64513" y="115001"/>
                    </a:lnTo>
                    <a:lnTo>
                      <a:pt x="137441" y="0"/>
                    </a:lnTo>
                    <a:lnTo>
                      <a:pt x="0" y="5610"/>
                    </a:lnTo>
                    <a:close/>
                  </a:path>
                </a:pathLst>
              </a:custGeom>
              <a:solidFill>
                <a:srgbClr val="6931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1" name="타원 20"/>
            <p:cNvSpPr/>
            <p:nvPr/>
          </p:nvSpPr>
          <p:spPr>
            <a:xfrm>
              <a:off x="4914347" y="3986479"/>
              <a:ext cx="82800" cy="82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823497"/>
            <a:ext cx="7681913" cy="528637"/>
          </a:xfrm>
          <a:prstGeom prst="rect">
            <a:avLst/>
          </a:prstGeom>
          <a:noFill/>
        </p:spPr>
      </p:pic>
      <p:pic>
        <p:nvPicPr>
          <p:cNvPr id="36" name="Picture 2" descr="C:\Users\Administrator\Desktop\16.png"/>
          <p:cNvPicPr>
            <a:picLocks noChangeAspect="1" noChangeArrowheads="1"/>
          </p:cNvPicPr>
          <p:nvPr/>
        </p:nvPicPr>
        <p:blipFill>
          <a:blip r:embed="rId4" cstate="print"/>
          <a:srcRect l="7812" t="46875" r="32812" b="18750"/>
          <a:stretch>
            <a:fillRect/>
          </a:stretch>
        </p:blipFill>
        <p:spPr bwMode="auto">
          <a:xfrm>
            <a:off x="714348" y="3214686"/>
            <a:ext cx="5429288" cy="2357454"/>
          </a:xfrm>
          <a:prstGeom prst="rect">
            <a:avLst/>
          </a:prstGeom>
          <a:noFill/>
        </p:spPr>
      </p:pic>
      <p:grpSp>
        <p:nvGrpSpPr>
          <p:cNvPr id="9" name="그룹 8"/>
          <p:cNvGrpSpPr/>
          <p:nvPr/>
        </p:nvGrpSpPr>
        <p:grpSpPr>
          <a:xfrm>
            <a:off x="357158" y="357166"/>
            <a:ext cx="8406132" cy="1170669"/>
            <a:chOff x="337444" y="357166"/>
            <a:chExt cx="8406132" cy="1170669"/>
          </a:xfrm>
        </p:grpSpPr>
        <p:sp>
          <p:nvSpPr>
            <p:cNvPr id="10" name="직사각형 9"/>
            <p:cNvSpPr/>
            <p:nvPr/>
          </p:nvSpPr>
          <p:spPr>
            <a:xfrm>
              <a:off x="402420" y="522344"/>
              <a:ext cx="856800" cy="205200"/>
            </a:xfrm>
            <a:prstGeom prst="rect">
              <a:avLst/>
            </a:prstGeom>
            <a:solidFill>
              <a:srgbClr val="EC6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1" name="그룹 27"/>
            <p:cNvGrpSpPr/>
            <p:nvPr/>
          </p:nvGrpSpPr>
          <p:grpSpPr>
            <a:xfrm>
              <a:off x="337444" y="357166"/>
              <a:ext cx="8406132" cy="1170669"/>
              <a:chOff x="337444" y="357166"/>
              <a:chExt cx="8406132" cy="1170669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413136" y="876583"/>
                <a:ext cx="73304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3</a:t>
                </a:r>
                <a:r>
                  <a:rPr lang="ko-KR" altLang="en-US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단계 </a:t>
                </a:r>
                <a:r>
                  <a:rPr lang="en-US" altLang="ko-KR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: </a:t>
                </a:r>
                <a:r>
                  <a:rPr lang="ko-KR" altLang="en-US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수강신청</a:t>
                </a:r>
                <a:endParaRPr lang="ko-KR" altLang="en-US" sz="24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13" name="TextBox 3"/>
              <p:cNvSpPr txBox="1"/>
              <p:nvPr/>
            </p:nvSpPr>
            <p:spPr>
              <a:xfrm>
                <a:off x="337444" y="780323"/>
                <a:ext cx="974690" cy="747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학생 스스로 </a:t>
                </a:r>
                <a:endParaRPr lang="en-US" altLang="ko-KR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진로계획에 따라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원하는 과목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수강 선택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643702" y="357166"/>
                <a:ext cx="19795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spc="-30" dirty="0" smtClean="0">
                    <a:latin typeface="나눔스퀘어OTF" pitchFamily="34" charset="-127"/>
                    <a:ea typeface="나눔스퀘어OTF" pitchFamily="34" charset="-127"/>
                  </a:rPr>
                  <a:t>02 </a:t>
                </a:r>
                <a:r>
                  <a:rPr lang="ko-KR" altLang="en-US" sz="1200" spc="-30" dirty="0" smtClean="0">
                    <a:latin typeface="나눔스퀘어OTF" pitchFamily="34" charset="-127"/>
                    <a:ea typeface="나눔스퀘어OTF" pitchFamily="34" charset="-127"/>
                  </a:rPr>
                  <a:t>고교학점제는 무엇일까요</a:t>
                </a:r>
                <a:r>
                  <a:rPr lang="en-US" altLang="ko-KR" sz="1200" spc="-30" dirty="0" smtClean="0">
                    <a:latin typeface="나눔스퀘어OTF" pitchFamily="34" charset="-127"/>
                    <a:ea typeface="나눔스퀘어OTF" pitchFamily="34" charset="-127"/>
                  </a:rPr>
                  <a:t>?</a:t>
                </a:r>
                <a:endParaRPr lang="ko-KR" altLang="en-US" sz="1200" spc="-30" dirty="0"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37444" y="500042"/>
                <a:ext cx="9746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수강신청</a:t>
                </a: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1202839" y="1882157"/>
            <a:ext cx="7072362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학생 스스로 진로 계획에 따라 원하는 과목 선택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64336" y="5500702"/>
            <a:ext cx="22630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고교학점제 홈페이지 수강신청 안내 </a:t>
            </a:r>
            <a:endParaRPr lang="en-US" altLang="ko-KR" sz="1100" spc="-100" dirty="0" smtClean="0">
              <a:solidFill>
                <a:schemeClr val="tx1">
                  <a:lumMod val="65000"/>
                  <a:lumOff val="3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/>
            <a:r>
              <a:rPr lang="en-US" altLang="ko-KR" sz="1100" spc="-10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http://www.hscredit.kr</a:t>
            </a:r>
            <a:endParaRPr lang="ko-KR" altLang="en-US" sz="1100" spc="-10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8662" y="4143380"/>
            <a:ext cx="1643074" cy="3533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450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안내와 </a:t>
            </a:r>
            <a:r>
              <a:rPr lang="ko-KR" altLang="en-US" sz="1450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상담</a:t>
            </a:r>
            <a:endParaRPr lang="ko-KR" altLang="en-US" sz="1450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00920" y="4071942"/>
            <a:ext cx="1571637" cy="5734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450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학생의 이수 과목 </a:t>
            </a:r>
            <a:endParaRPr lang="en-US" altLang="ko-KR" sz="1450" kern="1000" spc="-7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450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선호도 조사 </a:t>
            </a:r>
            <a:r>
              <a:rPr lang="en-US" altLang="ko-KR" sz="1450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endParaRPr lang="ko-KR" altLang="en-US" sz="1450" kern="1000" spc="-7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66170" y="4147204"/>
            <a:ext cx="1714513" cy="3533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450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학생의 </a:t>
            </a:r>
            <a:r>
              <a:rPr lang="ko-KR" altLang="en-US" sz="1450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수강신청</a:t>
            </a:r>
            <a:endParaRPr lang="ko-KR" altLang="en-US" sz="1450" kern="1000" spc="-9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34624" y="2886680"/>
            <a:ext cx="2096976" cy="3631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600" kern="1000" dirty="0" err="1" smtClean="0">
                <a:latin typeface="나눔스퀘어OTF ExtraBold" pitchFamily="34" charset="-127"/>
                <a:ea typeface="나눔스퀘어OTF ExtraBold" pitchFamily="34" charset="-127"/>
              </a:rPr>
              <a:t>수강신청제</a:t>
            </a:r>
            <a:r>
              <a:rPr lang="ko-KR" altLang="en-US" sz="1600" kern="1000" dirty="0" smtClean="0">
                <a:latin typeface="나눔스퀘어OTF ExtraBold" pitchFamily="34" charset="-127"/>
                <a:ea typeface="나눔스퀘어OTF ExtraBold" pitchFamily="34" charset="-127"/>
              </a:rPr>
              <a:t> 운영</a:t>
            </a:r>
            <a:endParaRPr lang="ko-KR" altLang="en-US" sz="1600" kern="100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28662" y="4643446"/>
            <a:ext cx="1643074" cy="7017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우리 학교 </a:t>
            </a:r>
            <a:r>
              <a:rPr lang="ko-KR" altLang="en-US" sz="1200" kern="1000" spc="-9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과목 선택 </a:t>
            </a:r>
            <a:endParaRPr lang="en-US" altLang="ko-KR" sz="1200" kern="1000" spc="-9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설명 </a:t>
            </a:r>
            <a:r>
              <a:rPr lang="ko-KR" altLang="en-US" sz="1200" kern="1000" spc="-9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및 진로 </a:t>
            </a: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학업 설계</a:t>
            </a:r>
            <a:endParaRPr lang="en-US" altLang="ko-KR" sz="1200" kern="1000" spc="-9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상담 </a:t>
            </a:r>
            <a:r>
              <a:rPr lang="ko-KR" altLang="en-US" sz="1200" kern="1000" spc="-9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실시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50678" y="4640104"/>
            <a:ext cx="1571637" cy="7017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신청 </a:t>
            </a:r>
            <a:r>
              <a:rPr lang="ko-KR" altLang="en-US" sz="1200" kern="1000" spc="-9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결과에 </a:t>
            </a: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따른 </a:t>
            </a:r>
            <a:endParaRPr lang="en-US" altLang="ko-KR" sz="1200" kern="1000" spc="-9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교사</a:t>
            </a:r>
            <a:r>
              <a:rPr lang="en-US" altLang="ko-KR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/</a:t>
            </a: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교실 배정 및</a:t>
            </a:r>
            <a:endParaRPr lang="en-US" altLang="ko-KR" sz="1200" kern="1000" spc="-9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시간표 작성</a:t>
            </a:r>
            <a:endParaRPr lang="ko-KR" altLang="en-US" sz="1200" kern="1000" spc="-9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pic>
        <p:nvPicPr>
          <p:cNvPr id="7171" name="Picture 3" descr="F:\2018\2018 작업용\1-181031 고교학점제 ppt 추가\1128 고교학점제 PPT 수정 폴더\Links - jpg\수강신청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3071810"/>
            <a:ext cx="2218988" cy="2286016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sp>
        <p:nvSpPr>
          <p:cNvPr id="42" name="TextBox 41"/>
          <p:cNvSpPr txBox="1"/>
          <p:nvPr/>
        </p:nvSpPr>
        <p:spPr>
          <a:xfrm>
            <a:off x="2588670" y="4643446"/>
            <a:ext cx="1571637" cy="6935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조사 결과에 기초한</a:t>
            </a:r>
            <a:endParaRPr lang="en-US" altLang="ko-KR" sz="1200" kern="1000" spc="-9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개설 과목 </a:t>
            </a:r>
            <a:endParaRPr lang="en-US" altLang="ko-KR" sz="1200" kern="1000" spc="-9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200" kern="1000" spc="-9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확정</a:t>
            </a:r>
            <a:endParaRPr lang="ko-KR" altLang="en-US" sz="1200" kern="1000" spc="-9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780415" y="320073"/>
            <a:ext cx="139178" cy="179969"/>
            <a:chOff x="4857752" y="3929066"/>
            <a:chExt cx="198000" cy="256031"/>
          </a:xfrm>
        </p:grpSpPr>
        <p:grpSp>
          <p:nvGrpSpPr>
            <p:cNvPr id="23" name="그룹 47"/>
            <p:cNvGrpSpPr/>
            <p:nvPr/>
          </p:nvGrpSpPr>
          <p:grpSpPr>
            <a:xfrm>
              <a:off x="4857752" y="3929066"/>
              <a:ext cx="198000" cy="256031"/>
              <a:chOff x="5129479" y="4057917"/>
              <a:chExt cx="198000" cy="256031"/>
            </a:xfrm>
          </p:grpSpPr>
          <p:sp>
            <p:nvSpPr>
              <p:cNvPr id="25" name="타원 24"/>
              <p:cNvSpPr/>
              <p:nvPr/>
            </p:nvSpPr>
            <p:spPr>
              <a:xfrm>
                <a:off x="5129479" y="4057917"/>
                <a:ext cx="198000" cy="198000"/>
              </a:xfrm>
              <a:prstGeom prst="ellipse">
                <a:avLst/>
              </a:prstGeom>
              <a:solidFill>
                <a:srgbClr val="EC6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자유형 25"/>
              <p:cNvSpPr/>
              <p:nvPr/>
            </p:nvSpPr>
            <p:spPr>
              <a:xfrm>
                <a:off x="5163139" y="4198947"/>
                <a:ext cx="137441" cy="115001"/>
              </a:xfrm>
              <a:custGeom>
                <a:avLst/>
                <a:gdLst>
                  <a:gd name="connsiteX0" fmla="*/ 0 w 137441"/>
                  <a:gd name="connsiteY0" fmla="*/ 5610 h 115001"/>
                  <a:gd name="connsiteX1" fmla="*/ 64513 w 137441"/>
                  <a:gd name="connsiteY1" fmla="*/ 115001 h 115001"/>
                  <a:gd name="connsiteX2" fmla="*/ 137441 w 137441"/>
                  <a:gd name="connsiteY2" fmla="*/ 0 h 115001"/>
                  <a:gd name="connsiteX3" fmla="*/ 0 w 137441"/>
                  <a:gd name="connsiteY3" fmla="*/ 5610 h 11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441" h="115001">
                    <a:moveTo>
                      <a:pt x="0" y="5610"/>
                    </a:moveTo>
                    <a:lnTo>
                      <a:pt x="64513" y="115001"/>
                    </a:lnTo>
                    <a:lnTo>
                      <a:pt x="137441" y="0"/>
                    </a:lnTo>
                    <a:lnTo>
                      <a:pt x="0" y="5610"/>
                    </a:lnTo>
                    <a:close/>
                  </a:path>
                </a:pathLst>
              </a:custGeom>
              <a:solidFill>
                <a:srgbClr val="EC6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4" name="타원 23"/>
            <p:cNvSpPr/>
            <p:nvPr/>
          </p:nvSpPr>
          <p:spPr>
            <a:xfrm>
              <a:off x="4914347" y="3986479"/>
              <a:ext cx="82800" cy="82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823497"/>
            <a:ext cx="7681913" cy="528637"/>
          </a:xfrm>
          <a:prstGeom prst="rect">
            <a:avLst/>
          </a:prstGeom>
          <a:noFill/>
        </p:spPr>
      </p:pic>
      <p:pic>
        <p:nvPicPr>
          <p:cNvPr id="8194" name="Picture 2" descr="C:\Users\Administrator\Desktop\18.png"/>
          <p:cNvPicPr>
            <a:picLocks noChangeAspect="1" noChangeArrowheads="1"/>
          </p:cNvPicPr>
          <p:nvPr/>
        </p:nvPicPr>
        <p:blipFill>
          <a:blip r:embed="rId4" cstate="print"/>
          <a:srcRect l="9375" t="36458" r="9375" b="22917"/>
          <a:stretch>
            <a:fillRect/>
          </a:stretch>
        </p:blipFill>
        <p:spPr bwMode="auto">
          <a:xfrm>
            <a:off x="857224" y="2500306"/>
            <a:ext cx="7429552" cy="2786082"/>
          </a:xfrm>
          <a:prstGeom prst="rect">
            <a:avLst/>
          </a:prstGeom>
          <a:noFill/>
        </p:spPr>
      </p:pic>
      <p:grpSp>
        <p:nvGrpSpPr>
          <p:cNvPr id="9" name="그룹 8"/>
          <p:cNvGrpSpPr/>
          <p:nvPr/>
        </p:nvGrpSpPr>
        <p:grpSpPr>
          <a:xfrm>
            <a:off x="296348" y="357166"/>
            <a:ext cx="8447228" cy="1180287"/>
            <a:chOff x="296348" y="357166"/>
            <a:chExt cx="8447228" cy="1180287"/>
          </a:xfrm>
        </p:grpSpPr>
        <p:sp>
          <p:nvSpPr>
            <p:cNvPr id="10" name="직사각형 9"/>
            <p:cNvSpPr/>
            <p:nvPr/>
          </p:nvSpPr>
          <p:spPr>
            <a:xfrm>
              <a:off x="418322" y="522344"/>
              <a:ext cx="856800" cy="205200"/>
            </a:xfrm>
            <a:prstGeom prst="rect">
              <a:avLst/>
            </a:prstGeom>
            <a:solidFill>
              <a:srgbClr val="00A4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1" name="그룹 27"/>
            <p:cNvGrpSpPr/>
            <p:nvPr/>
          </p:nvGrpSpPr>
          <p:grpSpPr>
            <a:xfrm>
              <a:off x="296348" y="357166"/>
              <a:ext cx="8447228" cy="1180287"/>
              <a:chOff x="296348" y="357166"/>
              <a:chExt cx="8447228" cy="118028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413136" y="876583"/>
                <a:ext cx="73304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4</a:t>
                </a:r>
                <a:r>
                  <a:rPr lang="ko-KR" altLang="en-US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단계 </a:t>
                </a:r>
                <a:r>
                  <a:rPr lang="en-US" altLang="ko-KR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: </a:t>
                </a:r>
                <a:r>
                  <a:rPr lang="ko-KR" altLang="en-US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수업 운영</a:t>
                </a:r>
                <a:endParaRPr lang="ko-KR" altLang="en-US" sz="24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13" name="TextBox 3"/>
              <p:cNvSpPr txBox="1"/>
              <p:nvPr/>
            </p:nvSpPr>
            <p:spPr>
              <a:xfrm>
                <a:off x="296348" y="780323"/>
                <a:ext cx="1091284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err="1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참여형</a:t>
                </a: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 수업</a:t>
                </a:r>
                <a:endParaRPr lang="en-US" altLang="ko-KR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altLang="ko-KR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(</a:t>
                </a: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토론</a:t>
                </a:r>
                <a:r>
                  <a:rPr lang="en-US" altLang="ko-KR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, </a:t>
                </a: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실습 등</a:t>
                </a:r>
                <a:r>
                  <a:rPr lang="en-US" altLang="ko-KR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),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학년 구분 없이 </a:t>
                </a:r>
                <a:endParaRPr lang="en-US" altLang="ko-KR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00" spc="-8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자유로운 과목 수강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643702" y="357166"/>
                <a:ext cx="19795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spc="-30" dirty="0" smtClean="0">
                    <a:latin typeface="나눔스퀘어OTF" pitchFamily="34" charset="-127"/>
                    <a:ea typeface="나눔스퀘어OTF" pitchFamily="34" charset="-127"/>
                  </a:rPr>
                  <a:t>02 </a:t>
                </a:r>
                <a:r>
                  <a:rPr lang="ko-KR" altLang="en-US" sz="1200" spc="-30" dirty="0" smtClean="0">
                    <a:latin typeface="나눔스퀘어OTF" pitchFamily="34" charset="-127"/>
                    <a:ea typeface="나눔스퀘어OTF" pitchFamily="34" charset="-127"/>
                  </a:rPr>
                  <a:t>고교학점제는 무엇일까요</a:t>
                </a:r>
                <a:r>
                  <a:rPr lang="en-US" altLang="ko-KR" sz="1200" spc="-30" dirty="0" smtClean="0">
                    <a:latin typeface="나눔스퀘어OTF" pitchFamily="34" charset="-127"/>
                    <a:ea typeface="나눔스퀘어OTF" pitchFamily="34" charset="-127"/>
                  </a:rPr>
                  <a:t>?</a:t>
                </a:r>
                <a:endParaRPr lang="ko-KR" altLang="en-US" sz="1200" spc="-30" dirty="0"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37444" y="500042"/>
                <a:ext cx="9746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수업 운</a:t>
                </a:r>
                <a:r>
                  <a:rPr lang="ko-KR" altLang="en-US" sz="95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영</a:t>
                </a: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1202839" y="1888960"/>
            <a:ext cx="707236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수업은 학생 </a:t>
            </a:r>
            <a:r>
              <a:rPr lang="ko-KR" altLang="en-US" kern="1000" spc="-70" dirty="0" err="1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참여형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수업으로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공강 시간은 자율적으로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필요하면 교실 이동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5576" y="5320255"/>
            <a:ext cx="203047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kern="1000" spc="-70" dirty="0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선택한 과목 수업을 위한</a:t>
            </a:r>
            <a:r>
              <a:rPr lang="en-US" altLang="ko-KR" sz="1500" kern="1000" spc="-70" dirty="0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500" kern="1000" spc="-70" dirty="0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교실 이동</a:t>
            </a:r>
            <a:endParaRPr lang="ko-KR" altLang="en-US" sz="1000" kern="1000" spc="-7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4992" y="5320255"/>
            <a:ext cx="2048512" cy="3533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500" kern="1000" spc="-70" dirty="0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공강 시간 활용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5715008" y="5320255"/>
            <a:ext cx="214777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500" kern="1000" spc="-70" dirty="0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학생 </a:t>
            </a:r>
            <a:r>
              <a:rPr lang="ko-KR" altLang="en-US" sz="1500" kern="1000" spc="-70" dirty="0" err="1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참여형</a:t>
            </a:r>
            <a:r>
              <a:rPr lang="ko-KR" altLang="en-US" sz="1500" kern="1000" spc="-70" dirty="0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 수업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27584" y="5855633"/>
            <a:ext cx="1928826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kern="1000" spc="-70" dirty="0" err="1" smtClean="0">
                <a:latin typeface="나눔스퀘어OTF Bold" pitchFamily="34" charset="-127"/>
                <a:ea typeface="나눔스퀘어OTF Bold" pitchFamily="34" charset="-127"/>
              </a:rPr>
              <a:t>학생별</a:t>
            </a:r>
            <a:r>
              <a:rPr lang="ko-KR" altLang="en-US" sz="1000" kern="1000" spc="-70" dirty="0" smtClean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000" kern="1000" spc="-70" dirty="0">
                <a:latin typeface="나눔스퀘어OTF Bold" pitchFamily="34" charset="-127"/>
                <a:ea typeface="나눔스퀘어OTF Bold" pitchFamily="34" charset="-127"/>
              </a:rPr>
              <a:t>시간표에 </a:t>
            </a:r>
            <a:r>
              <a:rPr lang="ko-KR" altLang="en-US" sz="1000" kern="1000" spc="-70" dirty="0" smtClean="0">
                <a:latin typeface="나눔스퀘어OTF Bold" pitchFamily="34" charset="-127"/>
                <a:ea typeface="나눔스퀘어OTF Bold" pitchFamily="34" charset="-127"/>
              </a:rPr>
              <a:t>따라 이동</a:t>
            </a:r>
            <a:endParaRPr lang="en-US" altLang="ko-KR" sz="1000" kern="1000" spc="-7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en-US" altLang="ko-KR" sz="1000" kern="1000" spc="-70" dirty="0" smtClean="0"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000" kern="1000" spc="-70" dirty="0" err="1">
                <a:latin typeface="나눔스퀘어OTF Bold" pitchFamily="34" charset="-127"/>
                <a:ea typeface="나눔스퀘어OTF Bold" pitchFamily="34" charset="-127"/>
              </a:rPr>
              <a:t>블록타임제</a:t>
            </a:r>
            <a:r>
              <a:rPr lang="ko-KR" altLang="en-US" sz="1000" kern="1000" spc="-70" dirty="0">
                <a:latin typeface="나눔스퀘어OTF Bold" pitchFamily="34" charset="-127"/>
                <a:ea typeface="나눔스퀘어OTF Bold" pitchFamily="34" charset="-127"/>
              </a:rPr>
              <a:t> 활용</a:t>
            </a:r>
            <a:r>
              <a:rPr lang="en-US" altLang="ko-KR" sz="1000" kern="1000" spc="-70" dirty="0"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1000" kern="1000" spc="-7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4992" y="5572140"/>
            <a:ext cx="2048512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000" kern="1000" spc="-70" dirty="0" smtClean="0">
                <a:latin typeface="나눔스퀘어OTF Bold" pitchFamily="34" charset="-127"/>
                <a:ea typeface="나눔스퀘어OTF Bold" pitchFamily="34" charset="-127"/>
              </a:rPr>
              <a:t>자율 학습 장소 지정 및 </a:t>
            </a:r>
            <a:endParaRPr lang="en-US" altLang="ko-KR" sz="1000" kern="1000" spc="-70" dirty="0" err="1" smtClean="0"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000" kern="1000" spc="-70" dirty="0" err="1" smtClean="0">
                <a:latin typeface="나눔스퀘어OTF Bold" pitchFamily="34" charset="-127"/>
                <a:ea typeface="나눔스퀘어OTF Bold" pitchFamily="34" charset="-127"/>
              </a:rPr>
              <a:t>학생 오리엔테이션 실시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5715008" y="5643578"/>
            <a:ext cx="2147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kern="1000" spc="-70" dirty="0" smtClean="0"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000" kern="1000" spc="-70" dirty="0" err="1" smtClean="0">
                <a:latin typeface="나눔스퀘어OTF Bold" pitchFamily="34" charset="-127"/>
                <a:ea typeface="나눔스퀘어OTF Bold" pitchFamily="34" charset="-127"/>
              </a:rPr>
              <a:t>토론</a:t>
            </a:r>
            <a:r>
              <a:rPr lang="en-US" altLang="ko-KR" sz="1000" kern="1000" spc="-70" dirty="0" err="1" smtClean="0">
                <a:latin typeface="나눔스퀘어OTF Bold" pitchFamily="34" charset="-127"/>
                <a:ea typeface="나눔스퀘어OTF Bold" pitchFamily="34" charset="-127"/>
              </a:rPr>
              <a:t>·</a:t>
            </a:r>
            <a:r>
              <a:rPr lang="ko-KR" altLang="en-US" sz="1000" kern="1000" spc="-70" dirty="0" err="1" smtClean="0">
                <a:latin typeface="나눔스퀘어OTF Bold" pitchFamily="34" charset="-127"/>
                <a:ea typeface="나눔스퀘어OTF Bold" pitchFamily="34" charset="-127"/>
              </a:rPr>
              <a:t>실습 등</a:t>
            </a:r>
            <a:r>
              <a:rPr lang="en-US" altLang="ko-KR" sz="1000" kern="1000" spc="-70" dirty="0" err="1" smtClean="0"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1000" kern="1000" spc="-70" dirty="0" err="1" smtClean="0"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772464" y="320073"/>
            <a:ext cx="139178" cy="179969"/>
            <a:chOff x="4857752" y="3929066"/>
            <a:chExt cx="198000" cy="256031"/>
          </a:xfrm>
        </p:grpSpPr>
        <p:grpSp>
          <p:nvGrpSpPr>
            <p:cNvPr id="23" name="그룹 47"/>
            <p:cNvGrpSpPr/>
            <p:nvPr/>
          </p:nvGrpSpPr>
          <p:grpSpPr>
            <a:xfrm>
              <a:off x="4857752" y="3929066"/>
              <a:ext cx="198000" cy="256031"/>
              <a:chOff x="5129479" y="4057917"/>
              <a:chExt cx="198000" cy="256031"/>
            </a:xfrm>
          </p:grpSpPr>
          <p:sp>
            <p:nvSpPr>
              <p:cNvPr id="26" name="타원 25"/>
              <p:cNvSpPr/>
              <p:nvPr/>
            </p:nvSpPr>
            <p:spPr>
              <a:xfrm>
                <a:off x="5129479" y="4057917"/>
                <a:ext cx="198000" cy="198000"/>
              </a:xfrm>
              <a:prstGeom prst="ellipse">
                <a:avLst/>
              </a:prstGeom>
              <a:solidFill>
                <a:srgbClr val="00A4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자유형 26"/>
              <p:cNvSpPr/>
              <p:nvPr/>
            </p:nvSpPr>
            <p:spPr>
              <a:xfrm>
                <a:off x="5163139" y="4198947"/>
                <a:ext cx="137441" cy="115001"/>
              </a:xfrm>
              <a:custGeom>
                <a:avLst/>
                <a:gdLst>
                  <a:gd name="connsiteX0" fmla="*/ 0 w 137441"/>
                  <a:gd name="connsiteY0" fmla="*/ 5610 h 115001"/>
                  <a:gd name="connsiteX1" fmla="*/ 64513 w 137441"/>
                  <a:gd name="connsiteY1" fmla="*/ 115001 h 115001"/>
                  <a:gd name="connsiteX2" fmla="*/ 137441 w 137441"/>
                  <a:gd name="connsiteY2" fmla="*/ 0 h 115001"/>
                  <a:gd name="connsiteX3" fmla="*/ 0 w 137441"/>
                  <a:gd name="connsiteY3" fmla="*/ 5610 h 11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441" h="115001">
                    <a:moveTo>
                      <a:pt x="0" y="5610"/>
                    </a:moveTo>
                    <a:lnTo>
                      <a:pt x="64513" y="115001"/>
                    </a:lnTo>
                    <a:lnTo>
                      <a:pt x="137441" y="0"/>
                    </a:lnTo>
                    <a:lnTo>
                      <a:pt x="0" y="5610"/>
                    </a:lnTo>
                    <a:close/>
                  </a:path>
                </a:pathLst>
              </a:custGeom>
              <a:solidFill>
                <a:srgbClr val="00A4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5" name="타원 24"/>
            <p:cNvSpPr/>
            <p:nvPr/>
          </p:nvSpPr>
          <p:spPr>
            <a:xfrm>
              <a:off x="4914347" y="3986479"/>
              <a:ext cx="82800" cy="82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0628 고교학점제 PPT 수정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5552" y="2575629"/>
            <a:ext cx="7995684" cy="193899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이 자료는 고교학점제 정책을 이해하고 단위 학교에서의 안정적 착근을 지원하기 위해 만들어진 연수자료로 </a:t>
            </a:r>
            <a:endParaRPr lang="en-US" altLang="ko-KR" sz="1200" spc="-50" dirty="0" smtClean="0">
              <a:solidFill>
                <a:schemeClr val="tx2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spc="-50" dirty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    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일반계 고등학교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200" spc="-50" dirty="0" err="1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직업계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 고등학교에서 범용적으로 활용할 수 있도록 만들어졌습니다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200" spc="-50" dirty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    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따라서 연수대상자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학부모 </a:t>
            </a:r>
            <a:r>
              <a:rPr lang="ko-KR" altLang="en-US" sz="1200" spc="-50" dirty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용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), 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학교의 성격 등을 고려하여 </a:t>
            </a:r>
            <a:r>
              <a:rPr lang="ko-KR" altLang="en-US" sz="1200" spc="-50" dirty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본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 자료를 재구성하여 활용할 수 있습니다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     (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예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. PPT “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감사합니다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” 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뒤에 붙어 있는 학교 사례는 추가 수정하여 활용할 수 있음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1200" spc="-50" dirty="0" smtClean="0">
              <a:solidFill>
                <a:schemeClr val="tx2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marL="171450" indent="-171450">
              <a:lnSpc>
                <a:spcPct val="250000"/>
              </a:lnSpc>
              <a:buFont typeface="Wingdings" pitchFamily="2" charset="2"/>
              <a:buChar char="§"/>
            </a:pP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본 자료는 파워포인트 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2010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년 버전을 기반으로 작성하였으며 원활한 </a:t>
            </a:r>
            <a:r>
              <a:rPr lang="ko-KR" altLang="en-US" sz="1200" spc="-50" dirty="0" err="1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프리젠테이션을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 위해 </a:t>
            </a:r>
            <a:r>
              <a:rPr lang="ko-KR" altLang="en-US" sz="1200" spc="-50" dirty="0" err="1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나눔스퀘어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 글꼴 모음을 설치하신 후  </a:t>
            </a:r>
            <a:endParaRPr lang="en-US" altLang="ko-KR" sz="1200" spc="-50" dirty="0" smtClean="0">
              <a:solidFill>
                <a:schemeClr val="tx2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marL="171450" indent="-171450">
              <a:lnSpc>
                <a:spcPct val="150000"/>
              </a:lnSpc>
            </a:pP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     진행해주시기 바랍니다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.(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  <a:hlinkClick r:id="rId3"/>
              </a:rPr>
              <a:t>서체 </a:t>
            </a:r>
            <a:r>
              <a:rPr lang="ko-KR" altLang="en-US" sz="1200" spc="-50" dirty="0" err="1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  <a:hlinkClick r:id="rId3"/>
              </a:rPr>
              <a:t>나눔스퀘어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  <a:hlinkClick r:id="rId3"/>
              </a:rPr>
              <a:t> 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  <a:hlinkClick r:id="rId3"/>
              </a:rPr>
              <a:t>OTF </a:t>
            </a:r>
            <a:r>
              <a:rPr lang="ko-KR" altLang="en-US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  <a:hlinkClick r:id="rId3"/>
              </a:rPr>
              <a:t>윈도우용 설치하기</a:t>
            </a:r>
            <a:r>
              <a:rPr lang="en-US" altLang="ko-KR" sz="1200" spc="-50" dirty="0" smtClean="0">
                <a:solidFill>
                  <a:schemeClr val="tx2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en-US" altLang="ko-KR" sz="1200" spc="-50" dirty="0">
              <a:solidFill>
                <a:schemeClr val="tx2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823497"/>
            <a:ext cx="7681913" cy="528637"/>
          </a:xfrm>
          <a:prstGeom prst="rect">
            <a:avLst/>
          </a:prstGeom>
          <a:noFill/>
        </p:spPr>
      </p:pic>
      <p:pic>
        <p:nvPicPr>
          <p:cNvPr id="5122" name="Picture 2" descr="C:\Users\Administrator\Desktop\19.png"/>
          <p:cNvPicPr>
            <a:picLocks noChangeAspect="1" noChangeArrowheads="1"/>
          </p:cNvPicPr>
          <p:nvPr/>
        </p:nvPicPr>
        <p:blipFill>
          <a:blip r:embed="rId4" cstate="print"/>
          <a:srcRect t="53125" b="7291"/>
          <a:stretch>
            <a:fillRect/>
          </a:stretch>
        </p:blipFill>
        <p:spPr bwMode="auto">
          <a:xfrm>
            <a:off x="0" y="3643314"/>
            <a:ext cx="9144000" cy="271464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02839" y="1882157"/>
            <a:ext cx="707236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경쟁위주의 상대평가에서 개인의 성취 정도에 따라 성취평가제 확대 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357992" y="357166"/>
            <a:ext cx="8385584" cy="1004470"/>
            <a:chOff x="357992" y="357166"/>
            <a:chExt cx="8385584" cy="1004470"/>
          </a:xfrm>
        </p:grpSpPr>
        <p:sp>
          <p:nvSpPr>
            <p:cNvPr id="10" name="직사각형 9"/>
            <p:cNvSpPr/>
            <p:nvPr/>
          </p:nvSpPr>
          <p:spPr>
            <a:xfrm>
              <a:off x="418322" y="522344"/>
              <a:ext cx="856800" cy="205200"/>
            </a:xfrm>
            <a:prstGeom prst="rect">
              <a:avLst/>
            </a:prstGeom>
            <a:solidFill>
              <a:srgbClr val="693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1" name="그룹 27"/>
            <p:cNvGrpSpPr/>
            <p:nvPr/>
          </p:nvGrpSpPr>
          <p:grpSpPr>
            <a:xfrm>
              <a:off x="357992" y="357166"/>
              <a:ext cx="8385584" cy="1004470"/>
              <a:chOff x="357992" y="357166"/>
              <a:chExt cx="8385584" cy="100447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413136" y="876583"/>
                <a:ext cx="73304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5</a:t>
                </a:r>
                <a:r>
                  <a:rPr lang="ko-KR" altLang="en-US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단계 </a:t>
                </a:r>
                <a:r>
                  <a:rPr lang="en-US" altLang="ko-KR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: </a:t>
                </a:r>
                <a:r>
                  <a:rPr lang="ko-KR" altLang="en-US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학생 평가</a:t>
                </a:r>
                <a:endParaRPr lang="ko-KR" altLang="en-US" sz="24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13" name="TextBox 3"/>
              <p:cNvSpPr txBox="1"/>
              <p:nvPr/>
            </p:nvSpPr>
            <p:spPr>
              <a:xfrm>
                <a:off x="357992" y="780323"/>
                <a:ext cx="974690" cy="581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수업과 연계한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과정 중심 평가</a:t>
                </a:r>
                <a:r>
                  <a:rPr lang="en-US" altLang="ko-KR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,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성취평가제 적용</a:t>
                </a:r>
                <a:endParaRPr lang="ko-KR" altLang="en-US" sz="900" spc="-50" dirty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643702" y="357166"/>
                <a:ext cx="19795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spc="-30" dirty="0" smtClean="0">
                    <a:latin typeface="나눔스퀘어OTF" pitchFamily="34" charset="-127"/>
                    <a:ea typeface="나눔스퀘어OTF" pitchFamily="34" charset="-127"/>
                  </a:rPr>
                  <a:t>02 </a:t>
                </a:r>
                <a:r>
                  <a:rPr lang="ko-KR" altLang="en-US" sz="1200" spc="-30" dirty="0" smtClean="0">
                    <a:latin typeface="나눔스퀘어OTF" pitchFamily="34" charset="-127"/>
                    <a:ea typeface="나눔스퀘어OTF" pitchFamily="34" charset="-127"/>
                  </a:rPr>
                  <a:t>고교학점제는 무엇일까요</a:t>
                </a:r>
                <a:r>
                  <a:rPr lang="en-US" altLang="ko-KR" sz="1200" spc="-30" dirty="0" smtClean="0">
                    <a:latin typeface="나눔스퀘어OTF" pitchFamily="34" charset="-127"/>
                    <a:ea typeface="나눔스퀘어OTF" pitchFamily="34" charset="-127"/>
                  </a:rPr>
                  <a:t>?</a:t>
                </a:r>
                <a:endParaRPr lang="ko-KR" altLang="en-US" sz="1200" spc="-30" dirty="0"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57992" y="500042"/>
                <a:ext cx="9746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학생 평가</a:t>
                </a:r>
              </a:p>
            </p:txBody>
          </p:sp>
        </p:grpSp>
      </p:grpSp>
      <p:sp>
        <p:nvSpPr>
          <p:cNvPr id="2854" name="TextBox 2853"/>
          <p:cNvSpPr txBox="1"/>
          <p:nvPr/>
        </p:nvSpPr>
        <p:spPr>
          <a:xfrm>
            <a:off x="785786" y="2357430"/>
            <a:ext cx="7500990" cy="675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580" kern="10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수업과 연계된 과정중심평가 </a:t>
            </a:r>
            <a:r>
              <a:rPr lang="en-US" altLang="ko-KR" sz="1580" kern="10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– </a:t>
            </a:r>
            <a:r>
              <a:rPr lang="ko-KR" altLang="en-US" sz="1580" kern="10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지필평가</a:t>
            </a:r>
            <a:r>
              <a:rPr lang="en-US" altLang="ko-KR" sz="1580" kern="10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580" kern="10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선다형</a:t>
            </a:r>
            <a:r>
              <a:rPr lang="en-US" altLang="ko-KR" sz="1580" kern="10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) </a:t>
            </a:r>
            <a:r>
              <a:rPr lang="ko-KR" altLang="en-US" sz="1580" kern="10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축소하고</a:t>
            </a:r>
            <a:r>
              <a:rPr lang="en-US" altLang="ko-KR" sz="1580" kern="10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</a:p>
          <a:p>
            <a:pPr algn="ctr">
              <a:lnSpc>
                <a:spcPct val="120000"/>
              </a:lnSpc>
            </a:pPr>
            <a:r>
              <a:rPr lang="ko-KR" altLang="en-US" sz="1580" kern="1000" dirty="0" err="1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서논술</a:t>
            </a:r>
            <a:r>
              <a:rPr lang="en-US" altLang="ko-KR" sz="1580" kern="10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580" kern="10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수행평가 등을 확대하여 학습과정 및 성장에 초점을 둔 과정중심평가 활성화  </a:t>
            </a:r>
            <a:endParaRPr lang="ko-KR" altLang="en-US" sz="1580" kern="1000" dirty="0">
              <a:solidFill>
                <a:srgbClr val="EC6D6B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858" name="TextBox 2857"/>
          <p:cNvSpPr txBox="1"/>
          <p:nvPr/>
        </p:nvSpPr>
        <p:spPr>
          <a:xfrm>
            <a:off x="1785918" y="3357562"/>
            <a:ext cx="2196190" cy="370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600" kern="1000" dirty="0" smtClean="0">
                <a:latin typeface="나눔스퀘어OTF ExtraBold" pitchFamily="34" charset="-127"/>
                <a:ea typeface="나눔스퀘어OTF ExtraBold" pitchFamily="34" charset="-127"/>
              </a:rPr>
              <a:t>상대평</a:t>
            </a:r>
            <a:r>
              <a:rPr lang="ko-KR" altLang="en-US" sz="1600" kern="1000" dirty="0">
                <a:latin typeface="나눔스퀘어OTF ExtraBold" pitchFamily="34" charset="-127"/>
                <a:ea typeface="나눔스퀘어OTF ExtraBold" pitchFamily="34" charset="-127"/>
              </a:rPr>
              <a:t>가</a:t>
            </a:r>
          </a:p>
        </p:txBody>
      </p:sp>
      <p:sp>
        <p:nvSpPr>
          <p:cNvPr id="2859" name="TextBox 2858"/>
          <p:cNvSpPr txBox="1"/>
          <p:nvPr/>
        </p:nvSpPr>
        <p:spPr>
          <a:xfrm>
            <a:off x="5143504" y="3357562"/>
            <a:ext cx="2196190" cy="370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600" kern="1000" dirty="0" smtClean="0">
                <a:latin typeface="나눔스퀘어OTF ExtraBold" pitchFamily="34" charset="-127"/>
                <a:ea typeface="나눔스퀘어OTF ExtraBold" pitchFamily="34" charset="-127"/>
              </a:rPr>
              <a:t>성취</a:t>
            </a:r>
            <a:r>
              <a:rPr lang="en-US" altLang="ko-KR" sz="1600" kern="1000" dirty="0" smtClean="0">
                <a:latin typeface="나눔스퀘어OTF ExtraBold" pitchFamily="34" charset="-127"/>
                <a:ea typeface="나눔스퀘어OTF ExtraBold" pitchFamily="34" charset="-127"/>
              </a:rPr>
              <a:t>(</a:t>
            </a:r>
            <a:r>
              <a:rPr lang="ko-KR" altLang="en-US" sz="1600" kern="1000" dirty="0" smtClean="0">
                <a:latin typeface="나눔스퀘어OTF ExtraBold" pitchFamily="34" charset="-127"/>
                <a:ea typeface="나눔스퀘어OTF ExtraBold" pitchFamily="34" charset="-127"/>
              </a:rPr>
              <a:t>절대</a:t>
            </a:r>
            <a:r>
              <a:rPr lang="en-US" altLang="ko-KR" sz="1600" kern="1000" dirty="0" smtClean="0">
                <a:latin typeface="나눔스퀘어OTF ExtraBold" pitchFamily="34" charset="-127"/>
                <a:ea typeface="나눔스퀘어OTF ExtraBold" pitchFamily="34" charset="-127"/>
              </a:rPr>
              <a:t>)</a:t>
            </a:r>
            <a:r>
              <a:rPr lang="ko-KR" altLang="en-US" sz="1600" kern="1000" dirty="0" smtClean="0">
                <a:latin typeface="나눔스퀘어OTF ExtraBold" pitchFamily="34" charset="-127"/>
                <a:ea typeface="나눔스퀘어OTF ExtraBold" pitchFamily="34" charset="-127"/>
              </a:rPr>
              <a:t>평가</a:t>
            </a:r>
            <a:endParaRPr lang="ko-KR" altLang="en-US" sz="1600" kern="1000" dirty="0"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sp>
        <p:nvSpPr>
          <p:cNvPr id="2860" name="TextBox 2859"/>
          <p:cNvSpPr txBox="1"/>
          <p:nvPr/>
        </p:nvSpPr>
        <p:spPr>
          <a:xfrm>
            <a:off x="1574946" y="4000504"/>
            <a:ext cx="2643206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203200" indent="-203200">
              <a:lnSpc>
                <a:spcPts val="2400"/>
              </a:lnSpc>
              <a:buSzPct val="100000"/>
              <a:buBlip>
                <a:blip r:embed="rId5"/>
              </a:buBlip>
              <a:defRPr sz="2000" spc="-150">
                <a:ln w="0" cmpd="sng">
                  <a:noFill/>
                  <a:prstDash val="solid"/>
                  <a:miter lim="800000"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0"/>
                </a:gradFill>
                <a:latin typeface="Rix모던고딕 M" pitchFamily="18" charset="-127"/>
                <a:ea typeface="Rix모던고딕 M" pitchFamily="18" charset="-127"/>
              </a:defRPr>
            </a:lvl1pPr>
          </a:lstStyle>
          <a:p>
            <a:pPr marL="0" indent="0" algn="ctr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ko-KR" altLang="en-US" sz="1400" spc="-1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비교 집단 </a:t>
            </a:r>
            <a:r>
              <a:rPr kumimoji="0" lang="ko-KR" altLang="en-US" sz="1400" spc="-10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내의 상대적인 </a:t>
            </a:r>
            <a:r>
              <a:rPr kumimoji="0" lang="ko-KR" altLang="en-US" sz="1400" spc="-100" dirty="0">
                <a:solidFill>
                  <a:srgbClr val="FFFF00"/>
                </a:solidFill>
                <a:latin typeface="나눔스퀘어OTF Bold" pitchFamily="34" charset="-127"/>
                <a:ea typeface="나눔스퀘어OTF Bold" pitchFamily="34" charset="-127"/>
              </a:rPr>
              <a:t>서열</a:t>
            </a:r>
            <a:r>
              <a:rPr kumimoji="0" lang="ko-KR" altLang="en-US" sz="1400" spc="-1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kumimoji="0" lang="ko-KR" altLang="en-US" sz="1400" spc="-10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비교</a:t>
            </a:r>
            <a:endParaRPr kumimoji="0" lang="ko-KR" altLang="en-US" sz="1400" spc="-10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861" name="TextBox 2860"/>
          <p:cNvSpPr txBox="1"/>
          <p:nvPr/>
        </p:nvSpPr>
        <p:spPr>
          <a:xfrm>
            <a:off x="4929190" y="4000504"/>
            <a:ext cx="2643206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203200" indent="-203200">
              <a:lnSpc>
                <a:spcPts val="2400"/>
              </a:lnSpc>
              <a:buSzPct val="100000"/>
              <a:buBlip>
                <a:blip r:embed="rId5"/>
              </a:buBlip>
              <a:defRPr sz="2000" spc="-150">
                <a:ln w="0" cmpd="sng">
                  <a:noFill/>
                  <a:prstDash val="solid"/>
                  <a:miter lim="800000"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0"/>
                </a:gradFill>
                <a:latin typeface="Rix모던고딕 M" pitchFamily="18" charset="-127"/>
                <a:ea typeface="Rix모던고딕 M" pitchFamily="18" charset="-127"/>
              </a:defRPr>
            </a:lvl1pPr>
          </a:lstStyle>
          <a:p>
            <a:pPr marL="0" indent="0" algn="ctr">
              <a:lnSpc>
                <a:spcPct val="100000"/>
              </a:lnSpc>
              <a:buNone/>
              <a:defRPr/>
            </a:pPr>
            <a:r>
              <a:rPr lang="ko-KR" altLang="en-US" sz="1400" spc="-10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성취기준에 </a:t>
            </a:r>
            <a:r>
              <a:rPr lang="ko-KR" altLang="en-US" sz="1400" spc="-100" dirty="0" smtClean="0">
                <a:solidFill>
                  <a:srgbClr val="FFFF00"/>
                </a:solidFill>
                <a:latin typeface="나눔스퀘어OTF Bold" pitchFamily="34" charset="-127"/>
                <a:ea typeface="나눔스퀘어OTF Bold" pitchFamily="34" charset="-127"/>
              </a:rPr>
              <a:t>도달한 정도 </a:t>
            </a:r>
            <a:r>
              <a:rPr lang="ko-KR" altLang="en-US" sz="1400" spc="-1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판단</a:t>
            </a:r>
          </a:p>
        </p:txBody>
      </p:sp>
      <p:sp>
        <p:nvSpPr>
          <p:cNvPr id="2862" name="직사각형 2861"/>
          <p:cNvSpPr/>
          <p:nvPr/>
        </p:nvSpPr>
        <p:spPr>
          <a:xfrm>
            <a:off x="5286380" y="4500570"/>
            <a:ext cx="6864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0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개인 </a:t>
            </a:r>
            <a:r>
              <a:rPr kumimoji="0" lang="ko-KR" altLang="en-US" sz="1000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성취율</a:t>
            </a:r>
            <a:endParaRPr kumimoji="0" lang="ko-KR" altLang="en-US" sz="1000" spc="-150" dirty="0">
              <a:solidFill>
                <a:schemeClr val="tx1">
                  <a:lumMod val="65000"/>
                  <a:lumOff val="3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863" name="직사각형 2862"/>
          <p:cNvSpPr/>
          <p:nvPr/>
        </p:nvSpPr>
        <p:spPr>
          <a:xfrm>
            <a:off x="6929454" y="4929198"/>
            <a:ext cx="6864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0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기준 </a:t>
            </a:r>
            <a:r>
              <a:rPr kumimoji="0" lang="ko-KR" altLang="en-US" sz="1000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성취율</a:t>
            </a:r>
            <a:endParaRPr kumimoji="0" lang="ko-KR" altLang="en-US" sz="1000" spc="-150" dirty="0">
              <a:solidFill>
                <a:schemeClr val="tx1">
                  <a:lumMod val="65000"/>
                  <a:lumOff val="3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865" name="오른쪽 화살표 2864"/>
          <p:cNvSpPr/>
          <p:nvPr/>
        </p:nvSpPr>
        <p:spPr>
          <a:xfrm>
            <a:off x="5500694" y="4705156"/>
            <a:ext cx="285752" cy="14287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0" name="그룹 19"/>
          <p:cNvGrpSpPr/>
          <p:nvPr/>
        </p:nvGrpSpPr>
        <p:grpSpPr>
          <a:xfrm>
            <a:off x="780415" y="320073"/>
            <a:ext cx="139178" cy="179969"/>
            <a:chOff x="4857752" y="3929066"/>
            <a:chExt cx="198000" cy="256031"/>
          </a:xfrm>
        </p:grpSpPr>
        <p:grpSp>
          <p:nvGrpSpPr>
            <p:cNvPr id="21" name="그룹 47"/>
            <p:cNvGrpSpPr/>
            <p:nvPr/>
          </p:nvGrpSpPr>
          <p:grpSpPr>
            <a:xfrm>
              <a:off x="4857752" y="3929066"/>
              <a:ext cx="198000" cy="256031"/>
              <a:chOff x="5129479" y="4057917"/>
              <a:chExt cx="198000" cy="256031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5129479" y="4057917"/>
                <a:ext cx="198000" cy="198000"/>
              </a:xfrm>
              <a:prstGeom prst="ellipse">
                <a:avLst/>
              </a:prstGeom>
              <a:solidFill>
                <a:srgbClr val="6931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자유형 23"/>
              <p:cNvSpPr/>
              <p:nvPr/>
            </p:nvSpPr>
            <p:spPr>
              <a:xfrm>
                <a:off x="5163139" y="4198947"/>
                <a:ext cx="137441" cy="115001"/>
              </a:xfrm>
              <a:custGeom>
                <a:avLst/>
                <a:gdLst>
                  <a:gd name="connsiteX0" fmla="*/ 0 w 137441"/>
                  <a:gd name="connsiteY0" fmla="*/ 5610 h 115001"/>
                  <a:gd name="connsiteX1" fmla="*/ 64513 w 137441"/>
                  <a:gd name="connsiteY1" fmla="*/ 115001 h 115001"/>
                  <a:gd name="connsiteX2" fmla="*/ 137441 w 137441"/>
                  <a:gd name="connsiteY2" fmla="*/ 0 h 115001"/>
                  <a:gd name="connsiteX3" fmla="*/ 0 w 137441"/>
                  <a:gd name="connsiteY3" fmla="*/ 5610 h 11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441" h="115001">
                    <a:moveTo>
                      <a:pt x="0" y="5610"/>
                    </a:moveTo>
                    <a:lnTo>
                      <a:pt x="64513" y="115001"/>
                    </a:lnTo>
                    <a:lnTo>
                      <a:pt x="137441" y="0"/>
                    </a:lnTo>
                    <a:lnTo>
                      <a:pt x="0" y="5610"/>
                    </a:lnTo>
                    <a:close/>
                  </a:path>
                </a:pathLst>
              </a:custGeom>
              <a:solidFill>
                <a:srgbClr val="6931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2" name="타원 21"/>
            <p:cNvSpPr/>
            <p:nvPr/>
          </p:nvSpPr>
          <p:spPr>
            <a:xfrm>
              <a:off x="4914347" y="3986479"/>
              <a:ext cx="82800" cy="82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823497"/>
            <a:ext cx="7681913" cy="528637"/>
          </a:xfrm>
          <a:prstGeom prst="rect">
            <a:avLst/>
          </a:prstGeom>
          <a:noFill/>
        </p:spPr>
      </p:pic>
      <p:sp>
        <p:nvSpPr>
          <p:cNvPr id="33" name="직사각형 32"/>
          <p:cNvSpPr/>
          <p:nvPr/>
        </p:nvSpPr>
        <p:spPr>
          <a:xfrm>
            <a:off x="1428728" y="3357562"/>
            <a:ext cx="6286544" cy="2009992"/>
          </a:xfrm>
          <a:prstGeom prst="rect">
            <a:avLst/>
          </a:prstGeom>
          <a:solidFill>
            <a:srgbClr val="E7EDF2"/>
          </a:solidFill>
          <a:ln>
            <a:noFill/>
          </a:ln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CDDBE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2839" y="1897610"/>
            <a:ext cx="707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고교교육 혁신방향 발표 내용</a:t>
            </a:r>
            <a:r>
              <a:rPr lang="en-US" altLang="ko-KR" sz="1600" kern="1000" spc="-10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(‘18.8.17.)</a:t>
            </a:r>
            <a:endParaRPr lang="ko-KR" altLang="en-US" sz="1600" kern="1000" spc="-10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357992" y="357166"/>
            <a:ext cx="8385584" cy="1133886"/>
            <a:chOff x="357992" y="357166"/>
            <a:chExt cx="8385584" cy="1133886"/>
          </a:xfrm>
        </p:grpSpPr>
        <p:sp>
          <p:nvSpPr>
            <p:cNvPr id="10" name="직사각형 9"/>
            <p:cNvSpPr/>
            <p:nvPr/>
          </p:nvSpPr>
          <p:spPr>
            <a:xfrm>
              <a:off x="418322" y="522344"/>
              <a:ext cx="856800" cy="205200"/>
            </a:xfrm>
            <a:prstGeom prst="rect">
              <a:avLst/>
            </a:prstGeom>
            <a:solidFill>
              <a:srgbClr val="693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1" name="그룹 27"/>
            <p:cNvGrpSpPr/>
            <p:nvPr/>
          </p:nvGrpSpPr>
          <p:grpSpPr>
            <a:xfrm>
              <a:off x="357992" y="357166"/>
              <a:ext cx="8385584" cy="1133886"/>
              <a:chOff x="357992" y="357166"/>
              <a:chExt cx="8385584" cy="1133886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413136" y="876583"/>
                <a:ext cx="73304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내신 성취평가 결과 대입에 반영</a:t>
                </a:r>
                <a:endParaRPr lang="ko-KR" altLang="en-US" sz="24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13" name="TextBox 3"/>
              <p:cNvSpPr txBox="1"/>
              <p:nvPr/>
            </p:nvSpPr>
            <p:spPr>
              <a:xfrm>
                <a:off x="357992" y="743540"/>
                <a:ext cx="974690" cy="747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수업과 연계한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과정 중심 평가</a:t>
                </a:r>
                <a:r>
                  <a:rPr lang="en-US" altLang="ko-KR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,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err="1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교사별</a:t>
                </a: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 평가</a:t>
                </a:r>
                <a:r>
                  <a:rPr lang="en-US" altLang="ko-KR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,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성취평가제 적용</a:t>
                </a:r>
                <a:endParaRPr lang="ko-KR" altLang="en-US" sz="900" spc="-50" dirty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643702" y="357166"/>
                <a:ext cx="19795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spc="-30" dirty="0" smtClean="0">
                    <a:latin typeface="나눔스퀘어OTF" pitchFamily="34" charset="-127"/>
                    <a:ea typeface="나눔스퀘어OTF" pitchFamily="34" charset="-127"/>
                  </a:rPr>
                  <a:t>02 </a:t>
                </a:r>
                <a:r>
                  <a:rPr lang="ko-KR" altLang="en-US" sz="1200" spc="-30" dirty="0" smtClean="0">
                    <a:latin typeface="나눔스퀘어OTF" pitchFamily="34" charset="-127"/>
                    <a:ea typeface="나눔스퀘어OTF" pitchFamily="34" charset="-127"/>
                  </a:rPr>
                  <a:t>고교학점제는 무엇일까요</a:t>
                </a:r>
                <a:r>
                  <a:rPr lang="en-US" altLang="ko-KR" sz="1200" spc="-30" dirty="0" smtClean="0">
                    <a:latin typeface="나눔스퀘어OTF" pitchFamily="34" charset="-127"/>
                    <a:ea typeface="나눔스퀘어OTF" pitchFamily="34" charset="-127"/>
                  </a:rPr>
                  <a:t>?</a:t>
                </a:r>
                <a:endParaRPr lang="ko-KR" altLang="en-US" sz="1200" spc="-30" dirty="0"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57992" y="500042"/>
                <a:ext cx="9746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학생 평가</a:t>
                </a:r>
                <a:endParaRPr lang="ko-KR" altLang="en-US" sz="10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  <p:sp>
        <p:nvSpPr>
          <p:cNvPr id="19" name="직사각형 18"/>
          <p:cNvSpPr/>
          <p:nvPr/>
        </p:nvSpPr>
        <p:spPr>
          <a:xfrm>
            <a:off x="1043608" y="2492896"/>
            <a:ext cx="7687733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03530" algn="just" fontAlgn="base">
              <a:lnSpc>
                <a:spcPct val="150000"/>
              </a:lnSpc>
              <a:spcBef>
                <a:spcPts val="500"/>
              </a:spcBef>
            </a:pPr>
            <a:r>
              <a:rPr lang="ko-KR" altLang="en-US" sz="1580" kern="0" spc="-90" dirty="0" err="1" smtClean="0">
                <a:solidFill>
                  <a:srgbClr val="EB5E42"/>
                </a:solidFill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en-US" altLang="ko-KR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(’19 </a:t>
            </a:r>
            <a:r>
              <a:rPr lang="ko-KR" altLang="en-US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년</a:t>
            </a:r>
            <a:r>
              <a:rPr lang="en-US" altLang="ko-KR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~) </a:t>
            </a:r>
            <a:r>
              <a:rPr lang="ko-KR" altLang="en-US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진로선택과목 성취도</a:t>
            </a:r>
            <a:r>
              <a:rPr lang="en-US" altLang="ko-KR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(‘19, </a:t>
            </a:r>
            <a:r>
              <a:rPr lang="ko-KR" altLang="en-US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고</a:t>
            </a:r>
            <a:r>
              <a:rPr lang="en-US" altLang="ko-KR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1 </a:t>
            </a:r>
            <a:r>
              <a:rPr lang="ko-KR" altLang="en-US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대상</a:t>
            </a:r>
            <a:r>
              <a:rPr lang="en-US" altLang="ko-KR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를</a:t>
            </a:r>
            <a:r>
              <a:rPr lang="en-US" altLang="ko-KR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대입 </a:t>
            </a:r>
            <a:r>
              <a:rPr lang="ko-KR" altLang="en-US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전형자료</a:t>
            </a:r>
            <a:r>
              <a:rPr lang="en-US" altLang="ko-KR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(’22</a:t>
            </a:r>
            <a:r>
              <a:rPr lang="ko-KR" altLang="en-US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학년도</a:t>
            </a:r>
            <a:r>
              <a:rPr lang="en-US" altLang="ko-KR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로</a:t>
            </a:r>
            <a:r>
              <a:rPr lang="en-US" altLang="ko-KR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580" b="1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제공</a:t>
            </a:r>
            <a:endParaRPr lang="ko-KR" altLang="en-US" sz="1580" b="1" kern="0" spc="-90" dirty="0">
              <a:solidFill>
                <a:srgbClr val="EB5E42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indent="-306070" algn="just" fontAlgn="base">
              <a:lnSpc>
                <a:spcPct val="80000"/>
              </a:lnSpc>
              <a:spcBef>
                <a:spcPts val="600"/>
              </a:spcBef>
            </a:pP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     ≫ 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대입 정보제공 안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)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석차등급 및 표준편차 미 제공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(</a:t>
            </a:r>
            <a:r>
              <a:rPr lang="ko-KR" altLang="en-US" sz="1400" kern="0" spc="-80" dirty="0" err="1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원점수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평균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성취도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수강자 수 제공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1400" kern="0" spc="-80" dirty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056855" y="5500702"/>
            <a:ext cx="7687733" cy="70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03530" algn="just" fontAlgn="base">
              <a:lnSpc>
                <a:spcPct val="150000"/>
              </a:lnSpc>
              <a:spcBef>
                <a:spcPts val="500"/>
              </a:spcBef>
            </a:pPr>
            <a:r>
              <a:rPr lang="ko-KR" altLang="en-US" sz="1580" kern="0" spc="-90" dirty="0" err="1" smtClean="0">
                <a:solidFill>
                  <a:srgbClr val="EB5E42"/>
                </a:solidFill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en-US" altLang="ko-KR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(‘25</a:t>
            </a:r>
            <a:r>
              <a:rPr lang="ko-KR" altLang="en-US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년 </a:t>
            </a:r>
            <a:r>
              <a:rPr lang="en-US" altLang="ko-KR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~) </a:t>
            </a:r>
            <a:r>
              <a:rPr lang="ko-KR" altLang="en-US" sz="1580" kern="0" spc="-90" dirty="0" smtClean="0">
                <a:solidFill>
                  <a:srgbClr val="EB5E42"/>
                </a:solidFill>
                <a:latin typeface="나눔스퀘어OTF Bold" pitchFamily="34" charset="-127"/>
                <a:ea typeface="나눔스퀘어OTF Bold" pitchFamily="34" charset="-127"/>
              </a:rPr>
              <a:t>모든 과목 성취도를 대입 전형자료로 제공</a:t>
            </a:r>
            <a:endParaRPr lang="en-US" altLang="ko-KR" sz="1580" kern="0" spc="-90" dirty="0" smtClean="0">
              <a:solidFill>
                <a:srgbClr val="EB5E42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indent="-306070" algn="just" fontAlgn="base">
              <a:lnSpc>
                <a:spcPct val="80000"/>
              </a:lnSpc>
              <a:spcBef>
                <a:spcPts val="600"/>
              </a:spcBef>
            </a:pP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     ≫ 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대입 정보제공 안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)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석차등급 및 표준편차 미 제공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(</a:t>
            </a:r>
            <a:r>
              <a:rPr lang="ko-KR" altLang="en-US" sz="1400" kern="0" spc="-80" dirty="0" err="1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원점수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평균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성취도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수강자 수 제공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(‘25,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고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1 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대상</a:t>
            </a:r>
            <a:r>
              <a:rPr lang="en-US" altLang="ko-KR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40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 </a:t>
            </a:r>
          </a:p>
        </p:txBody>
      </p:sp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553474"/>
              </p:ext>
            </p:extLst>
          </p:nvPr>
        </p:nvGraphicFramePr>
        <p:xfrm>
          <a:off x="1680341" y="3941323"/>
          <a:ext cx="2714643" cy="1193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89"/>
                <a:gridCol w="571504"/>
                <a:gridCol w="642942"/>
                <a:gridCol w="571504"/>
                <a:gridCol w="571504"/>
              </a:tblGrid>
              <a:tr h="56897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과목</a:t>
                      </a:r>
                      <a:endParaRPr lang="ko-KR" altLang="en-US" sz="980" b="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단위</a:t>
                      </a:r>
                      <a:endParaRPr lang="en-US" altLang="ko-KR" sz="980" b="0" kern="1000" spc="-1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수</a:t>
                      </a:r>
                      <a:endParaRPr lang="ko-KR" altLang="en-US" sz="980" b="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원점수</a:t>
                      </a: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 </a:t>
                      </a:r>
                      <a:r>
                        <a:rPr lang="en-US" altLang="ko-KR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/</a:t>
                      </a: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과목평균</a:t>
                      </a:r>
                      <a:endParaRPr lang="en-US" altLang="ko-KR" sz="980" b="0" kern="1000" spc="-1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표준편차</a:t>
                      </a:r>
                      <a:r>
                        <a:rPr lang="en-US" altLang="ko-KR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980" b="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성취도</a:t>
                      </a:r>
                      <a:endParaRPr lang="en-US" altLang="ko-KR" sz="980" b="0" kern="1000" spc="-1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수강자 수</a:t>
                      </a:r>
                      <a:r>
                        <a:rPr lang="en-US" altLang="ko-KR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980" b="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석차등급</a:t>
                      </a:r>
                      <a:endParaRPr lang="ko-KR" altLang="en-US" sz="980" b="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2436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고전</a:t>
                      </a:r>
                      <a:endParaRPr lang="en-US" altLang="ko-KR" sz="980" kern="1000" spc="-1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읽기</a:t>
                      </a:r>
                      <a:endParaRPr lang="ko-KR" altLang="en-US" sz="98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4</a:t>
                      </a:r>
                      <a:endParaRPr lang="ko-KR" altLang="en-US" sz="98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95/70 (10)</a:t>
                      </a:r>
                      <a:endParaRPr lang="ko-KR" altLang="en-US" sz="98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A (532)</a:t>
                      </a:r>
                      <a:endParaRPr lang="ko-KR" altLang="en-US" sz="98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1</a:t>
                      </a:r>
                      <a:endParaRPr lang="ko-KR" altLang="en-US" sz="98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3" name="직사각형 22"/>
          <p:cNvSpPr/>
          <p:nvPr/>
        </p:nvSpPr>
        <p:spPr>
          <a:xfrm>
            <a:off x="2037531" y="3528802"/>
            <a:ext cx="20717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06070" algn="ctr" fontAlgn="base">
              <a:spcBef>
                <a:spcPts val="600"/>
              </a:spcBef>
            </a:pPr>
            <a:r>
              <a:rPr lang="ko-KR" altLang="en-US" sz="158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학교생활기록부</a:t>
            </a:r>
            <a:r>
              <a:rPr lang="en-US" altLang="ko-KR" sz="158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58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현행</a:t>
            </a:r>
            <a:r>
              <a:rPr lang="en-US" altLang="ko-KR" sz="158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1580" kern="0" spc="-80" dirty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5223057" y="3528802"/>
            <a:ext cx="18721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06070" algn="ctr" fontAlgn="base">
              <a:spcBef>
                <a:spcPts val="600"/>
              </a:spcBef>
            </a:pPr>
            <a:r>
              <a:rPr lang="ko-KR" altLang="en-US" sz="158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학교생활기록부</a:t>
            </a:r>
            <a:r>
              <a:rPr lang="en-US" altLang="ko-KR" sz="158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58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개선</a:t>
            </a:r>
            <a:r>
              <a:rPr lang="en-US" altLang="ko-KR" sz="1580" kern="0" spc="-8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1580" kern="0" spc="-80" dirty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aphicFrame>
        <p:nvGraphicFramePr>
          <p:cNvPr id="31" name="표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553474"/>
              </p:ext>
            </p:extLst>
          </p:nvPr>
        </p:nvGraphicFramePr>
        <p:xfrm>
          <a:off x="4823613" y="3941323"/>
          <a:ext cx="2714643" cy="1193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89"/>
                <a:gridCol w="571504"/>
                <a:gridCol w="642942"/>
                <a:gridCol w="571504"/>
                <a:gridCol w="571504"/>
              </a:tblGrid>
              <a:tr h="56897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과목</a:t>
                      </a:r>
                      <a:endParaRPr lang="ko-KR" altLang="en-US" sz="980" b="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단위</a:t>
                      </a:r>
                      <a:endParaRPr lang="en-US" altLang="ko-KR" sz="980" b="0" kern="1000" spc="-1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수</a:t>
                      </a:r>
                      <a:endParaRPr lang="ko-KR" altLang="en-US" sz="980" b="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원점수</a:t>
                      </a: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 </a:t>
                      </a:r>
                      <a:r>
                        <a:rPr lang="en-US" altLang="ko-KR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/</a:t>
                      </a: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과목평균</a:t>
                      </a:r>
                      <a:endParaRPr lang="en-US" altLang="ko-KR" sz="980" b="0" kern="1000" spc="-1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성취도</a:t>
                      </a:r>
                      <a:endParaRPr lang="en-US" altLang="ko-KR" sz="980" b="0" kern="1000" spc="-1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(</a:t>
                      </a: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수강자 수</a:t>
                      </a:r>
                      <a:r>
                        <a:rPr lang="en-US" altLang="ko-KR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980" b="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성취수준</a:t>
                      </a:r>
                      <a:endParaRPr lang="en-US" altLang="ko-KR" sz="980" b="0" kern="1000" spc="-1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b="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학생비율</a:t>
                      </a:r>
                      <a:endParaRPr lang="ko-KR" altLang="en-US" sz="980" b="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2436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고전</a:t>
                      </a:r>
                      <a:endParaRPr lang="en-US" altLang="ko-KR" sz="980" kern="1000" spc="-100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읽기</a:t>
                      </a:r>
                      <a:endParaRPr lang="ko-KR" altLang="en-US" sz="98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4</a:t>
                      </a:r>
                      <a:endParaRPr lang="ko-KR" altLang="en-US" sz="98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95/70 </a:t>
                      </a:r>
                      <a:endParaRPr lang="ko-KR" altLang="en-US" sz="98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A (532)</a:t>
                      </a:r>
                      <a:endParaRPr lang="ko-KR" altLang="en-US" sz="98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A (32.4%)</a:t>
                      </a: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B (30.9%)</a:t>
                      </a: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980" kern="1000" spc="-1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C (36.7%)</a:t>
                      </a:r>
                      <a:endParaRPr lang="ko-KR" altLang="en-US" sz="980" kern="1000" spc="-1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20" name="그룹 19"/>
          <p:cNvGrpSpPr/>
          <p:nvPr/>
        </p:nvGrpSpPr>
        <p:grpSpPr>
          <a:xfrm>
            <a:off x="779188" y="320073"/>
            <a:ext cx="139178" cy="179969"/>
            <a:chOff x="4857752" y="3929066"/>
            <a:chExt cx="198000" cy="256031"/>
          </a:xfrm>
        </p:grpSpPr>
        <p:grpSp>
          <p:nvGrpSpPr>
            <p:cNvPr id="24" name="그룹 47"/>
            <p:cNvGrpSpPr/>
            <p:nvPr/>
          </p:nvGrpSpPr>
          <p:grpSpPr>
            <a:xfrm>
              <a:off x="4857752" y="3929066"/>
              <a:ext cx="198000" cy="256031"/>
              <a:chOff x="5129479" y="4057917"/>
              <a:chExt cx="198000" cy="256031"/>
            </a:xfrm>
          </p:grpSpPr>
          <p:sp>
            <p:nvSpPr>
              <p:cNvPr id="27" name="타원 26"/>
              <p:cNvSpPr/>
              <p:nvPr/>
            </p:nvSpPr>
            <p:spPr>
              <a:xfrm>
                <a:off x="5129479" y="4057917"/>
                <a:ext cx="198000" cy="198000"/>
              </a:xfrm>
              <a:prstGeom prst="ellipse">
                <a:avLst/>
              </a:prstGeom>
              <a:solidFill>
                <a:srgbClr val="6931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자유형 27"/>
              <p:cNvSpPr/>
              <p:nvPr/>
            </p:nvSpPr>
            <p:spPr>
              <a:xfrm>
                <a:off x="5163139" y="4198947"/>
                <a:ext cx="137441" cy="115001"/>
              </a:xfrm>
              <a:custGeom>
                <a:avLst/>
                <a:gdLst>
                  <a:gd name="connsiteX0" fmla="*/ 0 w 137441"/>
                  <a:gd name="connsiteY0" fmla="*/ 5610 h 115001"/>
                  <a:gd name="connsiteX1" fmla="*/ 64513 w 137441"/>
                  <a:gd name="connsiteY1" fmla="*/ 115001 h 115001"/>
                  <a:gd name="connsiteX2" fmla="*/ 137441 w 137441"/>
                  <a:gd name="connsiteY2" fmla="*/ 0 h 115001"/>
                  <a:gd name="connsiteX3" fmla="*/ 0 w 137441"/>
                  <a:gd name="connsiteY3" fmla="*/ 5610 h 11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441" h="115001">
                    <a:moveTo>
                      <a:pt x="0" y="5610"/>
                    </a:moveTo>
                    <a:lnTo>
                      <a:pt x="64513" y="115001"/>
                    </a:lnTo>
                    <a:lnTo>
                      <a:pt x="137441" y="0"/>
                    </a:lnTo>
                    <a:lnTo>
                      <a:pt x="0" y="5610"/>
                    </a:lnTo>
                    <a:close/>
                  </a:path>
                </a:pathLst>
              </a:custGeom>
              <a:solidFill>
                <a:srgbClr val="6931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6" name="타원 25"/>
            <p:cNvSpPr/>
            <p:nvPr/>
          </p:nvSpPr>
          <p:spPr>
            <a:xfrm>
              <a:off x="4914347" y="3986479"/>
              <a:ext cx="82800" cy="82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Administrator\Desktop\21쪽-1.f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752" y="2131499"/>
            <a:ext cx="8245475" cy="3621088"/>
          </a:xfrm>
          <a:prstGeom prst="rect">
            <a:avLst/>
          </a:prstGeom>
          <a:noFill/>
        </p:spPr>
      </p:pic>
      <p:pic>
        <p:nvPicPr>
          <p:cNvPr id="3077" name="Picture 5" descr="C:\Users\Administrator\Desktop\21쪽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0073" y="285728"/>
            <a:ext cx="923925" cy="1309687"/>
          </a:xfrm>
          <a:prstGeom prst="rect">
            <a:avLst/>
          </a:prstGeom>
          <a:noFill/>
        </p:spPr>
      </p:pic>
      <p:grpSp>
        <p:nvGrpSpPr>
          <p:cNvPr id="9" name="그룹 8"/>
          <p:cNvGrpSpPr/>
          <p:nvPr/>
        </p:nvGrpSpPr>
        <p:grpSpPr>
          <a:xfrm>
            <a:off x="345726" y="357166"/>
            <a:ext cx="8277502" cy="1014088"/>
            <a:chOff x="345726" y="357166"/>
            <a:chExt cx="8277502" cy="1014088"/>
          </a:xfrm>
        </p:grpSpPr>
        <p:sp>
          <p:nvSpPr>
            <p:cNvPr id="10" name="직사각형 9"/>
            <p:cNvSpPr/>
            <p:nvPr/>
          </p:nvSpPr>
          <p:spPr>
            <a:xfrm>
              <a:off x="418322" y="522344"/>
              <a:ext cx="853200" cy="205200"/>
            </a:xfrm>
            <a:prstGeom prst="rect">
              <a:avLst/>
            </a:prstGeom>
            <a:solidFill>
              <a:srgbClr val="EC6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EC6D6B"/>
                </a:solidFill>
              </a:endParaRPr>
            </a:p>
          </p:txBody>
        </p:sp>
        <p:grpSp>
          <p:nvGrpSpPr>
            <p:cNvPr id="11" name="그룹 27"/>
            <p:cNvGrpSpPr/>
            <p:nvPr/>
          </p:nvGrpSpPr>
          <p:grpSpPr>
            <a:xfrm>
              <a:off x="345726" y="357166"/>
              <a:ext cx="8277502" cy="1014088"/>
              <a:chOff x="345726" y="357166"/>
              <a:chExt cx="8277502" cy="101408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2357422" y="876583"/>
                <a:ext cx="42148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6</a:t>
                </a:r>
                <a:r>
                  <a:rPr lang="ko-KR" altLang="en-US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단계 </a:t>
                </a:r>
                <a:r>
                  <a:rPr lang="en-US" altLang="ko-KR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: </a:t>
                </a:r>
                <a:r>
                  <a:rPr lang="ko-KR" altLang="en-US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과목이수 및 학점 취득</a:t>
                </a:r>
                <a:endParaRPr lang="ko-KR" altLang="en-US" sz="24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13" name="TextBox 3"/>
              <p:cNvSpPr txBox="1"/>
              <p:nvPr/>
            </p:nvSpPr>
            <p:spPr>
              <a:xfrm>
                <a:off x="345726" y="780323"/>
                <a:ext cx="974690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900" spc="-12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성취 수준 도달하면 </a:t>
                </a: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수업 이수 및 </a:t>
                </a:r>
                <a:endParaRPr lang="en-US" altLang="ko-KR" sz="900" spc="-5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학점 취득</a:t>
                </a:r>
                <a:endParaRPr lang="ko-KR" altLang="en-US" sz="900" spc="-50" dirty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643702" y="357166"/>
                <a:ext cx="19795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spc="-30" dirty="0" smtClean="0">
                    <a:latin typeface="나눔스퀘어OTF" pitchFamily="34" charset="-127"/>
                    <a:ea typeface="나눔스퀘어OTF" pitchFamily="34" charset="-127"/>
                  </a:rPr>
                  <a:t>02 </a:t>
                </a:r>
                <a:r>
                  <a:rPr lang="ko-KR" altLang="en-US" sz="1200" spc="-30" dirty="0" smtClean="0">
                    <a:latin typeface="나눔스퀘어OTF" pitchFamily="34" charset="-127"/>
                    <a:ea typeface="나눔스퀘어OTF" pitchFamily="34" charset="-127"/>
                  </a:rPr>
                  <a:t>고교학점제는 무엇일까요</a:t>
                </a:r>
                <a:r>
                  <a:rPr lang="en-US" altLang="ko-KR" sz="1200" spc="-30" dirty="0" smtClean="0">
                    <a:latin typeface="나눔스퀘어OTF" pitchFamily="34" charset="-127"/>
                    <a:ea typeface="나눔스퀘어OTF" pitchFamily="34" charset="-127"/>
                  </a:rPr>
                  <a:t>?</a:t>
                </a:r>
                <a:endParaRPr lang="ko-KR" altLang="en-US" sz="1200" spc="-30" dirty="0"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68266" y="500042"/>
                <a:ext cx="9746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이수</a:t>
                </a:r>
                <a:endParaRPr lang="ko-KR" altLang="en-US" sz="10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1790614" y="2643182"/>
            <a:ext cx="2709948" cy="426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spc="-12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과목별 기준 성취도 달성</a:t>
            </a:r>
            <a:endParaRPr lang="en-US" altLang="ko-KR" sz="1600" spc="-12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09244" y="2643182"/>
            <a:ext cx="2709947" cy="426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spc="-12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과목이수 및 </a:t>
            </a:r>
            <a:r>
              <a:rPr lang="ko-KR" altLang="en-US" sz="1600" spc="-12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학점 </a:t>
            </a:r>
            <a:r>
              <a:rPr lang="ko-KR" altLang="en-US" sz="1600" spc="-12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부여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67550" y="3589227"/>
            <a:ext cx="732390" cy="52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300" dirty="0" err="1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미이수</a:t>
            </a:r>
            <a:r>
              <a:rPr lang="ko-KR" altLang="en-US" sz="1300" dirty="0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endParaRPr lang="en-US" altLang="ko-KR" sz="1300" dirty="0" smtClean="0">
              <a:solidFill>
                <a:srgbClr val="00A4AB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300" dirty="0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예방</a:t>
            </a:r>
            <a:endParaRPr lang="en-US" altLang="ko-KR" sz="1300" dirty="0" smtClean="0">
              <a:solidFill>
                <a:srgbClr val="00A4AB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81728" y="3589227"/>
            <a:ext cx="770308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300" dirty="0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과정적 </a:t>
            </a:r>
            <a:endParaRPr lang="en-US" altLang="ko-KR" sz="1300" dirty="0" smtClean="0">
              <a:solidFill>
                <a:srgbClr val="00A4AB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1300" dirty="0" smtClean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처방</a:t>
            </a:r>
            <a:endParaRPr lang="en-US" altLang="ko-KR" sz="1300" dirty="0" smtClean="0">
              <a:solidFill>
                <a:srgbClr val="00A4AB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47666" y="4574522"/>
            <a:ext cx="1220832" cy="606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500" spc="-12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최소성취기준 </a:t>
            </a:r>
            <a:endParaRPr lang="en-US" altLang="ko-KR" sz="1500" spc="-12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1500" spc="-120" dirty="0" err="1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미도달</a:t>
            </a:r>
            <a:r>
              <a:rPr lang="ko-KR" altLang="en-US" sz="1500" spc="-12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학생</a:t>
            </a:r>
            <a:endParaRPr lang="en-US" altLang="ko-KR" sz="1500" spc="-12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23074" y="4448588"/>
            <a:ext cx="2162935" cy="77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500" spc="-12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보충프로그램 참여</a:t>
            </a:r>
            <a:endParaRPr lang="en-US" altLang="ko-KR" sz="1500" spc="-12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500" spc="-12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추가과제수행</a:t>
            </a:r>
            <a:endParaRPr lang="en-US" altLang="ko-KR" sz="1500" spc="-12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80814" y="4610920"/>
            <a:ext cx="1131470" cy="405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500" spc="-12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학점부여</a:t>
            </a:r>
            <a:endParaRPr lang="en-US" altLang="ko-KR" sz="1500" spc="-120" dirty="0" smtClean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330034" y="521998"/>
            <a:ext cx="802800" cy="205200"/>
          </a:xfrm>
          <a:prstGeom prst="rect">
            <a:avLst/>
          </a:prstGeom>
          <a:solidFill>
            <a:srgbClr val="EC6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3"/>
          <p:cNvSpPr txBox="1"/>
          <p:nvPr/>
        </p:nvSpPr>
        <p:spPr>
          <a:xfrm>
            <a:off x="1240336" y="779977"/>
            <a:ext cx="974690" cy="581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900" spc="-5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과목별</a:t>
            </a:r>
            <a:endParaRPr lang="en-US" altLang="ko-KR" sz="900" spc="-50" dirty="0" smtClean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900" spc="-5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성취수준 </a:t>
            </a:r>
            <a:r>
              <a:rPr lang="ko-KR" altLang="en-US" sz="900" spc="-50" dirty="0" err="1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도달시</a:t>
            </a:r>
            <a:endParaRPr lang="en-US" altLang="ko-KR" sz="900" spc="-50" dirty="0" smtClean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900" spc="-5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학범 이수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40336" y="499696"/>
            <a:ext cx="9746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0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학점취득</a:t>
            </a:r>
          </a:p>
        </p:txBody>
      </p:sp>
      <p:cxnSp>
        <p:nvCxnSpPr>
          <p:cNvPr id="50" name="직선 연결선 49"/>
          <p:cNvCxnSpPr/>
          <p:nvPr/>
        </p:nvCxnSpPr>
        <p:spPr>
          <a:xfrm>
            <a:off x="4122184" y="4869242"/>
            <a:ext cx="1368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그룹 21"/>
          <p:cNvGrpSpPr/>
          <p:nvPr/>
        </p:nvGrpSpPr>
        <p:grpSpPr>
          <a:xfrm>
            <a:off x="780415" y="320073"/>
            <a:ext cx="139178" cy="179969"/>
            <a:chOff x="4857752" y="3929066"/>
            <a:chExt cx="198000" cy="256031"/>
          </a:xfrm>
        </p:grpSpPr>
        <p:grpSp>
          <p:nvGrpSpPr>
            <p:cNvPr id="23" name="그룹 47"/>
            <p:cNvGrpSpPr/>
            <p:nvPr/>
          </p:nvGrpSpPr>
          <p:grpSpPr>
            <a:xfrm>
              <a:off x="4857752" y="3929066"/>
              <a:ext cx="198000" cy="256031"/>
              <a:chOff x="5129479" y="4057917"/>
              <a:chExt cx="198000" cy="256031"/>
            </a:xfrm>
          </p:grpSpPr>
          <p:sp>
            <p:nvSpPr>
              <p:cNvPr id="26" name="타원 25"/>
              <p:cNvSpPr/>
              <p:nvPr/>
            </p:nvSpPr>
            <p:spPr>
              <a:xfrm>
                <a:off x="5129479" y="4057917"/>
                <a:ext cx="198000" cy="198000"/>
              </a:xfrm>
              <a:prstGeom prst="ellipse">
                <a:avLst/>
              </a:prstGeom>
              <a:solidFill>
                <a:srgbClr val="EC6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자유형 26"/>
              <p:cNvSpPr/>
              <p:nvPr/>
            </p:nvSpPr>
            <p:spPr>
              <a:xfrm>
                <a:off x="5163139" y="4198947"/>
                <a:ext cx="137441" cy="115001"/>
              </a:xfrm>
              <a:custGeom>
                <a:avLst/>
                <a:gdLst>
                  <a:gd name="connsiteX0" fmla="*/ 0 w 137441"/>
                  <a:gd name="connsiteY0" fmla="*/ 5610 h 115001"/>
                  <a:gd name="connsiteX1" fmla="*/ 64513 w 137441"/>
                  <a:gd name="connsiteY1" fmla="*/ 115001 h 115001"/>
                  <a:gd name="connsiteX2" fmla="*/ 137441 w 137441"/>
                  <a:gd name="connsiteY2" fmla="*/ 0 h 115001"/>
                  <a:gd name="connsiteX3" fmla="*/ 0 w 137441"/>
                  <a:gd name="connsiteY3" fmla="*/ 5610 h 11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441" h="115001">
                    <a:moveTo>
                      <a:pt x="0" y="5610"/>
                    </a:moveTo>
                    <a:lnTo>
                      <a:pt x="64513" y="115001"/>
                    </a:lnTo>
                    <a:lnTo>
                      <a:pt x="137441" y="0"/>
                    </a:lnTo>
                    <a:lnTo>
                      <a:pt x="0" y="5610"/>
                    </a:lnTo>
                    <a:close/>
                  </a:path>
                </a:pathLst>
              </a:custGeom>
              <a:solidFill>
                <a:srgbClr val="EC6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4" name="타원 23"/>
            <p:cNvSpPr/>
            <p:nvPr/>
          </p:nvSpPr>
          <p:spPr>
            <a:xfrm>
              <a:off x="4914347" y="3986479"/>
              <a:ext cx="82800" cy="82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1645342" y="310088"/>
            <a:ext cx="139178" cy="179969"/>
            <a:chOff x="4857752" y="3929066"/>
            <a:chExt cx="198000" cy="256031"/>
          </a:xfrm>
        </p:grpSpPr>
        <p:grpSp>
          <p:nvGrpSpPr>
            <p:cNvPr id="36" name="그룹 47"/>
            <p:cNvGrpSpPr/>
            <p:nvPr/>
          </p:nvGrpSpPr>
          <p:grpSpPr>
            <a:xfrm>
              <a:off x="4857752" y="3929066"/>
              <a:ext cx="198000" cy="256031"/>
              <a:chOff x="5129479" y="4057917"/>
              <a:chExt cx="198000" cy="256031"/>
            </a:xfrm>
          </p:grpSpPr>
          <p:sp>
            <p:nvSpPr>
              <p:cNvPr id="38" name="타원 37"/>
              <p:cNvSpPr/>
              <p:nvPr/>
            </p:nvSpPr>
            <p:spPr>
              <a:xfrm>
                <a:off x="5129479" y="4057917"/>
                <a:ext cx="198000" cy="198000"/>
              </a:xfrm>
              <a:prstGeom prst="ellipse">
                <a:avLst/>
              </a:prstGeom>
              <a:solidFill>
                <a:srgbClr val="EC6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자유형 38"/>
              <p:cNvSpPr/>
              <p:nvPr/>
            </p:nvSpPr>
            <p:spPr>
              <a:xfrm>
                <a:off x="5163139" y="4198947"/>
                <a:ext cx="137441" cy="115001"/>
              </a:xfrm>
              <a:custGeom>
                <a:avLst/>
                <a:gdLst>
                  <a:gd name="connsiteX0" fmla="*/ 0 w 137441"/>
                  <a:gd name="connsiteY0" fmla="*/ 5610 h 115001"/>
                  <a:gd name="connsiteX1" fmla="*/ 64513 w 137441"/>
                  <a:gd name="connsiteY1" fmla="*/ 115001 h 115001"/>
                  <a:gd name="connsiteX2" fmla="*/ 137441 w 137441"/>
                  <a:gd name="connsiteY2" fmla="*/ 0 h 115001"/>
                  <a:gd name="connsiteX3" fmla="*/ 0 w 137441"/>
                  <a:gd name="connsiteY3" fmla="*/ 5610 h 11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441" h="115001">
                    <a:moveTo>
                      <a:pt x="0" y="5610"/>
                    </a:moveTo>
                    <a:lnTo>
                      <a:pt x="64513" y="115001"/>
                    </a:lnTo>
                    <a:lnTo>
                      <a:pt x="137441" y="0"/>
                    </a:lnTo>
                    <a:lnTo>
                      <a:pt x="0" y="5610"/>
                    </a:lnTo>
                    <a:close/>
                  </a:path>
                </a:pathLst>
              </a:custGeom>
              <a:solidFill>
                <a:srgbClr val="EC6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7" name="타원 36"/>
            <p:cNvSpPr/>
            <p:nvPr/>
          </p:nvSpPr>
          <p:spPr>
            <a:xfrm>
              <a:off x="4914349" y="3986479"/>
              <a:ext cx="82800" cy="82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926" y="1823497"/>
            <a:ext cx="7681913" cy="52863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02839" y="1882157"/>
            <a:ext cx="7072362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졸업 기준학점 이상 취득해야 졸업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357992" y="357166"/>
            <a:ext cx="8385584" cy="1004470"/>
            <a:chOff x="357992" y="357166"/>
            <a:chExt cx="8385584" cy="1004470"/>
          </a:xfrm>
        </p:grpSpPr>
        <p:sp>
          <p:nvSpPr>
            <p:cNvPr id="10" name="직사각형 9"/>
            <p:cNvSpPr/>
            <p:nvPr/>
          </p:nvSpPr>
          <p:spPr>
            <a:xfrm>
              <a:off x="418322" y="522344"/>
              <a:ext cx="856800" cy="205200"/>
            </a:xfrm>
            <a:prstGeom prst="rect">
              <a:avLst/>
            </a:prstGeom>
            <a:solidFill>
              <a:srgbClr val="693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1" name="그룹 27"/>
            <p:cNvGrpSpPr/>
            <p:nvPr/>
          </p:nvGrpSpPr>
          <p:grpSpPr>
            <a:xfrm>
              <a:off x="357992" y="357166"/>
              <a:ext cx="8385584" cy="1004470"/>
              <a:chOff x="357992" y="357166"/>
              <a:chExt cx="8385584" cy="100447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413136" y="876583"/>
                <a:ext cx="73304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7</a:t>
                </a:r>
                <a:r>
                  <a:rPr lang="ko-KR" altLang="en-US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단계 </a:t>
                </a:r>
                <a:r>
                  <a:rPr lang="en-US" altLang="ko-KR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: </a:t>
                </a:r>
                <a:r>
                  <a:rPr lang="ko-KR" altLang="en-US" sz="24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졸업</a:t>
                </a:r>
                <a:endParaRPr lang="ko-KR" altLang="en-US" sz="24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13" name="TextBox 3"/>
              <p:cNvSpPr txBox="1"/>
              <p:nvPr/>
            </p:nvSpPr>
            <p:spPr>
              <a:xfrm>
                <a:off x="357992" y="780323"/>
                <a:ext cx="974690" cy="581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졸업기준 학점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 이상 취득 시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00" spc="-5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졸업</a:t>
                </a:r>
                <a:endParaRPr lang="ko-KR" altLang="en-US" sz="900" spc="-50" dirty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643702" y="357166"/>
                <a:ext cx="19795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200" spc="-30" dirty="0" smtClean="0">
                    <a:latin typeface="나눔스퀘어OTF" pitchFamily="34" charset="-127"/>
                    <a:ea typeface="나눔스퀘어OTF" pitchFamily="34" charset="-127"/>
                  </a:rPr>
                  <a:t>02 </a:t>
                </a:r>
                <a:r>
                  <a:rPr lang="ko-KR" altLang="en-US" sz="1200" spc="-30" dirty="0" smtClean="0">
                    <a:latin typeface="나눔스퀘어OTF" pitchFamily="34" charset="-127"/>
                    <a:ea typeface="나눔스퀘어OTF" pitchFamily="34" charset="-127"/>
                  </a:rPr>
                  <a:t>고교학점제는 무엇일까요</a:t>
                </a:r>
                <a:r>
                  <a:rPr lang="en-US" altLang="ko-KR" sz="1200" spc="-30" dirty="0" smtClean="0">
                    <a:latin typeface="나눔스퀘어OTF" pitchFamily="34" charset="-127"/>
                    <a:ea typeface="나눔스퀘어OTF" pitchFamily="34" charset="-127"/>
                  </a:rPr>
                  <a:t>?</a:t>
                </a:r>
                <a:endParaRPr lang="ko-KR" altLang="en-US" sz="1200" spc="-30" dirty="0"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57992" y="500042"/>
                <a:ext cx="9746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0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졸업</a:t>
                </a:r>
                <a:endParaRPr lang="ko-KR" altLang="en-US" sz="10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4214810" y="5072074"/>
            <a:ext cx="74460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kern="1000" spc="-50" dirty="0" smtClean="0">
                <a:latin typeface="나눔스퀘어OTF Bold" pitchFamily="34" charset="-127"/>
                <a:ea typeface="나눔스퀘어OTF Bold" pitchFamily="34" charset="-127"/>
              </a:rPr>
              <a:t>학점 </a:t>
            </a:r>
            <a:endParaRPr lang="en-US" altLang="ko-KR" sz="1400" kern="1000" spc="-5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400" kern="1000" spc="-50" dirty="0" smtClean="0">
                <a:latin typeface="나눔스퀘어OTF Bold" pitchFamily="34" charset="-127"/>
                <a:ea typeface="나눔스퀘어OTF Bold" pitchFamily="34" charset="-127"/>
              </a:rPr>
              <a:t>다 땄다</a:t>
            </a:r>
            <a:r>
              <a:rPr lang="en-US" altLang="ko-KR" sz="1400" kern="1000" spc="-50" dirty="0" smtClean="0">
                <a:latin typeface="나눔스퀘어OTF Bold" pitchFamily="34" charset="-127"/>
                <a:ea typeface="나눔스퀘어OTF Bold" pitchFamily="34" charset="-127"/>
              </a:rPr>
              <a:t>!</a:t>
            </a:r>
            <a:endParaRPr lang="ko-KR" altLang="en-US" sz="1400" kern="1000" spc="-5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pic>
        <p:nvPicPr>
          <p:cNvPr id="4098" name="Picture 2" descr="C:\Users\Administrator\Desktop\22.png"/>
          <p:cNvPicPr>
            <a:picLocks noChangeAspect="1" noChangeArrowheads="1"/>
          </p:cNvPicPr>
          <p:nvPr/>
        </p:nvPicPr>
        <p:blipFill>
          <a:blip r:embed="rId3" cstate="print"/>
          <a:srcRect l="35156" t="44792" r="8593" b="11458"/>
          <a:stretch>
            <a:fillRect/>
          </a:stretch>
        </p:blipFill>
        <p:spPr bwMode="auto">
          <a:xfrm>
            <a:off x="3214678" y="3071810"/>
            <a:ext cx="5143536" cy="3000396"/>
          </a:xfrm>
          <a:prstGeom prst="rect">
            <a:avLst/>
          </a:prstGeom>
          <a:noFill/>
        </p:spPr>
      </p:pic>
      <p:sp>
        <p:nvSpPr>
          <p:cNvPr id="19" name="직사각형 18"/>
          <p:cNvSpPr/>
          <p:nvPr/>
        </p:nvSpPr>
        <p:spPr>
          <a:xfrm>
            <a:off x="857224" y="2928934"/>
            <a:ext cx="3391784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ko-KR" altLang="en-US" sz="1600" kern="0" spc="-90" dirty="0" err="1" smtClean="0">
                <a:solidFill>
                  <a:srgbClr val="EB5E42"/>
                </a:solidFill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600" kern="1000" spc="-100" dirty="0" err="1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기존</a:t>
            </a:r>
            <a:r>
              <a:rPr lang="ko-KR" altLang="en-US" sz="1600" kern="1000" spc="-1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 출석 일수를 기준으로 하는</a:t>
            </a:r>
          </a:p>
          <a:p>
            <a:pPr algn="just">
              <a:lnSpc>
                <a:spcPct val="130000"/>
              </a:lnSpc>
            </a:pPr>
            <a:r>
              <a:rPr lang="ko-KR" altLang="en-US" sz="1600" kern="1000" spc="-1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     학년 단위 진급이나 졸업에서</a:t>
            </a:r>
            <a:endParaRPr lang="en-US" altLang="ko-KR" sz="1600" kern="1000" spc="-100" dirty="0" smtClean="0">
              <a:solidFill>
                <a:srgbClr val="EC6D6B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just">
              <a:lnSpc>
                <a:spcPct val="130000"/>
              </a:lnSpc>
            </a:pPr>
            <a:r>
              <a:rPr lang="ko-KR" altLang="en-US" sz="1600" kern="1000" spc="-1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     이수 한 학점을 기준으로</a:t>
            </a:r>
          </a:p>
          <a:p>
            <a:pPr algn="just">
              <a:lnSpc>
                <a:spcPct val="130000"/>
              </a:lnSpc>
            </a:pPr>
            <a:r>
              <a:rPr lang="ko-KR" altLang="en-US" sz="1600" kern="1000" spc="-10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     졸업 여부 판단</a:t>
            </a:r>
            <a:endParaRPr lang="ko-KR" altLang="en-US" sz="1600" kern="1000" spc="-100" dirty="0">
              <a:solidFill>
                <a:srgbClr val="EC6D6B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14744" y="5186290"/>
            <a:ext cx="1000132" cy="60016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ko-KR"/>
            </a:defPPr>
            <a:lvl1pPr marL="203200" indent="-203200">
              <a:lnSpc>
                <a:spcPts val="2400"/>
              </a:lnSpc>
              <a:buSzPct val="100000"/>
              <a:buBlip>
                <a:blip r:embed="rId4"/>
              </a:buBlip>
              <a:defRPr sz="2000" spc="-150">
                <a:ln w="0" cmpd="sng">
                  <a:noFill/>
                  <a:prstDash val="solid"/>
                  <a:miter lim="800000"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16200000" scaled="0"/>
                </a:gradFill>
                <a:latin typeface="Rix모던고딕 M" pitchFamily="18" charset="-127"/>
                <a:ea typeface="Rix모던고딕 M" pitchFamily="18" charset="-127"/>
              </a:defRPr>
            </a:lvl1pPr>
          </a:lstStyle>
          <a:p>
            <a:pPr marL="0" indent="0" algn="ctr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ko-KR" altLang="en-US" sz="1100" spc="-100" dirty="0" smtClean="0">
                <a:solidFill>
                  <a:srgbClr val="69318E"/>
                </a:solidFill>
                <a:latin typeface="나눔스퀘어OTF Bold" pitchFamily="34" charset="-127"/>
                <a:ea typeface="나눔스퀘어OTF Bold" pitchFamily="34" charset="-127"/>
              </a:rPr>
              <a:t>졸업기준</a:t>
            </a:r>
            <a:endParaRPr kumimoji="0" lang="en-US" altLang="ko-KR" sz="1100" spc="-100" dirty="0" smtClean="0">
              <a:solidFill>
                <a:srgbClr val="69318E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marL="0" indent="0" algn="ctr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ko-KR" altLang="en-US" sz="1100" spc="-100" dirty="0" smtClean="0">
                <a:solidFill>
                  <a:srgbClr val="69318E"/>
                </a:solidFill>
                <a:latin typeface="나눔스퀘어OTF Bold" pitchFamily="34" charset="-127"/>
                <a:ea typeface="나눔스퀘어OTF Bold" pitchFamily="34" charset="-127"/>
              </a:rPr>
              <a:t>이수</a:t>
            </a:r>
            <a:r>
              <a:rPr kumimoji="0" lang="ko-KR" altLang="en-US" sz="1100" spc="-100" dirty="0" smtClean="0">
                <a:solidFill>
                  <a:srgbClr val="69318E"/>
                </a:solidFill>
                <a:latin typeface="나눔스퀘어OTF Bold" pitchFamily="34" charset="-127"/>
                <a:ea typeface="나눔스퀘어OTF Bold" pitchFamily="34" charset="-127"/>
              </a:rPr>
              <a:t>학점</a:t>
            </a:r>
            <a:endParaRPr kumimoji="0" lang="en-US" altLang="ko-KR" sz="1100" spc="-100" dirty="0" smtClean="0">
              <a:solidFill>
                <a:srgbClr val="69318E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marL="0" indent="0" algn="ctr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ko-KR" altLang="en-US" sz="1100" spc="-100" dirty="0" smtClean="0">
                <a:solidFill>
                  <a:srgbClr val="69318E"/>
                </a:solidFill>
                <a:latin typeface="나눔스퀘어OTF Bold" pitchFamily="34" charset="-127"/>
                <a:ea typeface="나눔스퀘어OTF Bold" pitchFamily="34" charset="-127"/>
              </a:rPr>
              <a:t>이상 취득</a:t>
            </a:r>
            <a:endParaRPr kumimoji="0" lang="ko-KR" altLang="en-US" sz="1100" spc="-100" dirty="0">
              <a:solidFill>
                <a:srgbClr val="69318E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782796" y="320073"/>
            <a:ext cx="139178" cy="179969"/>
            <a:chOff x="4857752" y="3929066"/>
            <a:chExt cx="198000" cy="256031"/>
          </a:xfrm>
        </p:grpSpPr>
        <p:grpSp>
          <p:nvGrpSpPr>
            <p:cNvPr id="21" name="그룹 47"/>
            <p:cNvGrpSpPr/>
            <p:nvPr/>
          </p:nvGrpSpPr>
          <p:grpSpPr>
            <a:xfrm>
              <a:off x="4857752" y="3929066"/>
              <a:ext cx="198000" cy="256031"/>
              <a:chOff x="5129479" y="4057917"/>
              <a:chExt cx="198000" cy="256031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5129479" y="4057917"/>
                <a:ext cx="198000" cy="198000"/>
              </a:xfrm>
              <a:prstGeom prst="ellipse">
                <a:avLst/>
              </a:prstGeom>
              <a:solidFill>
                <a:srgbClr val="6931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자유형 23"/>
              <p:cNvSpPr/>
              <p:nvPr/>
            </p:nvSpPr>
            <p:spPr>
              <a:xfrm>
                <a:off x="5163139" y="4198947"/>
                <a:ext cx="137441" cy="115001"/>
              </a:xfrm>
              <a:custGeom>
                <a:avLst/>
                <a:gdLst>
                  <a:gd name="connsiteX0" fmla="*/ 0 w 137441"/>
                  <a:gd name="connsiteY0" fmla="*/ 5610 h 115001"/>
                  <a:gd name="connsiteX1" fmla="*/ 64513 w 137441"/>
                  <a:gd name="connsiteY1" fmla="*/ 115001 h 115001"/>
                  <a:gd name="connsiteX2" fmla="*/ 137441 w 137441"/>
                  <a:gd name="connsiteY2" fmla="*/ 0 h 115001"/>
                  <a:gd name="connsiteX3" fmla="*/ 0 w 137441"/>
                  <a:gd name="connsiteY3" fmla="*/ 5610 h 11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441" h="115001">
                    <a:moveTo>
                      <a:pt x="0" y="5610"/>
                    </a:moveTo>
                    <a:lnTo>
                      <a:pt x="64513" y="115001"/>
                    </a:lnTo>
                    <a:lnTo>
                      <a:pt x="137441" y="0"/>
                    </a:lnTo>
                    <a:lnTo>
                      <a:pt x="0" y="5610"/>
                    </a:lnTo>
                    <a:close/>
                  </a:path>
                </a:pathLst>
              </a:custGeom>
              <a:solidFill>
                <a:srgbClr val="6931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2" name="타원 21"/>
            <p:cNvSpPr/>
            <p:nvPr/>
          </p:nvSpPr>
          <p:spPr>
            <a:xfrm>
              <a:off x="4914347" y="3986479"/>
              <a:ext cx="82800" cy="82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Administrator\Desktop\23쪽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316" y="1831082"/>
            <a:ext cx="8199438" cy="4254500"/>
          </a:xfrm>
          <a:prstGeom prst="rect">
            <a:avLst/>
          </a:prstGeom>
          <a:noFill/>
        </p:spPr>
      </p:pic>
      <p:grpSp>
        <p:nvGrpSpPr>
          <p:cNvPr id="4" name="그룹 3"/>
          <p:cNvGrpSpPr/>
          <p:nvPr/>
        </p:nvGrpSpPr>
        <p:grpSpPr>
          <a:xfrm>
            <a:off x="345869" y="357166"/>
            <a:ext cx="8397707" cy="969354"/>
            <a:chOff x="345869" y="357166"/>
            <a:chExt cx="8397707" cy="969354"/>
          </a:xfrm>
        </p:grpSpPr>
        <p:sp>
          <p:nvSpPr>
            <p:cNvPr id="5" name="TextBox 4"/>
            <p:cNvSpPr txBox="1"/>
            <p:nvPr/>
          </p:nvSpPr>
          <p:spPr>
            <a:xfrm>
              <a:off x="1413136" y="864855"/>
              <a:ext cx="733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다양한 과목 개설 유형 </a:t>
              </a:r>
              <a:endParaRPr lang="ko-KR" altLang="en-US" sz="24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5869" y="928670"/>
              <a:ext cx="9746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운영 유형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43702" y="357166"/>
              <a:ext cx="1979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02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고교학점제는 무엇일까요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3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071670" y="6072206"/>
            <a:ext cx="509503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6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학생의 과목 선택권 보장</a:t>
            </a:r>
            <a:endParaRPr lang="ko-KR" altLang="en-US" sz="1600" spc="-10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EC6D6B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44309" y="3440289"/>
            <a:ext cx="114300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0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단위 학교에서 </a:t>
            </a:r>
            <a:endParaRPr lang="en-US" altLang="ko-KR" sz="10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marL="285750" indent="-285750" algn="ctr"/>
            <a:r>
              <a:rPr lang="ko-KR" altLang="en-US" sz="10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선택과목을 </a:t>
            </a:r>
            <a:endParaRPr lang="en-US" altLang="ko-KR" sz="10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marL="285750" indent="-285750" algn="ctr"/>
            <a:r>
              <a:rPr lang="ko-KR" altLang="en-US" sz="10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최대한 다양하게 </a:t>
            </a:r>
            <a:endParaRPr lang="en-US" altLang="ko-KR" sz="10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59834" y="3517233"/>
            <a:ext cx="126377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0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인근 학교 간 </a:t>
            </a:r>
            <a:endParaRPr lang="en-US" altLang="ko-KR" sz="10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marL="285750" indent="-285750" algn="ctr"/>
            <a:r>
              <a:rPr lang="ko-KR" altLang="en-US" sz="10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협력을 통해 </a:t>
            </a:r>
            <a:endParaRPr lang="en-US" altLang="ko-KR" sz="10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88594" y="3594178"/>
            <a:ext cx="126377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0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온라인을 통해   </a:t>
            </a:r>
            <a:endParaRPr lang="en-US" altLang="ko-KR" sz="10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17354" y="3517233"/>
            <a:ext cx="126377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0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지역사회 시설을 </a:t>
            </a:r>
            <a:endParaRPr lang="en-US" altLang="ko-KR" sz="10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marL="285750" indent="-285750" algn="ctr"/>
            <a:r>
              <a:rPr lang="ko-KR" altLang="en-US" sz="10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활용해서 </a:t>
            </a:r>
            <a:endParaRPr lang="en-US" altLang="ko-KR" sz="10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75403" y="4786322"/>
            <a:ext cx="1308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2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우리 학교에서</a:t>
            </a:r>
            <a:endParaRPr lang="en-US" altLang="ko-KR" sz="12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marL="285750" indent="-285750" algn="ctr"/>
            <a:r>
              <a:rPr lang="ko-KR" altLang="en-US" sz="12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 배우기</a:t>
            </a:r>
            <a:endParaRPr lang="ko-KR" altLang="en-US" sz="1200" spc="-100" dirty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59834" y="4786322"/>
            <a:ext cx="126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2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타 학교에서</a:t>
            </a:r>
            <a:endParaRPr lang="en-US" altLang="ko-KR" sz="12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marL="285750" indent="-285750" algn="ctr"/>
            <a:r>
              <a:rPr lang="ko-KR" altLang="en-US" sz="12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배우기</a:t>
            </a:r>
            <a:endParaRPr lang="ko-KR" altLang="en-US" sz="1200" spc="-100" dirty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88594" y="4786322"/>
            <a:ext cx="126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2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온라인에서</a:t>
            </a:r>
            <a:endParaRPr lang="en-US" altLang="ko-KR" sz="12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marL="285750" indent="-285750" algn="ctr"/>
            <a:r>
              <a:rPr lang="ko-KR" altLang="en-US" sz="12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배우기</a:t>
            </a:r>
            <a:endParaRPr lang="ko-KR" altLang="en-US" sz="1200" spc="-100" dirty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74478" y="4677313"/>
            <a:ext cx="1640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2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지역교육</a:t>
            </a:r>
            <a:endParaRPr lang="en-US" altLang="ko-KR" sz="12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marL="285750" indent="-285750" algn="ctr"/>
            <a:r>
              <a:rPr lang="ko-KR" altLang="en-US" sz="12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기관에서</a:t>
            </a:r>
            <a:endParaRPr lang="en-US" altLang="ko-KR" sz="1200" spc="-10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marL="285750" indent="-285750" algn="ctr"/>
            <a:r>
              <a:rPr lang="ko-KR" altLang="en-US" sz="12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배우기</a:t>
            </a:r>
            <a:endParaRPr lang="ko-KR" altLang="en-US" sz="1200" spc="-100" dirty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79933" y="2680753"/>
            <a:ext cx="1143008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300" spc="-5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단위학교</a:t>
            </a:r>
            <a:endParaRPr lang="en-US" altLang="ko-KR" sz="1300" spc="-50" dirty="0" smtClean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02710" y="2680753"/>
            <a:ext cx="1000133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300" spc="-50" dirty="0" err="1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타학교</a:t>
            </a:r>
            <a:r>
              <a:rPr lang="ko-KR" altLang="en-US" sz="1300" spc="-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 연계</a:t>
            </a:r>
            <a:endParaRPr lang="en-US" altLang="ko-KR" sz="1300" spc="-50" dirty="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A4AB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831470" y="2680753"/>
            <a:ext cx="1000133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300" spc="-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온라인</a:t>
            </a:r>
            <a:endParaRPr lang="en-US" altLang="ko-KR" sz="1300" spc="-50" dirty="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60230" y="2680753"/>
            <a:ext cx="1000133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300" spc="-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rPr>
              <a:t>지역사회</a:t>
            </a:r>
            <a:endParaRPr lang="en-US" altLang="ko-KR" sz="1300" spc="-50" dirty="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A4AB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25추가.jpg"/>
          <p:cNvPicPr>
            <a:picLocks noChangeAspect="1" noChangeArrowheads="1"/>
          </p:cNvPicPr>
          <p:nvPr/>
        </p:nvPicPr>
        <p:blipFill>
          <a:blip r:embed="rId3"/>
          <a:srcRect l="1562" t="3504"/>
          <a:stretch>
            <a:fillRect/>
          </a:stretch>
        </p:blipFill>
        <p:spPr bwMode="auto">
          <a:xfrm>
            <a:off x="0" y="3214686"/>
            <a:ext cx="9001156" cy="2928934"/>
          </a:xfrm>
          <a:prstGeom prst="rect">
            <a:avLst/>
          </a:prstGeom>
          <a:noFill/>
        </p:spPr>
      </p:pic>
      <p:grpSp>
        <p:nvGrpSpPr>
          <p:cNvPr id="2" name="그룹 1"/>
          <p:cNvGrpSpPr/>
          <p:nvPr/>
        </p:nvGrpSpPr>
        <p:grpSpPr>
          <a:xfrm>
            <a:off x="366417" y="357166"/>
            <a:ext cx="8377159" cy="1294128"/>
            <a:chOff x="366417" y="357166"/>
            <a:chExt cx="8377159" cy="1294128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876583"/>
              <a:ext cx="733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/>
              <a:r>
                <a:rPr lang="en-US" altLang="ko-KR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1. </a:t>
              </a:r>
              <a:r>
                <a:rPr lang="ko-KR" altLang="en-US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단위학교에서 선택과목을 최대한 다양하게</a:t>
              </a:r>
              <a:endParaRPr lang="en-US" altLang="ko-KR" sz="24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6417" y="831069"/>
              <a:ext cx="974690" cy="820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단</a:t>
              </a:r>
              <a:r>
                <a:rPr lang="ko-KR" altLang="en-US" sz="1300" dirty="0" err="1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위</a:t>
              </a:r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학교</a:t>
              </a:r>
              <a:endParaRPr lang="en-US" altLang="ko-KR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marL="285750" indent="-285750" algn="ctr">
                <a:lnSpc>
                  <a:spcPct val="150000"/>
                </a:lnSpc>
              </a:pPr>
              <a:r>
                <a:rPr lang="ko-KR" altLang="en-US" sz="900" spc="-1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우리 학교에서</a:t>
              </a:r>
              <a:endParaRPr lang="en-US" altLang="ko-KR" sz="9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marL="285750" indent="-285750" algn="ctr">
                <a:lnSpc>
                  <a:spcPct val="110000"/>
                </a:lnSpc>
              </a:pPr>
              <a:r>
                <a:rPr lang="ko-KR" altLang="en-US" sz="900" spc="-1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배우기</a:t>
              </a:r>
            </a:p>
            <a:p>
              <a:pPr algn="ctr">
                <a:lnSpc>
                  <a:spcPct val="110000"/>
                </a:lnSpc>
              </a:pPr>
              <a:endParaRPr lang="ko-KR" altLang="en-US" sz="9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43702" y="357166"/>
              <a:ext cx="1979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02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고교학점제는 무엇일까요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3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165554" y="1746762"/>
            <a:ext cx="740697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ko-KR" altLang="en-US" sz="1600" spc="-11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단위학교 내  학생선택 중심 교육과정은 학교 교원</a:t>
            </a:r>
            <a:r>
              <a:rPr lang="en-US" altLang="ko-KR" sz="1600" spc="-11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600" spc="-11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외부 강사 및  학교 시설 등을 활용하여  </a:t>
            </a:r>
            <a:endParaRPr lang="en-US" altLang="ko-KR" sz="1600" spc="-110" dirty="0" smtClean="0">
              <a:solidFill>
                <a:srgbClr val="EC6D6B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lvl="0" algn="ctr">
              <a:lnSpc>
                <a:spcPct val="120000"/>
              </a:lnSpc>
            </a:pPr>
            <a:r>
              <a:rPr lang="ko-KR" altLang="en-US" sz="1600" spc="-11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단위학교 내에서 최대한 학생의 진로와 적성에 맞는 다양한 선택 과목을 운영</a:t>
            </a:r>
            <a:endParaRPr lang="ko-KR" altLang="en-US" sz="1600" kern="1000" spc="-110" dirty="0">
              <a:solidFill>
                <a:schemeClr val="tx2"/>
              </a:solidFill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1357290" y="2857496"/>
            <a:ext cx="1571636" cy="500066"/>
            <a:chOff x="1428728" y="3094388"/>
            <a:chExt cx="1571636" cy="500066"/>
          </a:xfrm>
        </p:grpSpPr>
        <p:sp>
          <p:nvSpPr>
            <p:cNvPr id="22" name="사각형 설명선 21"/>
            <p:cNvSpPr/>
            <p:nvPr/>
          </p:nvSpPr>
          <p:spPr>
            <a:xfrm>
              <a:off x="1428728" y="3094388"/>
              <a:ext cx="1571636" cy="500066"/>
            </a:xfrm>
            <a:prstGeom prst="wedgeRectCallout">
              <a:avLst>
                <a:gd name="adj1" fmla="val 37134"/>
                <a:gd name="adj2" fmla="val 81311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1428728" y="3131958"/>
              <a:ext cx="157163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SzPct val="100000"/>
                <a:defRPr/>
              </a:pPr>
              <a:r>
                <a:rPr lang="ko-KR" altLang="en-US" sz="1100" spc="-100" dirty="0" smtClean="0">
                  <a:ln w="0" cmpd="sng">
                    <a:noFill/>
                    <a:prstDash val="solid"/>
                    <a:miter lim="800000"/>
                  </a:ln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16200000" scaled="0"/>
                  </a:gradFill>
                  <a:latin typeface="나눔스퀘어OTF Bold" pitchFamily="34" charset="-127"/>
                  <a:ea typeface="나눔스퀘어OTF Bold" pitchFamily="34" charset="-127"/>
                </a:rPr>
                <a:t>와</a:t>
              </a:r>
              <a:r>
                <a:rPr lang="en-US" altLang="ko-KR" sz="1100" spc="-100" dirty="0" smtClean="0">
                  <a:ln w="0" cmpd="sng">
                    <a:noFill/>
                    <a:prstDash val="solid"/>
                    <a:miter lim="800000"/>
                  </a:ln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16200000" scaled="0"/>
                  </a:gra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00" dirty="0" smtClean="0">
                  <a:ln w="0" cmpd="sng">
                    <a:noFill/>
                    <a:prstDash val="solid"/>
                    <a:miter lim="800000"/>
                  </a:ln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16200000" scaled="0"/>
                  </a:gradFill>
                  <a:latin typeface="나눔스퀘어OTF Bold" pitchFamily="34" charset="-127"/>
                  <a:ea typeface="나눔스퀘어OTF Bold" pitchFamily="34" charset="-127"/>
                </a:rPr>
                <a:t>내가 원하는  </a:t>
              </a:r>
              <a:endParaRPr lang="en-US" altLang="ko-KR" sz="1100" spc="-100" dirty="0" smtClean="0">
                <a:ln w="0" cmpd="sng">
                  <a:noFill/>
                  <a:prstDash val="solid"/>
                  <a:miter lim="800000"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6200000" scaled="0"/>
                </a:gradFill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buSzPct val="100000"/>
                <a:defRPr/>
              </a:pPr>
              <a:r>
                <a:rPr lang="ko-KR" altLang="en-US" sz="1100" spc="-100" dirty="0" smtClean="0">
                  <a:ln w="0" cmpd="sng">
                    <a:noFill/>
                    <a:prstDash val="solid"/>
                    <a:miter lim="800000"/>
                  </a:ln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16200000" scaled="0"/>
                  </a:gradFill>
                  <a:latin typeface="나눔스퀘어OTF Bold" pitchFamily="34" charset="-127"/>
                  <a:ea typeface="나눔스퀘어OTF Bold" pitchFamily="34" charset="-127"/>
                </a:rPr>
                <a:t>악기 수업도 새롭게 생겼어</a:t>
              </a:r>
              <a:r>
                <a:rPr lang="en-US" altLang="ko-KR" sz="1100" spc="-100" dirty="0" smtClean="0">
                  <a:ln w="0" cmpd="sng">
                    <a:noFill/>
                    <a:prstDash val="solid"/>
                    <a:miter lim="800000"/>
                  </a:ln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16200000" scaled="0"/>
                  </a:gradFill>
                  <a:latin typeface="나눔스퀘어OTF Bold" pitchFamily="34" charset="-127"/>
                  <a:ea typeface="나눔스퀘어OTF Bold" pitchFamily="34" charset="-127"/>
                </a:rPr>
                <a:t>.</a:t>
              </a:r>
              <a:endParaRPr lang="ko-KR" altLang="en-US" sz="1100" spc="-100" dirty="0" smtClean="0">
                <a:ln w="0" cmpd="sng">
                  <a:noFill/>
                  <a:prstDash val="solid"/>
                  <a:miter lim="800000"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6200000" scaled="0"/>
                </a:gra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5786446" y="3000372"/>
            <a:ext cx="1643074" cy="500066"/>
            <a:chOff x="6215074" y="2928934"/>
            <a:chExt cx="1643074" cy="500066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4" name="사각형 설명선 23"/>
            <p:cNvSpPr/>
            <p:nvPr/>
          </p:nvSpPr>
          <p:spPr>
            <a:xfrm>
              <a:off x="6215074" y="2928934"/>
              <a:ext cx="1571636" cy="500066"/>
            </a:xfrm>
            <a:prstGeom prst="wedgeRectCallout">
              <a:avLst>
                <a:gd name="adj1" fmla="val -36851"/>
                <a:gd name="adj2" fmla="val 835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6215074" y="2977794"/>
              <a:ext cx="164307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SzPct val="100000"/>
                <a:defRPr/>
              </a:pPr>
              <a:r>
                <a:rPr lang="ko-KR" altLang="en-US" sz="1100" spc="-100" dirty="0" smtClean="0">
                  <a:ln w="0" cmpd="sng">
                    <a:noFill/>
                    <a:prstDash val="solid"/>
                    <a:miter lim="800000"/>
                  </a:ln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16200000" scaled="0"/>
                  </a:gradFill>
                  <a:latin typeface="나눔스퀘어OTF Bold" pitchFamily="34" charset="-127"/>
                  <a:ea typeface="나눔스퀘어OTF Bold" pitchFamily="34" charset="-127"/>
                </a:rPr>
                <a:t>난 실험하는 걸 좋아하는데</a:t>
              </a:r>
            </a:p>
            <a:p>
              <a:pPr>
                <a:buSzPct val="100000"/>
                <a:defRPr/>
              </a:pPr>
              <a:r>
                <a:rPr lang="ko-KR" altLang="en-US" sz="1100" spc="-100" dirty="0" smtClean="0">
                  <a:ln w="0" cmpd="sng">
                    <a:noFill/>
                    <a:prstDash val="solid"/>
                    <a:miter lim="800000"/>
                  </a:ln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16200000" scaled="0"/>
                  </a:gradFill>
                  <a:latin typeface="나눔스퀘어OTF Bold" pitchFamily="34" charset="-127"/>
                  <a:ea typeface="나눔스퀘어OTF Bold" pitchFamily="34" charset="-127"/>
                </a:rPr>
                <a:t>화학실험 과목도 있어</a:t>
              </a:r>
              <a:r>
                <a:rPr lang="en-US" altLang="ko-KR" sz="1100" spc="-100" dirty="0" smtClean="0">
                  <a:ln w="0" cmpd="sng">
                    <a:noFill/>
                    <a:prstDash val="solid"/>
                    <a:miter lim="800000"/>
                  </a:ln>
                  <a:gradFill>
                    <a:gsLst>
                      <a:gs pos="0">
                        <a:prstClr val="black"/>
                      </a:gs>
                      <a:gs pos="100000">
                        <a:prstClr val="black"/>
                      </a:gs>
                    </a:gsLst>
                    <a:lin ang="16200000" scaled="0"/>
                  </a:gradFill>
                  <a:latin typeface="나눔스퀘어OTF Bold" pitchFamily="34" charset="-127"/>
                  <a:ea typeface="나눔스퀘어OTF Bold" pitchFamily="34" charset="-127"/>
                </a:rPr>
                <a:t>.</a:t>
              </a:r>
              <a:endParaRPr lang="ko-KR" altLang="en-US" sz="1100" spc="-100" dirty="0" smtClean="0">
                <a:ln w="0" cmpd="sng">
                  <a:noFill/>
                  <a:prstDash val="solid"/>
                  <a:miter lim="800000"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16200000" scaled="0"/>
                </a:gra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757355"/>
            <a:ext cx="7681913" cy="528637"/>
          </a:xfrm>
          <a:prstGeom prst="rect">
            <a:avLst/>
          </a:prstGeom>
          <a:noFill/>
        </p:spPr>
      </p:pic>
      <p:grpSp>
        <p:nvGrpSpPr>
          <p:cNvPr id="2" name="그룹 1"/>
          <p:cNvGrpSpPr/>
          <p:nvPr/>
        </p:nvGrpSpPr>
        <p:grpSpPr>
          <a:xfrm>
            <a:off x="366417" y="357166"/>
            <a:ext cx="8377159" cy="1294128"/>
            <a:chOff x="366417" y="357166"/>
            <a:chExt cx="8377159" cy="1294128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876583"/>
              <a:ext cx="733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연구</a:t>
              </a:r>
              <a:r>
                <a:rPr lang="en-US" altLang="ko-KR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선도</a:t>
              </a:r>
              <a:r>
                <a:rPr lang="en-US" altLang="ko-KR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r>
                <a:rPr lang="ko-KR" altLang="en-US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학교의  예시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6417" y="831069"/>
              <a:ext cx="974690" cy="820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단위학교</a:t>
              </a:r>
              <a:endParaRPr lang="en-US" altLang="ko-KR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marL="285750" indent="-285750" algn="ctr">
                <a:lnSpc>
                  <a:spcPct val="150000"/>
                </a:lnSpc>
              </a:pPr>
              <a:r>
                <a:rPr lang="ko-KR" altLang="en-US" sz="900" spc="-1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우리 학교에서</a:t>
              </a:r>
              <a:endParaRPr lang="en-US" altLang="ko-KR" sz="9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marL="285750" indent="-285750" algn="ctr">
                <a:lnSpc>
                  <a:spcPct val="110000"/>
                </a:lnSpc>
              </a:pPr>
              <a:r>
                <a:rPr lang="ko-KR" altLang="en-US" sz="900" spc="-1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배우기</a:t>
              </a:r>
            </a:p>
            <a:p>
              <a:pPr algn="ctr">
                <a:lnSpc>
                  <a:spcPct val="110000"/>
                </a:lnSpc>
              </a:pPr>
              <a:endParaRPr lang="ko-KR" altLang="en-US" sz="9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43702" y="357166"/>
              <a:ext cx="1979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02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고교학점제는 무엇일까요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3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95784"/>
              </p:ext>
            </p:extLst>
          </p:nvPr>
        </p:nvGraphicFramePr>
        <p:xfrm>
          <a:off x="1000100" y="2391297"/>
          <a:ext cx="7143800" cy="402135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14380"/>
                <a:gridCol w="5572164"/>
                <a:gridCol w="857256"/>
              </a:tblGrid>
              <a:tr h="26568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000" b="0" kern="120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학년</a:t>
                      </a:r>
                      <a:endParaRPr lang="ko-KR" altLang="en-US" sz="1000" b="0" kern="1200" dirty="0">
                        <a:solidFill>
                          <a:schemeClr val="bg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4F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선택 과목 그룹</a:t>
                      </a:r>
                      <a:r>
                        <a:rPr lang="en-US" altLang="ko-KR" sz="1000" b="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ko-KR" altLang="en-US" sz="1000" b="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단위</a:t>
                      </a:r>
                      <a:r>
                        <a:rPr lang="en-US" altLang="ko-KR" sz="1000" b="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1000" b="0" dirty="0">
                        <a:solidFill>
                          <a:schemeClr val="bg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4F9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kern="120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선택</a:t>
                      </a:r>
                      <a:endParaRPr lang="ko-KR" altLang="en-US" sz="1000" b="0" kern="1200" dirty="0">
                        <a:solidFill>
                          <a:schemeClr val="bg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4F9E"/>
                    </a:solidFill>
                  </a:tcPr>
                </a:tc>
              </a:tr>
              <a:tr h="27692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</a:t>
                      </a:r>
                      <a:endParaRPr lang="ko-KR" altLang="en-US" sz="950" kern="1200" spc="-5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2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기술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․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가정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중국어 회화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Ⅰ(4),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일본어 회화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Ⅰ(4)</a:t>
                      </a:r>
                      <a:endParaRPr lang="ko-KR" altLang="en-US" sz="950" kern="1200" spc="-5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5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ko-KR" altLang="en-US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2152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2</a:t>
                      </a:r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lnSpc>
                          <a:spcPct val="150000"/>
                        </a:lnSpc>
                      </a:pP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A</a:t>
                      </a:r>
                      <a:r>
                        <a:rPr lang="ko-KR" altLang="en-US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그룹 </a:t>
                      </a: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: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사회문제탐구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(2),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생활과 과학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(2),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교양 과목 군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(2)    </a:t>
                      </a:r>
                    </a:p>
                    <a:p>
                      <a:pPr marL="0" algn="l" defTabSz="914400" rtl="0" eaLnBrk="1" latinLnBrk="1" hangingPunct="1">
                        <a:lnSpc>
                          <a:spcPct val="150000"/>
                        </a:lnSpc>
                      </a:pP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             ▶ 2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과목 선택하여 </a:t>
                      </a:r>
                      <a:r>
                        <a:rPr lang="ko-KR" altLang="en-US" sz="950" kern="1200" spc="-50" baseline="0" dirty="0" err="1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학기별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 </a:t>
                      </a: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과목</a:t>
                      </a: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(2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단위</a:t>
                      </a: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)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씩 </a:t>
                      </a: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4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단위 이수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5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2</a:t>
                      </a:r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625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B</a:t>
                      </a:r>
                      <a:r>
                        <a:rPr lang="ko-KR" altLang="en-US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그룹 </a:t>
                      </a: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: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여행지리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과학사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정보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가정과학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공학일반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창의경영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지식재산일반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            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한문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Ⅰ(4),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중국어 회화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Ⅱ(4),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일본어 회화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Ⅱ(4), *</a:t>
                      </a:r>
                      <a:r>
                        <a:rPr lang="ko-KR" altLang="en-US" sz="950" kern="1200" spc="-50" baseline="0" dirty="0" err="1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시교육청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 인정과목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대안과목 포함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)(4)</a:t>
                      </a:r>
                      <a:endParaRPr lang="ko-KR" altLang="en-US" sz="950" kern="1200" spc="-5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50" kern="1200" dirty="0" err="1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택</a:t>
                      </a:r>
                      <a:r>
                        <a:rPr lang="ko-KR" altLang="en-US" sz="950" kern="120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 </a:t>
                      </a:r>
                      <a:r>
                        <a:rPr lang="en-US" altLang="ko-KR" sz="950" kern="120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</a:t>
                      </a:r>
                      <a:endParaRPr lang="ko-KR" altLang="en-US" sz="950" kern="120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933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C</a:t>
                      </a:r>
                      <a:r>
                        <a:rPr lang="ko-KR" altLang="en-US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그룹 </a:t>
                      </a: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: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세계사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(6),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세계지리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(6),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경제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(6),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정치와 법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(6),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윤리와 사상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(6),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물리학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Ⅰ(6),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화학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Ⅰ(6),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            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생명과학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Ⅰ(6),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지구과학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Ⅰ(6),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연극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(6),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중국어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Ⅱ(6),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일본어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Ⅱ(6)</a:t>
                      </a:r>
                      <a:endParaRPr lang="ko-KR" altLang="en-US" sz="950" kern="1200" spc="-5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5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ko-KR" altLang="en-US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4</a:t>
                      </a:r>
                      <a:endParaRPr lang="ko-KR" altLang="en-US" sz="95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682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2-1</a:t>
                      </a:r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2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D</a:t>
                      </a:r>
                      <a:r>
                        <a:rPr lang="ko-KR" altLang="en-US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그룹</a:t>
                      </a: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(1</a:t>
                      </a:r>
                      <a:r>
                        <a:rPr lang="ko-KR" altLang="en-US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학기</a:t>
                      </a: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) :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체육탐구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음악연주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미술창작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 </a:t>
                      </a: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 ▶ D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그룹 선택 시</a:t>
                      </a: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, A, B 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그룹 선택 불가</a:t>
                      </a:r>
                      <a:endParaRPr lang="ko-KR" altLang="en-US" sz="950" kern="1200" spc="-50" baseline="0" dirty="0">
                        <a:solidFill>
                          <a:srgbClr val="005BAC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5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ko-KR" altLang="en-US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625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2-2</a:t>
                      </a:r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2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D</a:t>
                      </a:r>
                      <a:r>
                        <a:rPr lang="ko-KR" altLang="en-US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그룹</a:t>
                      </a: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(2</a:t>
                      </a:r>
                      <a:r>
                        <a:rPr lang="ko-KR" altLang="en-US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학기</a:t>
                      </a:r>
                      <a:r>
                        <a:rPr lang="en-US" altLang="ko-KR" sz="950" kern="1200" spc="0" baseline="0" dirty="0" smtClean="0">
                          <a:solidFill>
                            <a:srgbClr val="00A4AB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) :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체육탐구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음악연주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미술창작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기초교과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국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,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영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,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수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)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군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      </a:t>
                      </a: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              ▶ D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그룹 선택 시</a:t>
                      </a: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, 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교양 </a:t>
                      </a: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1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과목</a:t>
                      </a: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(2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단위</a:t>
                      </a:r>
                      <a:r>
                        <a:rPr lang="en-US" altLang="ko-KR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) </a:t>
                      </a:r>
                      <a:r>
                        <a:rPr lang="ko-KR" altLang="en-US" sz="950" kern="1200" spc="-50" baseline="0" dirty="0" smtClean="0">
                          <a:solidFill>
                            <a:srgbClr val="005BAC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반드시 이수</a:t>
                      </a:r>
                      <a:endParaRPr lang="ko-KR" altLang="en-US" sz="950" kern="1200" spc="-50" baseline="0" dirty="0">
                        <a:solidFill>
                          <a:srgbClr val="005BAC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5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ko-KR" altLang="en-US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3</a:t>
                      </a:r>
                      <a:endParaRPr lang="ko-KR" altLang="en-US" sz="95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86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3</a:t>
                      </a:r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2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고전과 윤리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융합과학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한문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Ⅱ(4),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중국어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/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일본어 독해와 작문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Ⅰ(4), *</a:t>
                      </a:r>
                      <a:r>
                        <a:rPr lang="ko-KR" altLang="en-US" sz="950" kern="1200" spc="-50" baseline="0" dirty="0" err="1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시교육청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 인정과목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대안과목 포함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)(4)</a:t>
                      </a:r>
                      <a:r>
                        <a:rPr lang="en-US" altLang="ko-KR" sz="950" spc="-5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endParaRPr lang="ko-KR" altLang="en-US" sz="950" spc="-5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5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ko-KR" altLang="en-US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endParaRPr lang="ko-KR" altLang="en-US" sz="95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52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3-1</a:t>
                      </a:r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DF2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체육과 진로탐구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음악전공 실기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드로잉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연극의 이해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기초교과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국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,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영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,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수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)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군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</a:t>
                      </a:r>
                      <a:endParaRPr lang="ko-KR" altLang="en-US" sz="950" kern="1200" spc="-5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5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ko-KR" altLang="en-US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4</a:t>
                      </a:r>
                      <a:endParaRPr lang="ko-KR" altLang="en-US" sz="95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4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3-2</a:t>
                      </a:r>
                      <a:endParaRPr lang="ko-KR" altLang="en-US" sz="95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DF2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체육과 진로탐구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음악전공 실기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드로잉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연극의 이해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(4),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기초교과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국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,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영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,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수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) </a:t>
                      </a:r>
                      <a:r>
                        <a:rPr lang="ko-KR" altLang="en-US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군</a:t>
                      </a:r>
                      <a:r>
                        <a:rPr lang="en-US" altLang="ko-KR" sz="950" kern="1200" spc="-50" baseline="0" dirty="0" smtClean="0">
                          <a:solidFill>
                            <a:schemeClr val="dk1"/>
                          </a:solidFill>
                          <a:latin typeface="나눔스퀘어OTF" pitchFamily="34" charset="-127"/>
                          <a:ea typeface="나눔스퀘어OTF" pitchFamily="34" charset="-127"/>
                          <a:cs typeface="+mn-cs"/>
                        </a:rPr>
                        <a:t>(4) </a:t>
                      </a:r>
                      <a:endParaRPr lang="ko-KR" altLang="en-US" sz="950" kern="1200" spc="-50" baseline="0" dirty="0">
                        <a:solidFill>
                          <a:schemeClr val="dk1"/>
                        </a:solidFill>
                        <a:latin typeface="나눔스퀘어OTF" pitchFamily="34" charset="-127"/>
                        <a:ea typeface="나눔스퀘어OTF" pitchFamily="34" charset="-127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5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택</a:t>
                      </a:r>
                      <a:r>
                        <a:rPr lang="ko-KR" altLang="en-US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 </a:t>
                      </a:r>
                      <a:r>
                        <a:rPr lang="en-US" altLang="ko-KR" sz="95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3</a:t>
                      </a:r>
                      <a:endParaRPr lang="ko-KR" altLang="en-US" sz="95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14414" y="1798472"/>
            <a:ext cx="707236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인천 </a:t>
            </a:r>
            <a:r>
              <a:rPr lang="ko-KR" altLang="en-US" kern="1000" spc="-70" dirty="0" err="1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신현고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선택 과목  개설 현황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757355"/>
            <a:ext cx="7681913" cy="528637"/>
          </a:xfrm>
          <a:prstGeom prst="rect">
            <a:avLst/>
          </a:prstGeom>
          <a:noFill/>
        </p:spPr>
      </p:pic>
      <p:grpSp>
        <p:nvGrpSpPr>
          <p:cNvPr id="2" name="그룹 1"/>
          <p:cNvGrpSpPr/>
          <p:nvPr/>
        </p:nvGrpSpPr>
        <p:grpSpPr>
          <a:xfrm>
            <a:off x="356143" y="357166"/>
            <a:ext cx="8387433" cy="1294128"/>
            <a:chOff x="356143" y="357166"/>
            <a:chExt cx="8387433" cy="1294128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876583"/>
              <a:ext cx="733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2. </a:t>
              </a:r>
              <a:r>
                <a:rPr lang="ko-KR" altLang="en-US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인근 학교 간 협력을 통해</a:t>
              </a:r>
              <a:endParaRPr lang="ko-KR" altLang="en-US" sz="24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6143" y="831069"/>
              <a:ext cx="974690" cy="820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타 학교</a:t>
              </a:r>
              <a:endParaRPr lang="en-US" altLang="ko-KR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marL="285750" indent="-285750" algn="ctr">
                <a:lnSpc>
                  <a:spcPct val="150000"/>
                </a:lnSpc>
              </a:pPr>
              <a:r>
                <a:rPr lang="ko-KR" altLang="en-US" sz="900" spc="-1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이웃 학교에서</a:t>
              </a:r>
              <a:endParaRPr lang="en-US" altLang="ko-KR" sz="9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marL="285750" indent="-285750" algn="ctr">
                <a:lnSpc>
                  <a:spcPct val="110000"/>
                </a:lnSpc>
              </a:pPr>
              <a:r>
                <a:rPr lang="ko-KR" altLang="en-US" sz="900" spc="-1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배우기</a:t>
              </a:r>
            </a:p>
            <a:p>
              <a:pPr algn="ctr">
                <a:lnSpc>
                  <a:spcPct val="110000"/>
                </a:lnSpc>
              </a:pPr>
              <a:endParaRPr lang="ko-KR" altLang="en-US" sz="9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43702" y="357166"/>
              <a:ext cx="1979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02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고교학점제는 무엇일까요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3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202839" y="1798472"/>
            <a:ext cx="707236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kern="1000" spc="-70" dirty="0" err="1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타학교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연계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공동교육과정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) 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운영은 인근 학교 간 협력을 통해 공동 과목을 개설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60" name="그룹 59"/>
          <p:cNvGrpSpPr/>
          <p:nvPr/>
        </p:nvGrpSpPr>
        <p:grpSpPr>
          <a:xfrm>
            <a:off x="785786" y="2312274"/>
            <a:ext cx="7560000" cy="1973982"/>
            <a:chOff x="785786" y="2312274"/>
            <a:chExt cx="7560000" cy="1973982"/>
          </a:xfrm>
        </p:grpSpPr>
        <p:grpSp>
          <p:nvGrpSpPr>
            <p:cNvPr id="29" name="그룹 28"/>
            <p:cNvGrpSpPr/>
            <p:nvPr/>
          </p:nvGrpSpPr>
          <p:grpSpPr>
            <a:xfrm>
              <a:off x="785786" y="2312274"/>
              <a:ext cx="7560000" cy="1973982"/>
              <a:chOff x="785786" y="2312274"/>
              <a:chExt cx="7560000" cy="1973982"/>
            </a:xfrm>
          </p:grpSpPr>
          <p:sp>
            <p:nvSpPr>
              <p:cNvPr id="28" name="직사각형 27"/>
              <p:cNvSpPr/>
              <p:nvPr/>
            </p:nvSpPr>
            <p:spPr>
              <a:xfrm>
                <a:off x="785786" y="2312274"/>
                <a:ext cx="7560000" cy="1973982"/>
              </a:xfrm>
              <a:prstGeom prst="rect">
                <a:avLst/>
              </a:prstGeom>
              <a:solidFill>
                <a:srgbClr val="E7EDF2"/>
              </a:solidFill>
              <a:ln>
                <a:noFill/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rgbClr val="CDDBE2"/>
                  </a:solidFill>
                </a:endParaRPr>
              </a:p>
            </p:txBody>
          </p:sp>
          <p:grpSp>
            <p:nvGrpSpPr>
              <p:cNvPr id="27" name="그룹 26"/>
              <p:cNvGrpSpPr/>
              <p:nvPr/>
            </p:nvGrpSpPr>
            <p:grpSpPr>
              <a:xfrm>
                <a:off x="1346001" y="3000372"/>
                <a:ext cx="6467144" cy="1195584"/>
                <a:chOff x="1346001" y="3000372"/>
                <a:chExt cx="6467144" cy="1195584"/>
              </a:xfrm>
            </p:grpSpPr>
            <p:grpSp>
              <p:nvGrpSpPr>
                <p:cNvPr id="25" name="그룹 24"/>
                <p:cNvGrpSpPr/>
                <p:nvPr/>
              </p:nvGrpSpPr>
              <p:grpSpPr>
                <a:xfrm>
                  <a:off x="1346001" y="3000372"/>
                  <a:ext cx="6467144" cy="1195584"/>
                  <a:chOff x="1357290" y="3000372"/>
                  <a:chExt cx="6444000" cy="1195584"/>
                </a:xfrm>
              </p:grpSpPr>
              <p:sp>
                <p:nvSpPr>
                  <p:cNvPr id="22" name="직사각형 21"/>
                  <p:cNvSpPr/>
                  <p:nvPr/>
                </p:nvSpPr>
                <p:spPr>
                  <a:xfrm>
                    <a:off x="1357290" y="3000372"/>
                    <a:ext cx="6444000" cy="1188000"/>
                  </a:xfrm>
                  <a:prstGeom prst="rect">
                    <a:avLst/>
                  </a:prstGeom>
                  <a:solidFill>
                    <a:srgbClr val="B9C3C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3" name="직사각형 22"/>
                  <p:cNvSpPr/>
                  <p:nvPr/>
                </p:nvSpPr>
                <p:spPr>
                  <a:xfrm>
                    <a:off x="1605471" y="3428999"/>
                    <a:ext cx="5929354" cy="766957"/>
                  </a:xfrm>
                  <a:prstGeom prst="rect">
                    <a:avLst/>
                  </a:prstGeom>
                  <a:solidFill>
                    <a:srgbClr val="E7EDF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26" name="직사각형 25"/>
                <p:cNvSpPr/>
                <p:nvPr/>
              </p:nvSpPr>
              <p:spPr>
                <a:xfrm>
                  <a:off x="1417439" y="3071810"/>
                  <a:ext cx="6309122" cy="104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sp>
          <p:nvSpPr>
            <p:cNvPr id="18" name="TextBox 17"/>
            <p:cNvSpPr txBox="1"/>
            <p:nvPr/>
          </p:nvSpPr>
          <p:spPr>
            <a:xfrm>
              <a:off x="1000100" y="2357430"/>
              <a:ext cx="6500858" cy="566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1600" kern="0" spc="-90" dirty="0" err="1" smtClean="0">
                  <a:solidFill>
                    <a:srgbClr val="EB5E42"/>
                  </a:solidFill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600" spc="-70" dirty="0" err="1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일반고</a:t>
              </a:r>
              <a:r>
                <a:rPr lang="ko-KR" altLang="en-US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600" spc="-70" dirty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간 </a:t>
              </a:r>
              <a:r>
                <a:rPr lang="ko-KR" altLang="en-US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연계</a:t>
              </a:r>
              <a:r>
                <a:rPr lang="en-US" altLang="ko-KR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</a:p>
            <a:p>
              <a:pPr>
                <a:lnSpc>
                  <a:spcPct val="110000"/>
                </a:lnSpc>
              </a:pPr>
              <a:r>
                <a:rPr lang="ko-KR" altLang="en-US" sz="1200" spc="-7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     </a:t>
              </a: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소인수 </a:t>
              </a:r>
              <a:r>
                <a:rPr lang="en-US" altLang="ko-KR" sz="1200" spc="-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· </a:t>
              </a:r>
              <a:r>
                <a:rPr lang="ko-KR" altLang="en-US" sz="1200" spc="-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심화과목 등 </a:t>
              </a: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단위학교에서 개설하기 어려운 과목을 공동으로 운영</a:t>
              </a:r>
              <a:endParaRPr lang="ko-KR" altLang="en-US" sz="12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30" name="타원 29"/>
            <p:cNvSpPr/>
            <p:nvPr/>
          </p:nvSpPr>
          <p:spPr>
            <a:xfrm>
              <a:off x="1477588" y="3203397"/>
              <a:ext cx="856800" cy="85725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/>
            <p:cNvSpPr/>
            <p:nvPr/>
          </p:nvSpPr>
          <p:spPr>
            <a:xfrm>
              <a:off x="6786578" y="3203397"/>
              <a:ext cx="856800" cy="85725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928926" y="3057985"/>
              <a:ext cx="32861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/>
              <a:r>
                <a:rPr lang="en-US" altLang="ko-KR" sz="1200" b="1" spc="-110" dirty="0" smtClean="0">
                  <a:solidFill>
                    <a:srgbClr val="000000"/>
                  </a:solidFill>
                  <a:latin typeface="함초롬바탕"/>
                </a:rPr>
                <a:t>31</a:t>
              </a:r>
              <a:r>
                <a:rPr lang="ko-KR" altLang="en-US" sz="1200" b="1" spc="-110" dirty="0" smtClean="0">
                  <a:solidFill>
                    <a:srgbClr val="000000"/>
                  </a:solidFill>
                  <a:latin typeface="함초롬바탕"/>
                </a:rPr>
                <a:t>개 과목 공동 운영</a:t>
              </a:r>
              <a:endParaRPr lang="en-US" altLang="ko-KR" sz="1200" b="1" spc="-110" dirty="0" smtClean="0">
                <a:solidFill>
                  <a:srgbClr val="000000"/>
                </a:solidFill>
                <a:latin typeface="함초롬바탕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737190" y="3368851"/>
              <a:ext cx="3643338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>
                <a:lnSpc>
                  <a:spcPct val="120000"/>
                </a:lnSpc>
              </a:pP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진로와 기업가 정신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인문학적 감성과 도덕적 상상력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</a:p>
            <a:p>
              <a:pPr algn="ctr" fontAlgn="ctr">
                <a:lnSpc>
                  <a:spcPct val="120000"/>
                </a:lnSpc>
              </a:pP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문학적 감성과 상상력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보건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심리학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공학일반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환경과 녹색성장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</a:p>
            <a:p>
              <a:pPr algn="ctr" fontAlgn="ctr">
                <a:lnSpc>
                  <a:spcPct val="120000"/>
                </a:lnSpc>
              </a:pP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생활과 창의성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생활 속의 </a:t>
              </a:r>
              <a:r>
                <a:rPr lang="ko-KR" altLang="en-US" sz="1100" spc="-110" dirty="0" err="1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수학적사고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사회문제탐구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철학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등</a:t>
              </a:r>
              <a:endParaRPr lang="en-US" altLang="ko-KR" sz="1100" spc="-11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786578" y="3508061"/>
              <a:ext cx="85725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/>
              <a:r>
                <a:rPr lang="ko-KR" altLang="en-US" sz="130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인화</a:t>
              </a:r>
              <a:endParaRPr lang="en-US" altLang="ko-KR" sz="130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ctr"/>
              <a:r>
                <a:rPr lang="ko-KR" altLang="en-US" sz="130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여고</a:t>
              </a:r>
              <a:endParaRPr lang="ko-KR" altLang="en-US" sz="13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28728" y="3508061"/>
              <a:ext cx="92869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/>
              <a:r>
                <a:rPr lang="ko-KR" altLang="en-US" sz="130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선인</a:t>
              </a:r>
              <a:endParaRPr lang="en-US" altLang="ko-KR" sz="130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ctr"/>
              <a:r>
                <a:rPr lang="ko-KR" altLang="en-US" sz="130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고등학교</a:t>
              </a:r>
              <a:endParaRPr lang="ko-KR" altLang="en-US" sz="13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357422" y="3286124"/>
              <a:ext cx="785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 b="1" spc="-200" dirty="0" smtClean="0">
                  <a:solidFill>
                    <a:srgbClr val="005BAC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≫</a:t>
              </a:r>
              <a:endParaRPr lang="ko-KR" altLang="en-US" sz="3600" b="1" spc="-200" dirty="0">
                <a:solidFill>
                  <a:srgbClr val="005BAC"/>
                </a:solidFill>
                <a:latin typeface="나눔스퀘어OTF ExtraBold" pitchFamily="34" charset="-127"/>
                <a:ea typeface="나눔스퀘어OTF ExtraBold" pitchFamily="34" charset="-127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143636" y="3286124"/>
              <a:ext cx="785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600" b="1" spc="-200" dirty="0" smtClean="0">
                  <a:solidFill>
                    <a:srgbClr val="005BAC"/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«</a:t>
              </a:r>
              <a:endParaRPr lang="ko-KR" altLang="en-US" sz="3600" b="1" spc="-200" dirty="0">
                <a:solidFill>
                  <a:srgbClr val="005BAC"/>
                </a:solidFill>
                <a:latin typeface="나눔스퀘어OTF ExtraBold" pitchFamily="34" charset="-127"/>
                <a:ea typeface="나눔스퀘어OTF ExtraBold" pitchFamily="34" charset="-127"/>
              </a:endParaRPr>
            </a:p>
          </p:txBody>
        </p:sp>
        <p:cxnSp>
          <p:nvCxnSpPr>
            <p:cNvPr id="45" name="직선 연결선 44"/>
            <p:cNvCxnSpPr/>
            <p:nvPr/>
          </p:nvCxnSpPr>
          <p:spPr>
            <a:xfrm>
              <a:off x="2902644" y="3355974"/>
              <a:ext cx="3348000" cy="1588"/>
            </a:xfrm>
            <a:prstGeom prst="line">
              <a:avLst/>
            </a:prstGeom>
            <a:ln>
              <a:solidFill>
                <a:srgbClr val="005B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130" name="Picture 2" descr="C:\Users\Administrator\Desktop\학교아이콘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82893" y="3155951"/>
              <a:ext cx="593725" cy="415925"/>
            </a:xfrm>
            <a:prstGeom prst="rect">
              <a:avLst/>
            </a:prstGeom>
            <a:noFill/>
          </p:spPr>
        </p:pic>
        <p:pic>
          <p:nvPicPr>
            <p:cNvPr id="56" name="Picture 2" descr="C:\Users\Administrator\Desktop\학교아이콘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91883" y="3155951"/>
              <a:ext cx="593725" cy="415925"/>
            </a:xfrm>
            <a:prstGeom prst="rect">
              <a:avLst/>
            </a:prstGeom>
            <a:noFill/>
          </p:spPr>
        </p:pic>
      </p:grpSp>
      <p:grpSp>
        <p:nvGrpSpPr>
          <p:cNvPr id="61" name="그룹 60"/>
          <p:cNvGrpSpPr/>
          <p:nvPr/>
        </p:nvGrpSpPr>
        <p:grpSpPr>
          <a:xfrm>
            <a:off x="785786" y="4429132"/>
            <a:ext cx="7560000" cy="1973982"/>
            <a:chOff x="785786" y="4429132"/>
            <a:chExt cx="7560000" cy="1973982"/>
          </a:xfrm>
        </p:grpSpPr>
        <p:grpSp>
          <p:nvGrpSpPr>
            <p:cNvPr id="46" name="그룹 45"/>
            <p:cNvGrpSpPr/>
            <p:nvPr/>
          </p:nvGrpSpPr>
          <p:grpSpPr>
            <a:xfrm>
              <a:off x="785786" y="4429132"/>
              <a:ext cx="7560000" cy="1973982"/>
              <a:chOff x="785786" y="2312274"/>
              <a:chExt cx="7560000" cy="1973982"/>
            </a:xfrm>
          </p:grpSpPr>
          <p:sp>
            <p:nvSpPr>
              <p:cNvPr id="47" name="직사각형 46"/>
              <p:cNvSpPr/>
              <p:nvPr/>
            </p:nvSpPr>
            <p:spPr>
              <a:xfrm>
                <a:off x="785786" y="2312274"/>
                <a:ext cx="7560000" cy="1973982"/>
              </a:xfrm>
              <a:prstGeom prst="rect">
                <a:avLst/>
              </a:prstGeom>
              <a:solidFill>
                <a:srgbClr val="E7EDF2"/>
              </a:solidFill>
              <a:ln>
                <a:noFill/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rgbClr val="CDDBE2"/>
                  </a:solidFill>
                </a:endParaRPr>
              </a:p>
            </p:txBody>
          </p:sp>
          <p:grpSp>
            <p:nvGrpSpPr>
              <p:cNvPr id="48" name="그룹 26"/>
              <p:cNvGrpSpPr/>
              <p:nvPr/>
            </p:nvGrpSpPr>
            <p:grpSpPr>
              <a:xfrm>
                <a:off x="1346001" y="3000372"/>
                <a:ext cx="6467144" cy="1195584"/>
                <a:chOff x="1346001" y="3000372"/>
                <a:chExt cx="6467144" cy="1195584"/>
              </a:xfrm>
            </p:grpSpPr>
            <p:grpSp>
              <p:nvGrpSpPr>
                <p:cNvPr id="49" name="그룹 24"/>
                <p:cNvGrpSpPr/>
                <p:nvPr/>
              </p:nvGrpSpPr>
              <p:grpSpPr>
                <a:xfrm>
                  <a:off x="1346001" y="3000372"/>
                  <a:ext cx="6467144" cy="1195584"/>
                  <a:chOff x="1357290" y="3000372"/>
                  <a:chExt cx="6444000" cy="1195584"/>
                </a:xfrm>
              </p:grpSpPr>
              <p:sp>
                <p:nvSpPr>
                  <p:cNvPr id="51" name="직사각형 50"/>
                  <p:cNvSpPr/>
                  <p:nvPr/>
                </p:nvSpPr>
                <p:spPr>
                  <a:xfrm>
                    <a:off x="1357290" y="3000372"/>
                    <a:ext cx="6444000" cy="1188000"/>
                  </a:xfrm>
                  <a:prstGeom prst="rect">
                    <a:avLst/>
                  </a:prstGeom>
                  <a:solidFill>
                    <a:srgbClr val="B9C3C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52" name="직사각형 51"/>
                  <p:cNvSpPr/>
                  <p:nvPr/>
                </p:nvSpPr>
                <p:spPr>
                  <a:xfrm>
                    <a:off x="1605471" y="3428999"/>
                    <a:ext cx="5929354" cy="766957"/>
                  </a:xfrm>
                  <a:prstGeom prst="rect">
                    <a:avLst/>
                  </a:prstGeom>
                  <a:solidFill>
                    <a:srgbClr val="E7EDF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50" name="직사각형 49"/>
                <p:cNvSpPr/>
                <p:nvPr/>
              </p:nvSpPr>
              <p:spPr>
                <a:xfrm>
                  <a:off x="1417439" y="3075514"/>
                  <a:ext cx="6309122" cy="104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sp>
          <p:nvSpPr>
            <p:cNvPr id="8" name="TextBox 7"/>
            <p:cNvSpPr txBox="1"/>
            <p:nvPr/>
          </p:nvSpPr>
          <p:spPr>
            <a:xfrm>
              <a:off x="1000100" y="4485254"/>
              <a:ext cx="6072230" cy="60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600" kern="0" spc="-90" dirty="0" err="1" smtClean="0">
                  <a:solidFill>
                    <a:srgbClr val="EB5E42"/>
                  </a:solidFill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600" spc="-70" dirty="0" err="1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일반고</a:t>
              </a:r>
              <a:r>
                <a:rPr lang="en-US" altLang="ko-KR" sz="1600" spc="-70" dirty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-</a:t>
              </a:r>
              <a:r>
                <a:rPr lang="ko-KR" altLang="en-US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특성화고 연계</a:t>
              </a:r>
              <a:r>
                <a:rPr lang="en-US" altLang="ko-KR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     직업 교육</a:t>
              </a:r>
              <a:r>
                <a:rPr lang="en-US" altLang="ko-KR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전문교과</a:t>
              </a:r>
              <a:r>
                <a:rPr lang="en-US" altLang="ko-KR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/>
                  <a:ea typeface="맑은 고딕"/>
                </a:rPr>
                <a:t>Ⅱ)</a:t>
              </a: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을 </a:t>
              </a:r>
              <a:r>
                <a:rPr lang="ko-KR" altLang="en-US" sz="1200" spc="-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희망하는 </a:t>
              </a: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일반고 학생들을 </a:t>
              </a:r>
              <a:r>
                <a:rPr lang="ko-KR" altLang="en-US" sz="1200" spc="-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대상으로 특성화고 </a:t>
              </a:r>
              <a:r>
                <a:rPr lang="ko-KR" altLang="en-US" sz="12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 직업 </a:t>
              </a:r>
              <a:r>
                <a:rPr lang="ko-KR" altLang="en-US" sz="1200" spc="-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교육 제공</a:t>
              </a:r>
            </a:p>
          </p:txBody>
        </p:sp>
        <p:sp>
          <p:nvSpPr>
            <p:cNvPr id="53" name="타원 52"/>
            <p:cNvSpPr/>
            <p:nvPr/>
          </p:nvSpPr>
          <p:spPr>
            <a:xfrm>
              <a:off x="2334844" y="5214950"/>
              <a:ext cx="856800" cy="85725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타원 53"/>
            <p:cNvSpPr/>
            <p:nvPr/>
          </p:nvSpPr>
          <p:spPr>
            <a:xfrm>
              <a:off x="4572000" y="5214950"/>
              <a:ext cx="856800" cy="85725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타원 54"/>
            <p:cNvSpPr/>
            <p:nvPr/>
          </p:nvSpPr>
          <p:spPr>
            <a:xfrm>
              <a:off x="6357950" y="5214950"/>
              <a:ext cx="856800" cy="85725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44903" y="5549562"/>
              <a:ext cx="1610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/>
              <a:r>
                <a:rPr lang="ko-KR" altLang="en-US" sz="1200" b="1" spc="-110" dirty="0" smtClean="0">
                  <a:solidFill>
                    <a:srgbClr val="000000"/>
                  </a:solidFill>
                  <a:latin typeface="함초롬바탕"/>
                </a:rPr>
                <a:t>강남영상미디어고</a:t>
              </a:r>
              <a:endParaRPr lang="en-US" altLang="ko-KR" sz="1200" b="1" spc="-110" dirty="0" smtClean="0">
                <a:solidFill>
                  <a:srgbClr val="000000"/>
                </a:solidFill>
                <a:latin typeface="함초롬바탕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71604" y="5787922"/>
              <a:ext cx="2357454" cy="49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>
                <a:lnSpc>
                  <a:spcPct val="120000"/>
                </a:lnSpc>
                <a:defRPr/>
              </a:pP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디지털영상제작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디지털영상제작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(2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학기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), </a:t>
              </a:r>
            </a:p>
            <a:p>
              <a:pPr algn="ctr" fontAlgn="ctr">
                <a:lnSpc>
                  <a:spcPct val="120000"/>
                </a:lnSpc>
                <a:defRPr/>
              </a:pPr>
              <a:r>
                <a:rPr lang="ko-KR" altLang="en-US" sz="1100" spc="-110" dirty="0" err="1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영화콘텐츠제작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(2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학기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endParaRPr lang="ko-KR" altLang="en-US" sz="1100" spc="-11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08341" y="5549562"/>
              <a:ext cx="1610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/>
              <a:r>
                <a:rPr lang="ko-KR" altLang="en-US" sz="1200" b="1" spc="-110" dirty="0" smtClean="0">
                  <a:solidFill>
                    <a:srgbClr val="000000"/>
                  </a:solidFill>
                  <a:latin typeface="함초롬바탕"/>
                </a:rPr>
                <a:t>인천기계공업고등학교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35042" y="5786454"/>
              <a:ext cx="2357454" cy="49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>
                <a:lnSpc>
                  <a:spcPct val="120000"/>
                </a:lnSpc>
                <a:defRPr/>
              </a:pP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로봇제작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실내 디자인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</a:p>
            <a:p>
              <a:pPr algn="ctr" fontAlgn="ctr">
                <a:lnSpc>
                  <a:spcPct val="120000"/>
                </a:lnSpc>
                <a:defRPr/>
              </a:pP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심리학</a:t>
              </a:r>
              <a:r>
                <a:rPr lang="en-US" altLang="ko-KR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애니메이션 제작</a:t>
              </a:r>
              <a:endParaRPr lang="ko-KR" altLang="en-US" sz="1100" spc="-11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956720" y="5549562"/>
              <a:ext cx="16108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/>
              <a:r>
                <a:rPr lang="ko-KR" altLang="en-US" sz="1200" b="1" spc="-110" dirty="0" smtClean="0">
                  <a:solidFill>
                    <a:srgbClr val="000000"/>
                  </a:solidFill>
                  <a:latin typeface="함초롬바탕"/>
                </a:rPr>
                <a:t>도화기계공업고등학교</a:t>
              </a:r>
              <a:endParaRPr lang="ko-KR" altLang="en-US" sz="1200" b="1" spc="-110" dirty="0">
                <a:solidFill>
                  <a:srgbClr val="000000"/>
                </a:solidFill>
                <a:latin typeface="함초롬바탕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583421" y="5826561"/>
              <a:ext cx="235745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>
                <a:defRPr/>
              </a:pPr>
              <a:r>
                <a:rPr lang="ko-KR" altLang="en-US" sz="1100" spc="-11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프로그래밍</a:t>
              </a:r>
              <a:endParaRPr lang="en-US" altLang="ko-KR" sz="1100" spc="-11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pic>
          <p:nvPicPr>
            <p:cNvPr id="57" name="Picture 2" descr="C:\Users\Administrator\Desktop\학교아이콘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66431" y="5188668"/>
              <a:ext cx="593725" cy="415925"/>
            </a:xfrm>
            <a:prstGeom prst="rect">
              <a:avLst/>
            </a:prstGeom>
            <a:noFill/>
          </p:spPr>
        </p:pic>
        <p:pic>
          <p:nvPicPr>
            <p:cNvPr id="58" name="Picture 2" descr="C:\Users\Administrator\Desktop\학교아이콘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7305" y="5188668"/>
              <a:ext cx="593725" cy="415925"/>
            </a:xfrm>
            <a:prstGeom prst="rect">
              <a:avLst/>
            </a:prstGeom>
            <a:noFill/>
          </p:spPr>
        </p:pic>
        <p:pic>
          <p:nvPicPr>
            <p:cNvPr id="59" name="Picture 2" descr="C:\Users\Administrator\Desktop\학교아이콘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66959" y="5188668"/>
              <a:ext cx="593725" cy="4159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45868" y="357166"/>
            <a:ext cx="8397707" cy="1294128"/>
            <a:chOff x="345869" y="357166"/>
            <a:chExt cx="8397707" cy="1294128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876583"/>
              <a:ext cx="733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3. </a:t>
              </a:r>
              <a:r>
                <a:rPr lang="ko-KR" altLang="en-US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 온라인을 통해</a:t>
              </a:r>
              <a:endParaRPr lang="ko-KR" altLang="en-US" sz="24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5869" y="831069"/>
              <a:ext cx="974690" cy="820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온라인</a:t>
              </a:r>
              <a:endParaRPr lang="en-US" altLang="ko-KR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marL="285750" indent="-285750" algn="ctr">
                <a:lnSpc>
                  <a:spcPct val="150000"/>
                </a:lnSpc>
              </a:pPr>
              <a:r>
                <a:rPr lang="ko-KR" altLang="en-US" sz="900" spc="-1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온라인에서</a:t>
              </a:r>
              <a:endParaRPr lang="en-US" altLang="ko-KR" sz="9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marL="285750" indent="-285750" algn="ctr">
                <a:lnSpc>
                  <a:spcPct val="110000"/>
                </a:lnSpc>
              </a:pPr>
              <a:r>
                <a:rPr lang="ko-KR" altLang="en-US" sz="900" spc="-1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배우기</a:t>
              </a:r>
            </a:p>
            <a:p>
              <a:pPr algn="ctr">
                <a:lnSpc>
                  <a:spcPct val="110000"/>
                </a:lnSpc>
              </a:pPr>
              <a:endParaRPr lang="ko-KR" altLang="en-US" sz="9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43702" y="357166"/>
              <a:ext cx="1979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02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고교학점제는 무엇일까요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3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0" y="1613633"/>
            <a:ext cx="9144000" cy="6877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r">
              <a:lnSpc>
                <a:spcPct val="142000"/>
              </a:lnSpc>
              <a:defRPr sz="10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5400000" scaled="1"/>
                </a:gradFill>
                <a:latin typeface="+mj-ea"/>
                <a:ea typeface="+mj-ea"/>
              </a:defRPr>
            </a:lvl1pPr>
          </a:lstStyle>
          <a:p>
            <a:pPr algn="ctr">
              <a:lnSpc>
                <a:spcPct val="125000"/>
              </a:lnSpc>
              <a:buClr>
                <a:schemeClr val="bg1">
                  <a:lumMod val="65000"/>
                </a:schemeClr>
              </a:buClr>
            </a:pPr>
            <a:r>
              <a:rPr lang="ko-KR" altLang="en-US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온라인 공동교육과정</a:t>
            </a:r>
            <a:r>
              <a:rPr lang="en-US" altLang="ko-KR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600" spc="-120" dirty="0" err="1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교실온닷</a:t>
            </a:r>
            <a:r>
              <a:rPr lang="en-US" altLang="ko-KR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) : </a:t>
            </a:r>
            <a:r>
              <a:rPr lang="ko-KR" altLang="en-US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’</a:t>
            </a:r>
            <a:r>
              <a:rPr lang="en-US" altLang="ko-KR" sz="1600" spc="-120" dirty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17</a:t>
            </a:r>
            <a:r>
              <a:rPr lang="ko-KR" altLang="en-US" sz="1600" spc="-120" dirty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년 </a:t>
            </a:r>
            <a:r>
              <a:rPr lang="en-US" altLang="ko-KR" sz="1600" spc="-120" dirty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6</a:t>
            </a:r>
            <a:r>
              <a:rPr lang="ko-KR" altLang="en-US" sz="1600" spc="-120" dirty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개 </a:t>
            </a:r>
            <a:r>
              <a:rPr lang="ko-KR" altLang="en-US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교육청 → ’</a:t>
            </a:r>
            <a:r>
              <a:rPr lang="en-US" altLang="ko-KR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18</a:t>
            </a:r>
            <a:r>
              <a:rPr lang="ko-KR" altLang="en-US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년 </a:t>
            </a:r>
            <a:r>
              <a:rPr lang="en-US" altLang="ko-KR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11</a:t>
            </a:r>
            <a:r>
              <a:rPr lang="ko-KR" altLang="en-US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개 교육청 </a:t>
            </a:r>
            <a:endParaRPr lang="en-US" altLang="ko-KR" sz="1600" spc="-120" dirty="0" smtClean="0">
              <a:solidFill>
                <a:srgbClr val="EC6D6B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25000"/>
              </a:lnSpc>
              <a:buClr>
                <a:schemeClr val="bg1">
                  <a:lumMod val="65000"/>
                </a:schemeClr>
              </a:buClr>
            </a:pPr>
            <a:r>
              <a:rPr lang="ko-KR" altLang="en-US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→ </a:t>
            </a:r>
            <a:r>
              <a:rPr lang="ko-KR" altLang="en-US" sz="1600" spc="-120" dirty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’</a:t>
            </a:r>
            <a:r>
              <a:rPr lang="en-US" altLang="ko-KR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19</a:t>
            </a:r>
            <a:r>
              <a:rPr lang="ko-KR" altLang="en-US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년 </a:t>
            </a:r>
            <a:r>
              <a:rPr lang="en-US" altLang="ko-KR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17</a:t>
            </a:r>
            <a:r>
              <a:rPr lang="ko-KR" altLang="en-US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개 </a:t>
            </a:r>
            <a:r>
              <a:rPr lang="ko-KR" altLang="en-US" sz="1600" spc="-120" dirty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교육청 </a:t>
            </a:r>
            <a:r>
              <a:rPr lang="ko-KR" altLang="en-US" sz="1600" spc="-120" dirty="0" smtClean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rPr>
              <a:t>전면도입 </a:t>
            </a:r>
            <a:endParaRPr lang="ko-KR" altLang="en-US" sz="1600" spc="-120" dirty="0">
              <a:solidFill>
                <a:srgbClr val="EC6D6B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1236991" y="2298171"/>
            <a:ext cx="6691313" cy="1168400"/>
            <a:chOff x="1236991" y="2298171"/>
            <a:chExt cx="6691313" cy="1168400"/>
          </a:xfrm>
        </p:grpSpPr>
        <p:pic>
          <p:nvPicPr>
            <p:cNvPr id="49154" name="Picture 2" descr="C:\Users\Administrator\Desktop\27쪽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36991" y="2298171"/>
              <a:ext cx="6691313" cy="1168400"/>
            </a:xfrm>
            <a:prstGeom prst="rect">
              <a:avLst/>
            </a:prstGeom>
            <a:noFill/>
          </p:spPr>
        </p:pic>
        <p:sp>
          <p:nvSpPr>
            <p:cNvPr id="30" name="TextBox 29"/>
            <p:cNvSpPr txBox="1"/>
            <p:nvPr/>
          </p:nvSpPr>
          <p:spPr>
            <a:xfrm>
              <a:off x="6072197" y="2500306"/>
              <a:ext cx="1714512" cy="8032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110000"/>
                </a:lnSpc>
                <a:buClr>
                  <a:schemeClr val="bg1">
                    <a:lumMod val="65000"/>
                  </a:schemeClr>
                </a:buClr>
                <a:defRPr sz="1600" b="1" spc="-150">
                  <a:gradFill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1"/>
                  </a:gradFill>
                  <a:latin typeface="+mj-ea"/>
                  <a:ea typeface="+mj-ea"/>
                </a:defRPr>
              </a:lvl1pPr>
            </a:lstStyle>
            <a:p>
              <a:r>
                <a:rPr lang="ko-KR" altLang="en-US" sz="1400" b="0" spc="-120" dirty="0">
                  <a:latin typeface="나눔스퀘어OTF Bold" pitchFamily="34" charset="-127"/>
                  <a:ea typeface="나눔스퀘어OTF Bold" pitchFamily="34" charset="-127"/>
                </a:rPr>
                <a:t>거꾸로 학습</a:t>
              </a:r>
            </a:p>
            <a:p>
              <a:r>
                <a:rPr lang="ko-KR" altLang="en-US" sz="1400" b="0" spc="-120" dirty="0">
                  <a:latin typeface="나눔스퀘어OTF Bold" pitchFamily="34" charset="-127"/>
                  <a:ea typeface="나눔스퀘어OTF Bold" pitchFamily="34" charset="-127"/>
                </a:rPr>
                <a:t>토론협력수업 등 </a:t>
              </a:r>
            </a:p>
            <a:p>
              <a:r>
                <a:rPr lang="ko-KR" altLang="en-US" sz="1400" b="0" spc="-120" dirty="0" err="1">
                  <a:latin typeface="나눔스퀘어OTF Bold" pitchFamily="34" charset="-127"/>
                  <a:ea typeface="나눔스퀘어OTF Bold" pitchFamily="34" charset="-127"/>
                </a:rPr>
                <a:t>효과성</a:t>
              </a:r>
              <a:r>
                <a:rPr lang="ko-KR" altLang="en-US" sz="1400" b="0" spc="-120" dirty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400" b="0" spc="-120" dirty="0" smtClean="0">
                  <a:latin typeface="나눔스퀘어OTF Bold" pitchFamily="34" charset="-127"/>
                  <a:ea typeface="나눔스퀘어OTF Bold" pitchFamily="34" charset="-127"/>
                </a:rPr>
                <a:t> 높은 수업 방식</a:t>
              </a:r>
              <a:endParaRPr lang="ko-KR" altLang="en-US" sz="1400" b="0" spc="-12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026777" y="2781728"/>
              <a:ext cx="1643074" cy="5663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110000"/>
                </a:lnSpc>
                <a:buClr>
                  <a:schemeClr val="bg1">
                    <a:lumMod val="65000"/>
                  </a:schemeClr>
                </a:buClr>
                <a:defRPr sz="1600" b="1" spc="-150">
                  <a:gradFill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1"/>
                  </a:gradFill>
                  <a:latin typeface="+mj-ea"/>
                  <a:ea typeface="+mj-ea"/>
                </a:defRPr>
              </a:lvl1pPr>
            </a:lstStyle>
            <a:p>
              <a:r>
                <a:rPr lang="ko-KR" altLang="en-US" sz="1400" b="0" spc="-120" dirty="0">
                  <a:latin typeface="나눔스퀘어OTF Bold" pitchFamily="34" charset="-127"/>
                  <a:ea typeface="나눔스퀘어OTF Bold" pitchFamily="34" charset="-127"/>
                </a:rPr>
                <a:t>양</a:t>
              </a:r>
              <a:r>
                <a:rPr lang="ko-KR" altLang="en-US" sz="1400" b="0" spc="-120" dirty="0" smtClean="0">
                  <a:latin typeface="나눔스퀘어OTF Bold" pitchFamily="34" charset="-127"/>
                  <a:ea typeface="나눔스퀘어OTF Bold" pitchFamily="34" charset="-127"/>
                </a:rPr>
                <a:t>방향 </a:t>
              </a:r>
              <a:r>
                <a:rPr lang="ko-KR" altLang="en-US" sz="1400" b="0" spc="-120" dirty="0">
                  <a:latin typeface="나눔스퀘어OTF Bold" pitchFamily="34" charset="-127"/>
                  <a:ea typeface="나눔스퀘어OTF Bold" pitchFamily="34" charset="-127"/>
                </a:rPr>
                <a:t>온라인 </a:t>
              </a:r>
            </a:p>
            <a:p>
              <a:r>
                <a:rPr lang="ko-KR" altLang="en-US" sz="1400" b="0" spc="-120" dirty="0">
                  <a:latin typeface="나눔스퀘어OTF Bold" pitchFamily="34" charset="-127"/>
                  <a:ea typeface="나눔스퀘어OTF Bold" pitchFamily="34" charset="-127"/>
                </a:rPr>
                <a:t>공동교육과정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27126" y="2781728"/>
              <a:ext cx="1785950" cy="5663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110000"/>
                </a:lnSpc>
                <a:buClr>
                  <a:schemeClr val="bg1">
                    <a:lumMod val="65000"/>
                  </a:schemeClr>
                </a:buClr>
                <a:defRPr sz="1600" b="1" spc="-150">
                  <a:gradFill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1"/>
                  </a:gradFill>
                  <a:latin typeface="+mj-ea"/>
                  <a:ea typeface="+mj-ea"/>
                </a:defRPr>
              </a:lvl1pPr>
            </a:lstStyle>
            <a:p>
              <a:r>
                <a:rPr lang="ko-KR" altLang="en-US" sz="1400" b="0" spc="-120" dirty="0" smtClean="0">
                  <a:latin typeface="나눔스퀘어OTF Bold" pitchFamily="34" charset="-127"/>
                  <a:ea typeface="나눔스퀘어OTF Bold" pitchFamily="34" charset="-127"/>
                </a:rPr>
                <a:t>학교에서 </a:t>
              </a:r>
              <a:r>
                <a:rPr lang="ko-KR" altLang="en-US" sz="1400" spc="-120" dirty="0" smtClean="0">
                  <a:latin typeface="나눔스퀘어OTF Bold" pitchFamily="34" charset="-127"/>
                  <a:ea typeface="나눔스퀘어OTF Bold" pitchFamily="34" charset="-127"/>
                </a:rPr>
                <a:t>직접 </a:t>
              </a:r>
              <a:r>
                <a:rPr lang="ko-KR" altLang="en-US" sz="1400" spc="-120" dirty="0">
                  <a:latin typeface="나눔스퀘어OTF Bold" pitchFamily="34" charset="-127"/>
                  <a:ea typeface="나눔스퀘어OTF Bold" pitchFamily="34" charset="-127"/>
                </a:rPr>
                <a:t>개설</a:t>
              </a:r>
              <a:r>
                <a:rPr lang="ko-KR" altLang="en-US" sz="1400" b="0" spc="-120" dirty="0">
                  <a:latin typeface="나눔스퀘어OTF Bold" pitchFamily="34" charset="-127"/>
                  <a:ea typeface="나눔스퀘어OTF Bold" pitchFamily="34" charset="-127"/>
                </a:rPr>
                <a:t>이</a:t>
              </a:r>
            </a:p>
            <a:p>
              <a:r>
                <a:rPr lang="ko-KR" altLang="en-US" sz="1400" spc="-120" dirty="0">
                  <a:latin typeface="나눔스퀘어OTF Bold" pitchFamily="34" charset="-127"/>
                  <a:ea typeface="나눔스퀘어OTF Bold" pitchFamily="34" charset="-127"/>
                </a:rPr>
                <a:t>어려운 과목</a:t>
              </a:r>
            </a:p>
          </p:txBody>
        </p:sp>
      </p:grp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928662" y="3571876"/>
            <a:ext cx="7643866" cy="2967724"/>
            <a:chOff x="928662" y="3571876"/>
            <a:chExt cx="7643866" cy="2967724"/>
          </a:xfrm>
        </p:grpSpPr>
        <p:sp>
          <p:nvSpPr>
            <p:cNvPr id="37" name="직사각형 36"/>
            <p:cNvSpPr/>
            <p:nvPr/>
          </p:nvSpPr>
          <p:spPr>
            <a:xfrm>
              <a:off x="928662" y="3571876"/>
              <a:ext cx="7643866" cy="2952000"/>
            </a:xfrm>
            <a:prstGeom prst="rect">
              <a:avLst/>
            </a:prstGeom>
            <a:solidFill>
              <a:srgbClr val="E7EDF2"/>
            </a:solidFill>
            <a:ln>
              <a:noFill/>
            </a:ln>
            <a:effectLst>
              <a:outerShdw blurRad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CDDBE2"/>
                </a:solidFill>
              </a:endParaRP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062" y="3691002"/>
              <a:ext cx="3670129" cy="25003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TextBox 38"/>
            <p:cNvSpPr txBox="1"/>
            <p:nvPr/>
          </p:nvSpPr>
          <p:spPr>
            <a:xfrm>
              <a:off x="3071803" y="6261062"/>
              <a:ext cx="2643208" cy="27853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110000"/>
                </a:lnSpc>
                <a:buClr>
                  <a:schemeClr val="bg1">
                    <a:lumMod val="65000"/>
                  </a:schemeClr>
                </a:buClr>
                <a:defRPr sz="1600" b="1" spc="-150">
                  <a:gradFill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</a:gsLst>
                    <a:lin ang="5400000" scaled="1"/>
                  </a:gradFill>
                  <a:latin typeface="+mj-ea"/>
                  <a:ea typeface="+mj-ea"/>
                </a:defRPr>
              </a:lvl1pPr>
            </a:lstStyle>
            <a:p>
              <a:r>
                <a:rPr lang="ko-KR" altLang="en-US" sz="1100" spc="-1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교실온닷</a:t>
              </a:r>
              <a:r>
                <a:rPr lang="ko-KR" altLang="en-US" sz="1100" spc="-10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100" spc="-10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https://edu.classon.kr/</a:t>
              </a:r>
              <a:endParaRPr lang="ko-KR" altLang="en-US" sz="1100" spc="-10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pic>
          <p:nvPicPr>
            <p:cNvPr id="23553" name="_x311967864" descr="EMB000022e85808"/>
            <p:cNvPicPr>
              <a:picLocks noChangeAspect="1" noChangeArrowheads="1"/>
            </p:cNvPicPr>
            <p:nvPr/>
          </p:nvPicPr>
          <p:blipFill>
            <a:blip r:embed="rId5" cstate="print"/>
            <a:srcRect b="11475"/>
            <a:stretch>
              <a:fillRect/>
            </a:stretch>
          </p:blipFill>
          <p:spPr bwMode="auto">
            <a:xfrm>
              <a:off x="5646991" y="3691002"/>
              <a:ext cx="2529103" cy="271464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45869" y="357166"/>
            <a:ext cx="8397707" cy="1304402"/>
            <a:chOff x="345869" y="357166"/>
            <a:chExt cx="8397707" cy="1304402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876583"/>
              <a:ext cx="733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4. </a:t>
              </a:r>
              <a:r>
                <a:rPr lang="ko-KR" altLang="en-US" sz="24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지역사회 시설을 활용해서</a:t>
              </a:r>
              <a:endParaRPr lang="ko-KR" altLang="en-US" sz="24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5869" y="841343"/>
              <a:ext cx="974690" cy="820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지역사회</a:t>
              </a:r>
              <a:endParaRPr lang="en-US" altLang="ko-KR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marL="285750" indent="-285750" algn="ctr">
                <a:lnSpc>
                  <a:spcPct val="150000"/>
                </a:lnSpc>
              </a:pPr>
              <a:r>
                <a:rPr lang="ko-KR" altLang="en-US" sz="900" spc="-1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지역교육기관에서</a:t>
              </a:r>
              <a:endParaRPr lang="en-US" altLang="ko-KR" sz="9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marL="285750" indent="-285750" algn="ctr">
                <a:lnSpc>
                  <a:spcPct val="110000"/>
                </a:lnSpc>
              </a:pPr>
              <a:r>
                <a:rPr lang="ko-KR" altLang="en-US" sz="900" spc="-1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배우기</a:t>
              </a:r>
            </a:p>
            <a:p>
              <a:pPr algn="ctr">
                <a:lnSpc>
                  <a:spcPct val="110000"/>
                </a:lnSpc>
              </a:pPr>
              <a:endParaRPr lang="ko-KR" altLang="en-US" sz="90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43702" y="357166"/>
              <a:ext cx="1979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02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고교학점제는 무엇일까요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3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631620" y="1891230"/>
            <a:ext cx="7940908" cy="3895223"/>
            <a:chOff x="631620" y="1891230"/>
            <a:chExt cx="7940908" cy="3895223"/>
          </a:xfrm>
        </p:grpSpPr>
        <p:grpSp>
          <p:nvGrpSpPr>
            <p:cNvPr id="17" name="그룹 16"/>
            <p:cNvGrpSpPr/>
            <p:nvPr/>
          </p:nvGrpSpPr>
          <p:grpSpPr>
            <a:xfrm>
              <a:off x="631620" y="1891230"/>
              <a:ext cx="7940908" cy="3895223"/>
              <a:chOff x="631620" y="1891230"/>
              <a:chExt cx="7940908" cy="3895223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631620" y="1891230"/>
                <a:ext cx="7940908" cy="3895223"/>
              </a:xfrm>
              <a:prstGeom prst="rect">
                <a:avLst/>
              </a:prstGeom>
              <a:solidFill>
                <a:srgbClr val="E7EDF2"/>
              </a:solidFill>
              <a:ln>
                <a:noFill/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rgbClr val="CDDBE2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933256" y="2380008"/>
                <a:ext cx="4638876" cy="498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ko-KR" altLang="en-US" sz="1200" kern="0" spc="-80" dirty="0" smtClean="0">
                    <a:solidFill>
                      <a:srgbClr val="0000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≫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평생학습기관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,  </a:t>
                </a:r>
                <a:r>
                  <a:rPr lang="ko-KR" altLang="en-US" sz="1200" spc="-8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대학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등의 교육과정을 이수하는 경우에도 학점 인정</a:t>
                </a:r>
                <a:endParaRPr lang="en-US" altLang="ko-KR" sz="1200" spc="-8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ko-KR" altLang="en-US" sz="1200" kern="0" spc="-80" dirty="0" smtClean="0">
                    <a:solidFill>
                      <a:srgbClr val="0000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≫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심화 </a:t>
                </a:r>
                <a:r>
                  <a:rPr lang="ko-KR" altLang="en-US" sz="1200" spc="-8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과목</a:t>
                </a:r>
                <a:r>
                  <a:rPr lang="en-US" altLang="ko-KR" sz="1200" spc="-8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,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실습 수업 등을 인프라가 충분한 지역 대학 등과 연계하여 운영</a:t>
                </a:r>
                <a:endParaRPr lang="ko-KR" altLang="en-US" sz="1200" spc="-8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933256" y="3594454"/>
                <a:ext cx="4522402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ko-KR" altLang="en-US" sz="1200" kern="0" spc="-80" dirty="0" smtClean="0">
                    <a:solidFill>
                      <a:srgbClr val="0000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≫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전국 시도 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17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개 대학에서 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29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개 과정 운영</a:t>
                </a:r>
                <a:endParaRPr lang="en-US" altLang="ko-KR" sz="1200" spc="-8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ko-KR" altLang="en-US" sz="1200" kern="0" spc="-80" dirty="0" smtClean="0">
                    <a:solidFill>
                      <a:srgbClr val="000000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≫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조리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(11),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미용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(11),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게임캐릭터디자인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(2), </a:t>
                </a:r>
                <a:r>
                  <a:rPr lang="ko-KR" altLang="en-US" sz="1200" spc="-8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드론코딩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(1),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자동차정비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(1),  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    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건축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(1),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실용음악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(1), 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패션디자인</a:t>
                </a:r>
                <a:r>
                  <a:rPr lang="en-US" altLang="ko-KR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(1)</a:t>
                </a:r>
                <a:r>
                  <a:rPr lang="ko-KR" altLang="en-US" sz="1200" spc="-8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 등 운영 </a:t>
                </a:r>
                <a:endParaRPr lang="en-US" altLang="ko-KR" sz="1200" spc="-8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pic>
            <p:nvPicPr>
              <p:cNvPr id="50180" name="Picture 4" descr="J:\2018\2018 작업용\1-181031 고교학점제 ppt 추가\1128 고교학점제 PPT 수정 폴더\Links - jpg\패션디자인 01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5422" b="7833"/>
              <a:stretch>
                <a:fillRect/>
              </a:stretch>
            </p:blipFill>
            <p:spPr bwMode="auto">
              <a:xfrm>
                <a:off x="6286512" y="2000240"/>
                <a:ext cx="2071703" cy="1184330"/>
              </a:xfrm>
              <a:prstGeom prst="rect">
                <a:avLst/>
              </a:prstGeom>
              <a:noFill/>
            </p:spPr>
          </p:pic>
          <p:pic>
            <p:nvPicPr>
              <p:cNvPr id="50182" name="Picture 6" descr="J:\2018\2018 작업용\1-181031 고교학점제 ppt 추가\1128 고교학점제 PPT 수정 폴더\Links - jpg\드론-1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9524" t="23809"/>
              <a:stretch>
                <a:fillRect/>
              </a:stretch>
            </p:blipFill>
            <p:spPr bwMode="auto">
              <a:xfrm>
                <a:off x="6286512" y="4429132"/>
                <a:ext cx="2071703" cy="1143008"/>
              </a:xfrm>
              <a:prstGeom prst="rect">
                <a:avLst/>
              </a:prstGeom>
              <a:noFill/>
            </p:spPr>
          </p:pic>
          <p:pic>
            <p:nvPicPr>
              <p:cNvPr id="50183" name="Picture 7" descr="J:\2018\2018 작업용\1-181031 고교학점제 ppt 추가\1128 고교학점제 PPT 수정 폴더\Links - jpg\미용사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13450"/>
              <a:stretch>
                <a:fillRect/>
              </a:stretch>
            </p:blipFill>
            <p:spPr bwMode="auto">
              <a:xfrm>
                <a:off x="6286512" y="3214686"/>
                <a:ext cx="2071703" cy="1195371"/>
              </a:xfrm>
              <a:prstGeom prst="rect">
                <a:avLst/>
              </a:prstGeom>
              <a:noFill/>
            </p:spPr>
          </p:pic>
          <p:pic>
            <p:nvPicPr>
              <p:cNvPr id="38" name="Picture 3" descr="C:\Users\moe\Desktop\33\사본 -5. 운영사례에 기반한 직업교육위탁과정 운용의 실제(오산대).pdf_page_20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4917" t="9941" r="1663" b="9491"/>
              <a:stretch>
                <a:fillRect/>
              </a:stretch>
            </p:blipFill>
            <p:spPr bwMode="auto">
              <a:xfrm>
                <a:off x="4857752" y="4414176"/>
                <a:ext cx="1357322" cy="1157964"/>
              </a:xfrm>
              <a:prstGeom prst="rect">
                <a:avLst/>
              </a:prstGeom>
              <a:noFill/>
            </p:spPr>
          </p:pic>
          <p:sp>
            <p:nvSpPr>
              <p:cNvPr id="21" name="Freeform 3"/>
              <p:cNvSpPr/>
              <p:nvPr/>
            </p:nvSpPr>
            <p:spPr>
              <a:xfrm>
                <a:off x="820412" y="1991051"/>
                <a:ext cx="7507935" cy="264693"/>
              </a:xfrm>
              <a:custGeom>
                <a:avLst/>
                <a:gdLst>
                  <a:gd name="connsiteX0" fmla="*/ 6350 w 7507935"/>
                  <a:gd name="connsiteY0" fmla="*/ 258343 h 264693"/>
                  <a:gd name="connsiteX1" fmla="*/ 6350 w 7507935"/>
                  <a:gd name="connsiteY1" fmla="*/ 6350 h 264693"/>
                  <a:gd name="connsiteX2" fmla="*/ 7501585 w 7507935"/>
                  <a:gd name="connsiteY2" fmla="*/ 6350 h 264693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</a:cxnLst>
                <a:rect l="l" t="t" r="r" b="b"/>
                <a:pathLst>
                  <a:path w="7507935" h="264693">
                    <a:moveTo>
                      <a:pt x="6350" y="258343"/>
                    </a:moveTo>
                    <a:lnTo>
                      <a:pt x="6350" y="6350"/>
                    </a:lnTo>
                    <a:lnTo>
                      <a:pt x="7501585" y="6350"/>
                    </a:lnTo>
                  </a:path>
                </a:pathLst>
              </a:custGeom>
              <a:ln w="12700">
                <a:solidFill>
                  <a:srgbClr val="8C99A1">
                    <a:alpha val="100000"/>
                  </a:srgb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Freeform 3"/>
              <p:cNvSpPr/>
              <p:nvPr/>
            </p:nvSpPr>
            <p:spPr>
              <a:xfrm>
                <a:off x="820412" y="3197055"/>
                <a:ext cx="7507935" cy="264693"/>
              </a:xfrm>
              <a:custGeom>
                <a:avLst/>
                <a:gdLst>
                  <a:gd name="connsiteX0" fmla="*/ 6350 w 7507935"/>
                  <a:gd name="connsiteY0" fmla="*/ 258343 h 264693"/>
                  <a:gd name="connsiteX1" fmla="*/ 6350 w 7507935"/>
                  <a:gd name="connsiteY1" fmla="*/ 6350 h 264693"/>
                  <a:gd name="connsiteX2" fmla="*/ 7501585 w 7507935"/>
                  <a:gd name="connsiteY2" fmla="*/ 6350 h 264693"/>
                </a:gdLst>
                <a:ahLst/>
                <a:cxnLst>
                  <a:cxn ang="0">
                    <a:pos x="connsiteX0" y="connsiteY0"/>
                  </a:cxn>
                  <a:cxn ang="1">
                    <a:pos x="connsiteX1" y="connsiteY1"/>
                  </a:cxn>
                  <a:cxn ang="2">
                    <a:pos x="connsiteX2" y="connsiteY2"/>
                  </a:cxn>
                </a:cxnLst>
                <a:rect l="l" t="t" r="r" b="b"/>
                <a:pathLst>
                  <a:path w="7507935" h="264693">
                    <a:moveTo>
                      <a:pt x="6350" y="258343"/>
                    </a:moveTo>
                    <a:lnTo>
                      <a:pt x="6350" y="6350"/>
                    </a:lnTo>
                    <a:lnTo>
                      <a:pt x="7501585" y="6350"/>
                    </a:lnTo>
                  </a:path>
                </a:pathLst>
              </a:custGeom>
              <a:ln w="12700">
                <a:solidFill>
                  <a:srgbClr val="8C99A1">
                    <a:alpha val="100000"/>
                  </a:srgb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직사각형 5"/>
            <p:cNvSpPr/>
            <p:nvPr/>
          </p:nvSpPr>
          <p:spPr>
            <a:xfrm>
              <a:off x="785786" y="2018492"/>
              <a:ext cx="2190664" cy="3877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600" kern="0" spc="-90" dirty="0" err="1" smtClean="0">
                  <a:solidFill>
                    <a:srgbClr val="EB5E42"/>
                  </a:solidFill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600" spc="-70" dirty="0" err="1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지역사회</a:t>
              </a:r>
              <a:r>
                <a:rPr lang="en-US" altLang="ko-KR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sz="1600" spc="-70" dirty="0" err="1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대학등</a:t>
              </a:r>
              <a:r>
                <a:rPr lang="en-US" altLang="ko-KR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) </a:t>
              </a:r>
              <a:r>
                <a:rPr lang="ko-KR" altLang="en-US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연계</a:t>
              </a:r>
              <a:endParaRPr lang="ko-KR" altLang="en-US" sz="1600" spc="-70" dirty="0">
                <a:solidFill>
                  <a:srgbClr val="EC6D6B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815772" y="3263546"/>
              <a:ext cx="301044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kern="0" spc="-90" dirty="0" err="1" smtClean="0">
                  <a:solidFill>
                    <a:srgbClr val="EB5E42"/>
                  </a:solidFill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600" spc="-70" dirty="0" err="1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전문대</a:t>
              </a:r>
              <a:r>
                <a:rPr lang="ko-KR" altLang="en-US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 연계 위탁 직업교육 </a:t>
              </a:r>
              <a:r>
                <a:rPr lang="en-US" altLang="ko-KR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예시</a:t>
              </a:r>
              <a:r>
                <a:rPr lang="en-US" altLang="ko-KR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r>
                <a:rPr lang="ko-KR" altLang="en-US" sz="1600" spc="-70" dirty="0" smtClean="0">
                  <a:solidFill>
                    <a:srgbClr val="EC6D6B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endParaRPr lang="ko-KR" altLang="en-US"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117332" y="2053537"/>
            <a:ext cx="5817662" cy="2699283"/>
            <a:chOff x="3117332" y="2053537"/>
            <a:chExt cx="5817662" cy="2699283"/>
          </a:xfrm>
        </p:grpSpPr>
        <p:sp>
          <p:nvSpPr>
            <p:cNvPr id="3" name="TextBox 2"/>
            <p:cNvSpPr txBox="1"/>
            <p:nvPr/>
          </p:nvSpPr>
          <p:spPr>
            <a:xfrm>
              <a:off x="3975126" y="2279960"/>
              <a:ext cx="4959868" cy="2341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5000"/>
                </a:lnSpc>
              </a:pPr>
              <a:r>
                <a:rPr lang="ko-KR" altLang="en-US" sz="2200" spc="-130" dirty="0" smtClean="0">
                  <a:latin typeface="나눔스퀘어OTF Bold" pitchFamily="34" charset="-127"/>
                  <a:ea typeface="나눔스퀘어OTF Bold" pitchFamily="34" charset="-127"/>
                </a:rPr>
                <a:t>고교학점제</a:t>
              </a:r>
              <a:r>
                <a:rPr lang="en-US" altLang="ko-KR" sz="2200" spc="-130" dirty="0" smtClean="0"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2200" spc="-130" dirty="0" smtClean="0">
                  <a:latin typeface="나눔스퀘어OTF Bold" pitchFamily="34" charset="-127"/>
                  <a:ea typeface="나눔스퀘어OTF Bold" pitchFamily="34" charset="-127"/>
                </a:rPr>
                <a:t>왜 필요할까요</a:t>
              </a:r>
              <a:r>
                <a:rPr lang="en-US" altLang="ko-KR" sz="2200" spc="-130" dirty="0" smtClean="0">
                  <a:latin typeface="나눔스퀘어OTF Bold" pitchFamily="34" charset="-127"/>
                  <a:ea typeface="나눔스퀘어OTF Bold" pitchFamily="34" charset="-127"/>
                </a:rPr>
                <a:t>?</a:t>
              </a:r>
            </a:p>
            <a:p>
              <a:pPr>
                <a:lnSpc>
                  <a:spcPct val="135000"/>
                </a:lnSpc>
              </a:pPr>
              <a:endParaRPr lang="en-US" altLang="ko-KR" sz="2200" spc="-130" dirty="0" smtClean="0"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35000"/>
                </a:lnSpc>
              </a:pPr>
              <a:r>
                <a:rPr lang="ko-KR" altLang="en-US" sz="2200" spc="-130" dirty="0" smtClean="0">
                  <a:latin typeface="나눔스퀘어OTF Bold" pitchFamily="34" charset="-127"/>
                  <a:ea typeface="나눔스퀘어OTF Bold" pitchFamily="34" charset="-127"/>
                </a:rPr>
                <a:t>고교학점제는 무엇일까요</a:t>
              </a:r>
              <a:r>
                <a:rPr lang="en-US" altLang="ko-KR" sz="2200" spc="-130" dirty="0" smtClean="0">
                  <a:latin typeface="나눔스퀘어OTF Bold" pitchFamily="34" charset="-127"/>
                  <a:ea typeface="나눔스퀘어OTF Bold" pitchFamily="34" charset="-127"/>
                </a:rPr>
                <a:t>?</a:t>
              </a:r>
            </a:p>
            <a:p>
              <a:pPr>
                <a:lnSpc>
                  <a:spcPct val="135000"/>
                </a:lnSpc>
              </a:pPr>
              <a:endParaRPr lang="en-US" altLang="ko-KR" sz="2200" spc="-130" dirty="0" smtClean="0"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35000"/>
                </a:lnSpc>
              </a:pPr>
              <a:r>
                <a:rPr lang="ko-KR" altLang="en-US" sz="2200" spc="-130" dirty="0" smtClean="0">
                  <a:latin typeface="나눔스퀘어OTF Bold" pitchFamily="34" charset="-127"/>
                  <a:ea typeface="나눔스퀘어OTF Bold" pitchFamily="34" charset="-127"/>
                </a:rPr>
                <a:t>고교학점제 도입</a:t>
              </a:r>
              <a:r>
                <a:rPr lang="en-US" altLang="ko-KR" sz="2200" spc="-130" dirty="0" smtClean="0"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2200" spc="-130" dirty="0" smtClean="0">
                  <a:latin typeface="나눔스퀘어OTF Bold" pitchFamily="34" charset="-127"/>
                  <a:ea typeface="나눔스퀘어OTF Bold" pitchFamily="34" charset="-127"/>
                </a:rPr>
                <a:t>어떻게 준비하고 있을까요</a:t>
              </a:r>
              <a:r>
                <a:rPr lang="en-US" altLang="ko-KR" sz="2200" spc="-130" dirty="0" smtClean="0">
                  <a:latin typeface="나눔스퀘어OTF Bold" pitchFamily="34" charset="-127"/>
                  <a:ea typeface="나눔스퀘어OTF Bold" pitchFamily="34" charset="-127"/>
                </a:rPr>
                <a:t>?</a:t>
              </a:r>
              <a:endParaRPr lang="ko-KR" altLang="en-US" sz="2200" spc="-130" dirty="0"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17332" y="2053537"/>
              <a:ext cx="9974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0" spc="-30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01</a:t>
              </a:r>
              <a:endParaRPr lang="ko-KR" altLang="en-US" sz="5000" spc="-30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117332" y="3891046"/>
              <a:ext cx="11498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0" spc="-300" dirty="0" smtClean="0">
                  <a:solidFill>
                    <a:srgbClr val="00A4AB"/>
                  </a:solidFill>
                  <a:latin typeface="나눔스퀘어OTF Bold" pitchFamily="34" charset="-127"/>
                  <a:ea typeface="나눔스퀘어OTF Bold" pitchFamily="34" charset="-127"/>
                </a:rPr>
                <a:t>03</a:t>
              </a:r>
              <a:endParaRPr lang="ko-KR" altLang="en-US" sz="5000" spc="-300" dirty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7332" y="2972291"/>
              <a:ext cx="11498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000" spc="-300" dirty="0" smtClean="0">
                  <a:solidFill>
                    <a:srgbClr val="664F9E"/>
                  </a:solidFill>
                  <a:latin typeface="나눔스퀘어OTF Bold" pitchFamily="34" charset="-127"/>
                  <a:ea typeface="나눔스퀘어OTF Bold" pitchFamily="34" charset="-127"/>
                </a:rPr>
                <a:t>02</a:t>
              </a:r>
              <a:endParaRPr lang="ko-KR" altLang="en-US" sz="5000" spc="-300" dirty="0">
                <a:solidFill>
                  <a:srgbClr val="664F9E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45869" y="357166"/>
            <a:ext cx="8277359" cy="863892"/>
            <a:chOff x="345869" y="357166"/>
            <a:chExt cx="8277359" cy="863892"/>
          </a:xfrm>
        </p:grpSpPr>
        <p:sp>
          <p:nvSpPr>
            <p:cNvPr id="6" name="TextBox 5"/>
            <p:cNvSpPr txBox="1"/>
            <p:nvPr/>
          </p:nvSpPr>
          <p:spPr>
            <a:xfrm>
              <a:off x="345869" y="928670"/>
              <a:ext cx="9746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기대</a:t>
              </a:r>
              <a:r>
                <a:rPr lang="en-US" altLang="ko-KR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 </a:t>
              </a:r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효과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43702" y="357166"/>
              <a:ext cx="19795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02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고교학점제는 무엇일까요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3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413136" y="857232"/>
            <a:ext cx="73304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고교학점제</a:t>
            </a:r>
            <a:r>
              <a:rPr lang="en-US" altLang="ko-KR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어떤 변화를 가져올까</a:t>
            </a:r>
            <a:r>
              <a:rPr lang="en-US" altLang="ko-KR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?</a:t>
            </a:r>
            <a:endParaRPr lang="ko-KR" altLang="en-US" sz="2500" spc="-150" dirty="0" smtClean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0" y="1765378"/>
            <a:ext cx="9144000" cy="4681537"/>
            <a:chOff x="0" y="1765378"/>
            <a:chExt cx="9144000" cy="4681537"/>
          </a:xfrm>
        </p:grpSpPr>
        <p:pic>
          <p:nvPicPr>
            <p:cNvPr id="7170" name="Picture 2" descr="C:\Users\Administrator\Desktop\30추가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765378"/>
              <a:ext cx="9144000" cy="4681537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1255510" y="2316334"/>
              <a:ext cx="2000264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3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학생</a:t>
              </a:r>
              <a:r>
                <a:rPr lang="ko-KR" altLang="en-US" sz="1300" b="1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像</a:t>
              </a:r>
            </a:p>
            <a:p>
              <a:pPr algn="ctr">
                <a:lnSpc>
                  <a:spcPct val="130000"/>
                </a:lnSpc>
              </a:pPr>
              <a:r>
                <a:rPr lang="ko-KR" altLang="en-US" sz="1200" spc="-50" dirty="0" smtClean="0">
                  <a:solidFill>
                    <a:srgbClr val="7030A0"/>
                  </a:solidFill>
                  <a:latin typeface="나눔스퀘어OTF Bold" pitchFamily="34" charset="-127"/>
                  <a:ea typeface="나눔스퀘어OTF Bold" pitchFamily="34" charset="-127"/>
                </a:rPr>
                <a:t>자기주도적으로 학습 및</a:t>
              </a:r>
            </a:p>
            <a:p>
              <a:pPr algn="ctr"/>
              <a:r>
                <a:rPr lang="ko-KR" altLang="en-US" sz="1200" spc="-50" dirty="0" smtClean="0">
                  <a:solidFill>
                    <a:srgbClr val="7030A0"/>
                  </a:solidFill>
                  <a:latin typeface="나눔스퀘어OTF Bold" pitchFamily="34" charset="-127"/>
                  <a:ea typeface="나눔스퀘어OTF Bold" pitchFamily="34" charset="-127"/>
                </a:rPr>
                <a:t>미래를 설계하는 인제</a:t>
              </a:r>
              <a:endParaRPr lang="ko-KR" altLang="en-US" sz="1200" spc="-80" dirty="0">
                <a:solidFill>
                  <a:srgbClr val="7030A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85372" y="3663862"/>
              <a:ext cx="1888210" cy="1365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070" kern="0" spc="-90" dirty="0" err="1" smtClean="0"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070" spc="-50" dirty="0" smtClean="0">
                  <a:latin typeface="나눔스퀘어OTF" pitchFamily="34" charset="-127"/>
                  <a:ea typeface="나눔스퀘어OTF" pitchFamily="34" charset="-127"/>
                </a:rPr>
                <a:t>진로와 적성을 고려한 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    </a:t>
              </a:r>
              <a:r>
                <a:rPr lang="ko-KR" altLang="en-US" sz="107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자기주도적 지로탐색 지원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070" kern="0" spc="-90" dirty="0" err="1" smtClean="0"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070" spc="-50" dirty="0" err="1" smtClean="0">
                  <a:latin typeface="나눔스퀘어OTF" pitchFamily="34" charset="-127"/>
                  <a:ea typeface="나눔스퀘어OTF" pitchFamily="34" charset="-127"/>
                </a:rPr>
                <a:t>내적성찰의</a:t>
              </a:r>
              <a:r>
                <a:rPr lang="ko-KR" altLang="en-US" sz="1070" spc="-50" dirty="0" smtClean="0">
                  <a:latin typeface="나눔스퀘어OTF" pitchFamily="34" charset="-127"/>
                  <a:ea typeface="나눔스퀘어OTF" pitchFamily="34" charset="-127"/>
                </a:rPr>
                <a:t> 기회 제공을 통해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070" spc="-100" dirty="0" smtClean="0">
                  <a:latin typeface="나눔스퀘어OTF Bold" pitchFamily="34" charset="-127"/>
                  <a:ea typeface="나눔스퀘어OTF Bold" pitchFamily="34" charset="-127"/>
                </a:rPr>
                <a:t>      </a:t>
              </a:r>
              <a:r>
                <a:rPr lang="ko-KR" altLang="en-US" sz="107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자기 </a:t>
              </a:r>
              <a:r>
                <a:rPr lang="ko-KR" altLang="en-US" sz="1070" spc="-1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동기력</a:t>
              </a:r>
              <a:r>
                <a:rPr lang="en-US" altLang="ko-KR" sz="107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, </a:t>
              </a:r>
              <a:r>
                <a:rPr lang="ko-KR" altLang="en-US" sz="107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자기 조절력 등 강화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070" kern="0" spc="-90" dirty="0" err="1" smtClean="0"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070" spc="-50" dirty="0" smtClean="0">
                  <a:latin typeface="나눔스퀘어OTF" pitchFamily="34" charset="-127"/>
                  <a:ea typeface="나눔스퀘어OTF" pitchFamily="34" charset="-127"/>
                </a:rPr>
                <a:t>진로와 적성을 고려한 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    </a:t>
              </a:r>
              <a:r>
                <a:rPr lang="ko-KR" altLang="en-US" sz="107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자기주도적 지로탐색 지원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34962" y="5613236"/>
              <a:ext cx="2031086" cy="49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100" spc="-50" dirty="0" smtClean="0">
                  <a:latin typeface="나눔스퀘어OTF Bold" pitchFamily="34" charset="-127"/>
                  <a:ea typeface="나눔스퀘어OTF Bold" pitchFamily="34" charset="-127"/>
                </a:rPr>
                <a:t>진로와 적성에 따른</a:t>
              </a:r>
            </a:p>
            <a:p>
              <a:pPr algn="ctr">
                <a:lnSpc>
                  <a:spcPct val="120000"/>
                </a:lnSpc>
              </a:pPr>
              <a:r>
                <a:rPr lang="ko-KR" altLang="en-US" sz="1100" spc="-50" dirty="0" smtClean="0">
                  <a:latin typeface="나눔스퀘어OTF Bold" pitchFamily="34" charset="-127"/>
                  <a:ea typeface="나눔스퀘어OTF Bold" pitchFamily="34" charset="-127"/>
                </a:rPr>
                <a:t>학생의 과목 선택권 보장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10704" y="2316334"/>
              <a:ext cx="2000264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3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교사</a:t>
              </a:r>
              <a:r>
                <a:rPr lang="ko-KR" altLang="en-US" sz="1300" b="1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像</a:t>
              </a:r>
            </a:p>
            <a:p>
              <a:pPr algn="ctr"/>
              <a:r>
                <a:rPr lang="ko-KR" altLang="en-US" sz="1200" b="1" dirty="0" smtClean="0">
                  <a:solidFill>
                    <a:srgbClr val="00A4AB"/>
                  </a:solidFill>
                </a:rPr>
                <a:t>학생 개개인의 성장을</a:t>
              </a:r>
            </a:p>
            <a:p>
              <a:pPr algn="ctr"/>
              <a:r>
                <a:rPr lang="ko-KR" altLang="en-US" sz="1200" b="1" dirty="0" smtClean="0">
                  <a:solidFill>
                    <a:srgbClr val="00A4AB"/>
                  </a:solidFill>
                </a:rPr>
                <a:t>지원하는 교수학습 전문가</a:t>
              </a:r>
              <a:endParaRPr lang="ko-KR" altLang="en-US" sz="1200" spc="-80" dirty="0">
                <a:solidFill>
                  <a:srgbClr val="00A4AB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80362" y="3663862"/>
              <a:ext cx="2163688" cy="1412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070" kern="0" spc="-90" dirty="0" err="1" smtClean="0"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070" spc="-50" dirty="0" smtClean="0">
                  <a:latin typeface="나눔스퀘어OTF" pitchFamily="34" charset="-127"/>
                  <a:ea typeface="나눔스퀘어OTF" pitchFamily="34" charset="-127"/>
                </a:rPr>
                <a:t>학생성장 중심 교육에 따른 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    </a:t>
              </a:r>
              <a:r>
                <a:rPr lang="ko-KR" altLang="en-US" sz="107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역할 변화에 대한 공감대 형성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070" kern="0" spc="-90" dirty="0" err="1" smtClean="0"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070" kern="0" spc="-90" dirty="0" smtClean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1070" spc="-50" dirty="0" smtClean="0">
                  <a:latin typeface="나눔스퀘어OTF" pitchFamily="34" charset="-127"/>
                  <a:ea typeface="나눔스퀘어OTF" pitchFamily="34" charset="-127"/>
                </a:rPr>
                <a:t>학습공동체</a:t>
              </a:r>
              <a:r>
                <a:rPr lang="en-US" altLang="ko-KR" sz="1070" spc="-50" dirty="0" smtClean="0">
                  <a:latin typeface="나눔스퀘어OTF" pitchFamily="34" charset="-127"/>
                  <a:ea typeface="나눔스퀘어OTF" pitchFamily="34" charset="-127"/>
                </a:rPr>
                <a:t>, </a:t>
              </a:r>
              <a:r>
                <a:rPr lang="ko-KR" altLang="en-US" sz="1070" spc="-50" dirty="0" smtClean="0">
                  <a:latin typeface="나눔스퀘어OTF" pitchFamily="34" charset="-127"/>
                  <a:ea typeface="나눔스퀘어OTF" pitchFamily="34" charset="-127"/>
                </a:rPr>
                <a:t>자율연수 확대 등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    </a:t>
              </a:r>
              <a:r>
                <a:rPr lang="ko-KR" altLang="en-US" sz="107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전문성과 자율성 보장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070" kern="0" spc="-90" dirty="0" err="1" smtClean="0"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070" kern="0" spc="-90" dirty="0" smtClean="0"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1070" spc="-50" dirty="0" smtClean="0">
                  <a:latin typeface="나눔스퀘어OTF" pitchFamily="34" charset="-127"/>
                  <a:ea typeface="나눔스퀘어OTF" pitchFamily="34" charset="-127"/>
                </a:rPr>
                <a:t>학생</a:t>
              </a:r>
              <a:r>
                <a:rPr lang="ko-KR" altLang="en-US" sz="1070" spc="-100" dirty="0" smtClean="0">
                  <a:latin typeface="나눔스퀘어OTF" pitchFamily="34" charset="-127"/>
                  <a:ea typeface="나눔스퀘어OTF" pitchFamily="34" charset="-127"/>
                </a:rPr>
                <a:t>중심 교육의 부담 증가에 따라 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    </a:t>
              </a:r>
              <a:r>
                <a:rPr lang="ko-KR" altLang="en-US" sz="107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수업 전념 환경 조성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90156" y="5613236"/>
              <a:ext cx="20310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/>
                <a:t>수업과 평가에 대한 </a:t>
              </a:r>
            </a:p>
            <a:p>
              <a:pPr algn="ctr"/>
              <a:r>
                <a:rPr lang="ko-KR" altLang="en-US" sz="1100" b="1" dirty="0" smtClean="0"/>
                <a:t>역량강화 및 자율성 보장</a:t>
              </a:r>
              <a:endParaRPr lang="ko" altLang="en-US" sz="1100" b="1" dirty="0" smtClean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37816" y="2316334"/>
              <a:ext cx="2000264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ko-KR" altLang="en-US" sz="130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학교</a:t>
              </a:r>
              <a:r>
                <a:rPr lang="ko-KR" altLang="en-US" sz="1300" b="1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像</a:t>
              </a:r>
            </a:p>
            <a:p>
              <a:pPr algn="ctr"/>
              <a:r>
                <a:rPr lang="ko-KR" altLang="en-US" sz="1200" b="1" dirty="0" smtClean="0">
                  <a:solidFill>
                    <a:srgbClr val="005BAC"/>
                  </a:solidFill>
                </a:rPr>
                <a:t>모든 학생의 성장을 </a:t>
              </a:r>
            </a:p>
            <a:p>
              <a:pPr algn="ctr"/>
              <a:r>
                <a:rPr lang="ko-KR" altLang="en-US" sz="1200" b="1" dirty="0" smtClean="0">
                  <a:solidFill>
                    <a:srgbClr val="005BAC"/>
                  </a:solidFill>
                </a:rPr>
                <a:t>목표로 삼는 배움 공동체</a:t>
              </a:r>
              <a:endParaRPr lang="ko-KR" altLang="en-US" sz="1200" spc="-8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66858" y="3663862"/>
              <a:ext cx="2265468" cy="1412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070" kern="0" spc="-90" dirty="0" err="1" smtClean="0"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070" spc="-50" dirty="0" smtClean="0">
                  <a:latin typeface="나눔스퀘어OTF" pitchFamily="34" charset="-127"/>
                  <a:ea typeface="나눔스퀘어OTF" pitchFamily="34" charset="-127"/>
                </a:rPr>
                <a:t>학생중심 교육에 대한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070" spc="-50" dirty="0" smtClean="0">
                  <a:latin typeface="나눔스퀘어OTF ExtraBold" pitchFamily="34" charset="-127"/>
                  <a:ea typeface="나눔스퀘어OTF ExtraBold" pitchFamily="34" charset="-127"/>
                </a:rPr>
                <a:t>     </a:t>
              </a:r>
              <a:r>
                <a:rPr lang="ko-KR" altLang="en-US" sz="107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학교구성원의 목표 공유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070" kern="0" spc="-90" dirty="0" err="1" smtClean="0"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070" spc="-50" dirty="0" smtClean="0">
                  <a:latin typeface="나눔스퀘어OTF" pitchFamily="34" charset="-127"/>
                  <a:ea typeface="나눔스퀘어OTF" pitchFamily="34" charset="-127"/>
                </a:rPr>
                <a:t>학생중심 교육을 실현하는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070" spc="-50" dirty="0" smtClean="0">
                  <a:latin typeface="나눔스퀘어OTF ExtraBold" pitchFamily="34" charset="-127"/>
                  <a:ea typeface="나눔스퀘어OTF ExtraBold" pitchFamily="34" charset="-127"/>
                </a:rPr>
                <a:t>     </a:t>
              </a:r>
              <a:r>
                <a:rPr lang="ko-KR" altLang="en-US" sz="107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민주적 의사결정 체제 구축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070" kern="0" spc="-90" dirty="0" err="1" smtClean="0">
                  <a:latin typeface="HY헤드라인M" pitchFamily="18" charset="-127"/>
                  <a:ea typeface="HY헤드라인M" pitchFamily="18" charset="-127"/>
                </a:rPr>
                <a:t>ㆍ</a:t>
              </a:r>
              <a:r>
                <a:rPr lang="ko-KR" altLang="en-US" sz="1070" spc="-5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070" spc="-100" dirty="0" smtClean="0">
                  <a:latin typeface="나눔스퀘어OTF" pitchFamily="34" charset="-127"/>
                  <a:ea typeface="나눔스퀘어OTF" pitchFamily="34" charset="-127"/>
                </a:rPr>
                <a:t>폐쇄적 단위학교의 문화를 극복하고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070" spc="-50" dirty="0" smtClean="0">
                  <a:latin typeface="나눔스퀘어OTF ExtraBold" pitchFamily="34" charset="-127"/>
                  <a:ea typeface="나눔스퀘어OTF ExtraBold" pitchFamily="34" charset="-127"/>
                </a:rPr>
                <a:t>     </a:t>
              </a:r>
              <a:r>
                <a:rPr lang="ko-KR" altLang="en-US" sz="1070" spc="-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OTF ExtraBold" pitchFamily="34" charset="-127"/>
                  <a:ea typeface="나눔스퀘어OTF ExtraBold" pitchFamily="34" charset="-127"/>
                </a:rPr>
                <a:t>학교 밖 지역 공동체 문화형성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17268" y="5632074"/>
              <a:ext cx="203108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 b="1" dirty="0" smtClean="0"/>
                <a:t>학교운영 자율권 확대</a:t>
              </a:r>
            </a:p>
            <a:p>
              <a:pPr algn="ctr"/>
              <a:r>
                <a:rPr lang="en-US" altLang="ko-KR" sz="1100" b="1" dirty="0" smtClean="0"/>
                <a:t>(</a:t>
              </a:r>
              <a:r>
                <a:rPr lang="ko-KR" altLang="en-US" sz="1100" b="1" dirty="0" smtClean="0"/>
                <a:t>교원</a:t>
              </a:r>
              <a:r>
                <a:rPr lang="en-US" altLang="ko-KR" sz="1100" b="1" dirty="0" smtClean="0"/>
                <a:t>, </a:t>
              </a:r>
              <a:r>
                <a:rPr lang="ko-KR" altLang="en-US" sz="1100" b="1" dirty="0" smtClean="0"/>
                <a:t>시설</a:t>
              </a:r>
              <a:r>
                <a:rPr lang="en-US" altLang="ko-KR" sz="1100" b="1" dirty="0" smtClean="0"/>
                <a:t>) </a:t>
              </a:r>
              <a:r>
                <a:rPr lang="ko-KR" altLang="en-US" sz="1100" b="1" dirty="0" smtClean="0"/>
                <a:t>인프라 지원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C:\Users\Administrator\Desktop\31-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67385"/>
            <a:ext cx="9144000" cy="424338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13136" y="864855"/>
            <a:ext cx="73304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고교</a:t>
            </a:r>
            <a:r>
              <a:rPr lang="en-US" altLang="ko-KR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입학</a:t>
            </a:r>
            <a:r>
              <a:rPr lang="en-US" altLang="ko-KR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! </a:t>
            </a:r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이제 고교학점제 흐름에 맡기자</a:t>
            </a:r>
            <a:endParaRPr lang="ko-KR" altLang="en-US" sz="25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594" y="834013"/>
            <a:ext cx="9746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운영</a:t>
            </a:r>
            <a:endParaRPr lang="en-US" altLang="ko-KR" sz="1300" dirty="0" smtClean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  <a:p>
            <a:pPr algn="ctr"/>
            <a:r>
              <a:rPr lang="ko-KR" altLang="en-US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모형</a:t>
            </a:r>
            <a:endParaRPr lang="ko-KR" altLang="en-US" sz="1300" dirty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736926" y="1757355"/>
            <a:ext cx="7681913" cy="4569781"/>
            <a:chOff x="736926" y="1757355"/>
            <a:chExt cx="7681913" cy="4569781"/>
          </a:xfrm>
        </p:grpSpPr>
        <p:pic>
          <p:nvPicPr>
            <p:cNvPr id="34" name="Picture 1" descr="C:\Users\Administrator\Desktop\파란띠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6926" y="1757355"/>
              <a:ext cx="7681913" cy="528637"/>
            </a:xfrm>
            <a:prstGeom prst="rect">
              <a:avLst/>
            </a:prstGeom>
            <a:noFill/>
          </p:spPr>
        </p:pic>
        <p:grpSp>
          <p:nvGrpSpPr>
            <p:cNvPr id="41" name="그룹 40"/>
            <p:cNvGrpSpPr/>
            <p:nvPr/>
          </p:nvGrpSpPr>
          <p:grpSpPr>
            <a:xfrm>
              <a:off x="796060" y="1818830"/>
              <a:ext cx="7565806" cy="4508306"/>
              <a:chOff x="796060" y="1818830"/>
              <a:chExt cx="7565806" cy="4508306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185710" y="1818830"/>
                <a:ext cx="2180492" cy="397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kern="1000" spc="-7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진로탐색 과정</a:t>
                </a:r>
                <a:r>
                  <a:rPr lang="en-US" altLang="ko-KR" kern="1000" spc="-7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(1</a:t>
                </a:r>
                <a:r>
                  <a:rPr lang="ko-KR" altLang="en-US" kern="1000" spc="-7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학년</a:t>
                </a:r>
                <a:r>
                  <a:rPr lang="en-US" altLang="ko-KR" kern="1000" spc="-7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)</a:t>
                </a:r>
                <a:endParaRPr lang="ko-KR" altLang="en-US" kern="1000" spc="-7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grpSp>
            <p:nvGrpSpPr>
              <p:cNvPr id="9" name="그룹 44"/>
              <p:cNvGrpSpPr/>
              <p:nvPr/>
            </p:nvGrpSpPr>
            <p:grpSpPr>
              <a:xfrm>
                <a:off x="3735292" y="2665412"/>
                <a:ext cx="1260864" cy="2538548"/>
                <a:chOff x="3735292" y="2665412"/>
                <a:chExt cx="1260864" cy="2538548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3744685" y="3585025"/>
                  <a:ext cx="1123742" cy="5493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진로적성검사</a:t>
                  </a:r>
                  <a:endParaRPr lang="en-US" altLang="ko-KR" sz="110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endParaRPr lang="en-US" altLang="ko-KR" sz="50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진로형성지원</a:t>
                  </a:r>
                  <a:endParaRPr lang="ko-KR" altLang="en-US" sz="1100" dirty="0"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3735292" y="2665412"/>
                  <a:ext cx="1232601" cy="6001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en-US" altLang="ko-KR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- MBTI </a:t>
                  </a:r>
                  <a:r>
                    <a:rPr lang="ko-KR" altLang="en-US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검사 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en-US" altLang="ko-KR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- </a:t>
                  </a:r>
                  <a:r>
                    <a:rPr lang="ko-KR" altLang="en-US" sz="1000" b="1" spc="-80" dirty="0" err="1" smtClean="0">
                      <a:latin typeface="나눔스퀘어OTF Bold" pitchFamily="34" charset="-127"/>
                      <a:ea typeface="나눔스퀘어OTF Bold" pitchFamily="34" charset="-127"/>
                    </a:rPr>
                    <a:t>홀랜드성격검사</a:t>
                  </a:r>
                  <a:r>
                    <a:rPr lang="ko-KR" altLang="en-US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 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en-US" altLang="ko-KR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- </a:t>
                  </a:r>
                  <a:r>
                    <a:rPr lang="ko-KR" altLang="en-US" sz="1000" b="1" spc="-80" dirty="0" err="1" smtClean="0">
                      <a:latin typeface="나눔스퀘어OTF Bold" pitchFamily="34" charset="-127"/>
                      <a:ea typeface="나눔스퀘어OTF Bold" pitchFamily="34" charset="-127"/>
                    </a:rPr>
                    <a:t>커리어넷</a:t>
                  </a:r>
                  <a:r>
                    <a:rPr lang="en-US" altLang="ko-KR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, </a:t>
                  </a:r>
                  <a:r>
                    <a:rPr lang="ko-KR" altLang="en-US" sz="1000" b="1" spc="-80" dirty="0" err="1" smtClean="0">
                      <a:latin typeface="나눔스퀘어OTF Bold" pitchFamily="34" charset="-127"/>
                      <a:ea typeface="나눔스퀘어OTF Bold" pitchFamily="34" charset="-127"/>
                    </a:rPr>
                    <a:t>워크넷</a:t>
                  </a:r>
                  <a:r>
                    <a:rPr lang="ko-KR" altLang="en-US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 등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3763555" y="4417591"/>
                  <a:ext cx="1232601" cy="7863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11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진로탐색 활동 </a:t>
                  </a:r>
                  <a:endParaRPr lang="en-US" altLang="ko-KR" sz="1100" b="1" spc="-8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110000"/>
                    </a:lnSpc>
                  </a:pPr>
                  <a:r>
                    <a:rPr lang="en-US" altLang="ko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- </a:t>
                  </a:r>
                  <a:r>
                    <a:rPr lang="ko-KR" altLang="en-US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진로상담교사 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en-US" altLang="ko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- </a:t>
                  </a:r>
                  <a:r>
                    <a:rPr lang="ko-KR" altLang="en-US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명사초청 특강 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en-US" altLang="ko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- </a:t>
                  </a:r>
                  <a:r>
                    <a:rPr lang="ko-KR" altLang="en-US" sz="1000" b="1" spc="-80" dirty="0" err="1" smtClean="0">
                      <a:latin typeface="나눔스퀘어OTF Bold" pitchFamily="34" charset="-127"/>
                      <a:ea typeface="나눔스퀘어OTF Bold" pitchFamily="34" charset="-127"/>
                    </a:rPr>
                    <a:t>멘토링</a:t>
                  </a:r>
                  <a:r>
                    <a:rPr lang="ko-KR" altLang="en-US" sz="1000" b="1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 등 진로탐색</a:t>
                  </a:r>
                </a:p>
              </p:txBody>
            </p:sp>
          </p:grpSp>
          <p:grpSp>
            <p:nvGrpSpPr>
              <p:cNvPr id="10" name="그룹 45"/>
              <p:cNvGrpSpPr/>
              <p:nvPr/>
            </p:nvGrpSpPr>
            <p:grpSpPr>
              <a:xfrm>
                <a:off x="4987139" y="2504153"/>
                <a:ext cx="3374727" cy="2744541"/>
                <a:chOff x="4987139" y="2504153"/>
                <a:chExt cx="3374727" cy="2744541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4987139" y="3559430"/>
                  <a:ext cx="1123742" cy="454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80" spc="-10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진로를 </a:t>
                  </a:r>
                  <a:endParaRPr lang="en-US" altLang="ko-KR" sz="980" spc="-1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80" spc="-10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결정하였는가</a:t>
                  </a:r>
                  <a:r>
                    <a:rPr lang="en-US" altLang="ko-KR" sz="980" spc="-10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?</a:t>
                  </a:r>
                  <a:endParaRPr lang="ko-KR" altLang="en-US" sz="980" spc="-100" dirty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7238124" y="3557782"/>
                  <a:ext cx="1123742" cy="4510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80" spc="-10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진로를 </a:t>
                  </a:r>
                  <a:endParaRPr lang="en-US" altLang="ko-KR" sz="980" spc="-1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80" spc="-10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결정하였는가</a:t>
                  </a:r>
                  <a:r>
                    <a:rPr lang="en-US" altLang="ko-KR" sz="980" spc="-10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?</a:t>
                  </a:r>
                  <a:endParaRPr lang="ko-KR" altLang="en-US" sz="980" spc="-100" dirty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6148377" y="3686054"/>
                  <a:ext cx="98641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0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추가진로상담</a:t>
                  </a:r>
                  <a:endParaRPr lang="ko-KR" altLang="en-US" sz="1000" dirty="0"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7267536" y="2504153"/>
                  <a:ext cx="103498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1000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진로 맞춤형</a:t>
                  </a:r>
                  <a:endParaRPr lang="en-US" altLang="ko-KR" sz="1000" spc="-10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1000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학업계획 수립</a:t>
                  </a:r>
                  <a:endParaRPr lang="ko-KR" altLang="en-US" sz="1000" spc="-100" dirty="0"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7258936" y="4787029"/>
                  <a:ext cx="103498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1000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진로 </a:t>
                  </a:r>
                  <a:r>
                    <a:rPr lang="ko-KR" altLang="en-US" sz="1000" spc="-100" dirty="0" err="1" smtClean="0">
                      <a:latin typeface="나눔스퀘어OTF Bold" pitchFamily="34" charset="-127"/>
                      <a:ea typeface="나눔스퀘어OTF Bold" pitchFamily="34" charset="-127"/>
                    </a:rPr>
                    <a:t>탐색형</a:t>
                  </a:r>
                  <a:endParaRPr lang="en-US" altLang="ko-KR" sz="1000" spc="-10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1000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학업계획 수립</a:t>
                  </a:r>
                  <a:endParaRPr lang="ko-KR" altLang="en-US" sz="1000" spc="-100" dirty="0"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11" name="그룹 46"/>
              <p:cNvGrpSpPr/>
              <p:nvPr/>
            </p:nvGrpSpPr>
            <p:grpSpPr>
              <a:xfrm>
                <a:off x="3738212" y="5625557"/>
                <a:ext cx="4492065" cy="523220"/>
                <a:chOff x="3738212" y="5625557"/>
                <a:chExt cx="4492065" cy="523220"/>
              </a:xfrm>
            </p:grpSpPr>
            <p:sp>
              <p:nvSpPr>
                <p:cNvPr id="18" name="TextBox 17"/>
                <p:cNvSpPr txBox="1"/>
                <p:nvPr/>
              </p:nvSpPr>
              <p:spPr>
                <a:xfrm>
                  <a:off x="3738212" y="5657206"/>
                  <a:ext cx="94454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000" dirty="0" smtClean="0">
                      <a:latin typeface="나눔스퀘어OTF Bold" pitchFamily="34" charset="-127"/>
                      <a:ea typeface="나눔스퀘어OTF Bold" pitchFamily="34" charset="-127"/>
                    </a:rPr>
                    <a:t>학습결손보충</a:t>
                  </a:r>
                  <a:endParaRPr lang="en-US" altLang="ko-KR" sz="100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000" dirty="0" smtClean="0">
                      <a:latin typeface="나눔스퀘어OTF Bold" pitchFamily="34" charset="-127"/>
                      <a:ea typeface="나눔스퀘어OTF Bold" pitchFamily="34" charset="-127"/>
                    </a:rPr>
                    <a:t>프로그램</a:t>
                  </a:r>
                  <a:endParaRPr lang="ko-KR" altLang="en-US" sz="1000" dirty="0"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4664560" y="5657206"/>
                  <a:ext cx="94454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000" dirty="0" smtClean="0">
                      <a:latin typeface="나눔스퀘어OTF Bold" pitchFamily="34" charset="-127"/>
                      <a:ea typeface="나눔스퀘어OTF Bold" pitchFamily="34" charset="-127"/>
                    </a:rPr>
                    <a:t>대안교육</a:t>
                  </a:r>
                  <a:endParaRPr lang="en-US" altLang="ko-KR" sz="100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000" dirty="0" smtClean="0">
                      <a:latin typeface="나눔스퀘어OTF Bold" pitchFamily="34" charset="-127"/>
                      <a:ea typeface="나눔스퀘어OTF Bold" pitchFamily="34" charset="-127"/>
                    </a:rPr>
                    <a:t>프로그램</a:t>
                  </a:r>
                  <a:endParaRPr lang="ko-KR" altLang="en-US" sz="1000" dirty="0"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5798576" y="5625557"/>
                  <a:ext cx="243170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400" spc="-11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교육과정 코치</a:t>
                  </a:r>
                  <a:r>
                    <a:rPr lang="en-US" altLang="ko-KR" sz="1400" spc="-11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, </a:t>
                  </a:r>
                  <a:r>
                    <a:rPr lang="ko-KR" altLang="en-US" sz="1400" spc="-11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학습상담 등을 통한 </a:t>
                  </a:r>
                </a:p>
                <a:p>
                  <a:pPr algn="ctr"/>
                  <a:r>
                    <a:rPr lang="ko-KR" altLang="en-US" sz="1400" spc="-11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학업계획 수립 지원</a:t>
                  </a:r>
                  <a:endParaRPr lang="ko-KR" altLang="en-US" sz="1400" spc="-11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12" name="그룹 47"/>
              <p:cNvGrpSpPr/>
              <p:nvPr/>
            </p:nvGrpSpPr>
            <p:grpSpPr>
              <a:xfrm>
                <a:off x="2682709" y="3051552"/>
                <a:ext cx="5368125" cy="3275584"/>
                <a:chOff x="2682709" y="3051552"/>
                <a:chExt cx="5368125" cy="3275584"/>
              </a:xfrm>
            </p:grpSpPr>
            <p:sp>
              <p:nvSpPr>
                <p:cNvPr id="13" name="TextBox 12"/>
                <p:cNvSpPr txBox="1"/>
                <p:nvPr/>
              </p:nvSpPr>
              <p:spPr>
                <a:xfrm>
                  <a:off x="2682709" y="6082454"/>
                  <a:ext cx="266285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예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3306664" y="5235498"/>
                  <a:ext cx="525866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아니오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7524968" y="4218826"/>
                  <a:ext cx="525866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아니오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5724624" y="3975751"/>
                  <a:ext cx="525866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아니오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7644110" y="3051552"/>
                  <a:ext cx="266285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예</a:t>
                  </a: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796060" y="5118793"/>
                <a:ext cx="1122301" cy="1024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진로탐색 등을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위한 대안교육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과정 참여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altLang="ko-KR" sz="9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(</a:t>
                </a:r>
                <a:r>
                  <a:rPr lang="ko-KR" altLang="en-US" sz="9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고교자유학년제</a:t>
                </a:r>
                <a:r>
                  <a:rPr lang="en-US" altLang="ko-KR" sz="9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,</a:t>
                </a:r>
                <a:endParaRPr lang="ko-KR" altLang="en-US" sz="900" b="1" spc="-8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00" b="1" spc="-80" dirty="0" err="1" smtClean="0">
                    <a:latin typeface="나눔스퀘어OTF Bold" pitchFamily="34" charset="-127"/>
                    <a:ea typeface="나눔스퀘어OTF Bold" pitchFamily="34" charset="-127"/>
                  </a:rPr>
                  <a:t>프리스콜레</a:t>
                </a:r>
                <a:r>
                  <a:rPr lang="ko-KR" altLang="en-US" sz="9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 등</a:t>
                </a:r>
                <a:r>
                  <a:rPr lang="en-US" altLang="ko-KR" sz="9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)</a:t>
                </a:r>
                <a:endParaRPr lang="ko-KR" altLang="en-US" sz="900" b="1" spc="-80" dirty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265436" y="4000504"/>
                <a:ext cx="1123742" cy="457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980" spc="-1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대안교육과정에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80" spc="-1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참여하는가</a:t>
                </a:r>
                <a:r>
                  <a:rPr lang="en-US" altLang="ko-KR" sz="980" spc="-1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?</a:t>
                </a:r>
                <a:endParaRPr lang="ko-KR" altLang="en-US" sz="980" spc="-100" dirty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949474" y="4429132"/>
                <a:ext cx="525866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아니오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948862" y="5245292"/>
                <a:ext cx="266285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예</a:t>
                </a:r>
              </a:p>
            </p:txBody>
          </p:sp>
        </p:grpSp>
        <p:grpSp>
          <p:nvGrpSpPr>
            <p:cNvPr id="8" name="그룹 43"/>
            <p:cNvGrpSpPr/>
            <p:nvPr/>
          </p:nvGrpSpPr>
          <p:grpSpPr>
            <a:xfrm>
              <a:off x="806334" y="2428868"/>
              <a:ext cx="2591836" cy="3558712"/>
              <a:chOff x="806334" y="2428868"/>
              <a:chExt cx="2591836" cy="3558712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806334" y="2663250"/>
                <a:ext cx="1122301" cy="1791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1200" b="1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중학교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1200" b="1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자유학기</a:t>
                </a:r>
                <a:r>
                  <a:rPr lang="en-US" altLang="ko-KR" sz="1200" b="1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(</a:t>
                </a:r>
                <a:r>
                  <a:rPr lang="ko-KR" altLang="en-US" sz="1200" b="1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년</a:t>
                </a:r>
                <a:r>
                  <a:rPr lang="en-US" altLang="ko-KR" sz="1200" b="1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)</a:t>
                </a:r>
                <a:r>
                  <a:rPr lang="ko-KR" altLang="en-US" sz="1200" b="1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제</a:t>
                </a:r>
                <a:endParaRPr lang="en-US" altLang="ko-KR" sz="1200" b="1" spc="-11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800" b="1" spc="-150" dirty="0" smtClean="0">
                    <a:latin typeface="나눔스퀘어OTF Bold" pitchFamily="34" charset="-127"/>
                    <a:ea typeface="나눔스퀘어OTF Bold" pitchFamily="34" charset="-127"/>
                  </a:rPr>
                  <a:t> </a:t>
                </a:r>
                <a:endParaRPr lang="en-US" altLang="ko-KR" sz="800" b="1" spc="-15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altLang="ko-KR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-  </a:t>
                </a:r>
                <a:r>
                  <a:rPr lang="ko-KR" altLang="en-US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진로체험활동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altLang="ko-KR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-  </a:t>
                </a:r>
                <a:r>
                  <a:rPr lang="ko-KR" altLang="en-US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예술체육활동 </a:t>
                </a:r>
              </a:p>
              <a:p>
                <a:pPr algn="ctr">
                  <a:lnSpc>
                    <a:spcPct val="120000"/>
                  </a:lnSpc>
                  <a:buFontTx/>
                  <a:buChar char="-"/>
                </a:pPr>
                <a:r>
                  <a:rPr lang="ko-KR" altLang="en-US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 동아리활동 등 </a:t>
                </a:r>
                <a:endParaRPr lang="en-US" altLang="ko-KR" sz="1000" b="1" spc="-8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>
                  <a:lnSpc>
                    <a:spcPct val="120000"/>
                  </a:lnSpc>
                  <a:buFontTx/>
                  <a:buChar char="-"/>
                </a:pPr>
                <a:endParaRPr lang="ko-KR" altLang="en-US" sz="1000" b="1" spc="-8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다양한 진로활동을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통한 진로 탐색</a:t>
                </a:r>
                <a:endParaRPr lang="ko-KR" altLang="en-US" sz="1000" spc="-80" dirty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264634" y="2428868"/>
                <a:ext cx="1123742" cy="820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학교선택</a:t>
                </a:r>
                <a:r>
                  <a:rPr lang="en-US" altLang="ko-KR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(</a:t>
                </a:r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지원</a:t>
                </a:r>
                <a:r>
                  <a:rPr lang="en-US" altLang="ko-KR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) 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ko-KR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- </a:t>
                </a:r>
                <a:r>
                  <a:rPr lang="ko-KR" altLang="en-US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교육과정 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ko-KR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- </a:t>
                </a:r>
                <a:r>
                  <a:rPr lang="ko-KR" altLang="en-US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핵심역량 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en-US" altLang="ko-KR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- </a:t>
                </a:r>
                <a:r>
                  <a:rPr lang="ko-KR" altLang="en-US" sz="10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학교문화 등</a:t>
                </a:r>
                <a:r>
                  <a:rPr lang="ko-KR" altLang="en-US" sz="12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 </a:t>
                </a:r>
                <a:endParaRPr lang="ko-KR" altLang="en-US" sz="1000" spc="-80" dirty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266484" y="3434681"/>
                <a:ext cx="1123742" cy="2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100" dirty="0" smtClean="0">
                    <a:latin typeface="나눔스퀘어OTF Bold" pitchFamily="34" charset="-127"/>
                    <a:ea typeface="나눔스퀘어OTF Bold" pitchFamily="34" charset="-127"/>
                  </a:rPr>
                  <a:t>입학</a:t>
                </a:r>
                <a:endParaRPr lang="ko-KR" altLang="en-US" sz="1100" dirty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274428" y="4752440"/>
                <a:ext cx="1123742" cy="2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100" dirty="0" smtClean="0">
                    <a:latin typeface="나눔스퀘어OTF Bold" pitchFamily="34" charset="-127"/>
                    <a:ea typeface="나눔스퀘어OTF Bold" pitchFamily="34" charset="-127"/>
                  </a:rPr>
                  <a:t>학습능력진단</a:t>
                </a:r>
                <a:endParaRPr lang="ko-KR" altLang="en-US" sz="1100" dirty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274428" y="5379015"/>
                <a:ext cx="1123742" cy="608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950" spc="-1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학습결손보충 </a:t>
                </a:r>
                <a:endParaRPr lang="en-US" altLang="ko-KR" sz="950" spc="-1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50" spc="-1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등 학습지원이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50" spc="-1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필요한가</a:t>
                </a:r>
                <a:r>
                  <a:rPr lang="en-US" altLang="ko-KR" sz="950" spc="-10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?</a:t>
                </a:r>
                <a:endParaRPr lang="ko-KR" altLang="en-US" sz="950" spc="-100" dirty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</p:grpSp>
      </p:grpSp>
      <p:sp>
        <p:nvSpPr>
          <p:cNvPr id="40" name="TextBox 39"/>
          <p:cNvSpPr txBox="1"/>
          <p:nvPr/>
        </p:nvSpPr>
        <p:spPr>
          <a:xfrm>
            <a:off x="6643702" y="357166"/>
            <a:ext cx="197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spc="-30" dirty="0" smtClean="0">
                <a:latin typeface="나눔스퀘어OTF" pitchFamily="34" charset="-127"/>
                <a:ea typeface="나눔스퀘어OTF" pitchFamily="34" charset="-127"/>
              </a:rPr>
              <a:t>02 </a:t>
            </a:r>
            <a:r>
              <a:rPr lang="ko-KR" altLang="en-US" sz="1200" spc="-30" dirty="0" smtClean="0">
                <a:latin typeface="나눔스퀘어OTF" pitchFamily="34" charset="-127"/>
                <a:ea typeface="나눔스퀘어OTF" pitchFamily="34" charset="-127"/>
              </a:rPr>
              <a:t>고교학점제는 무엇일까요</a:t>
            </a:r>
            <a:r>
              <a:rPr lang="en-US" altLang="ko-KR" sz="1200" spc="-30" dirty="0" smtClean="0">
                <a:latin typeface="나눔스퀘어OTF" pitchFamily="34" charset="-127"/>
                <a:ea typeface="나눔스퀘어OTF" pitchFamily="34" charset="-127"/>
              </a:rPr>
              <a:t>?</a:t>
            </a:r>
            <a:endParaRPr lang="ko-KR" altLang="en-US" sz="1200" spc="-30" dirty="0">
              <a:latin typeface="나눔스퀘어OTF" pitchFamily="34" charset="-127"/>
              <a:ea typeface="나눔스퀘어OTF" pitchFamily="34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08708" y="3123180"/>
            <a:ext cx="266285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900" b="1" spc="-100" dirty="0" smtClean="0">
                <a:latin typeface="나눔스퀘어OTF Bold" pitchFamily="34" charset="-127"/>
                <a:ea typeface="나눔스퀘어OTF Bold" pitchFamily="34" charset="-127"/>
              </a:rPr>
              <a:t>예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926" y="1757355"/>
            <a:ext cx="7681913" cy="528637"/>
          </a:xfrm>
          <a:prstGeom prst="rect">
            <a:avLst/>
          </a:prstGeom>
          <a:noFill/>
        </p:spPr>
      </p:pic>
      <p:grpSp>
        <p:nvGrpSpPr>
          <p:cNvPr id="2" name="그룹 1"/>
          <p:cNvGrpSpPr/>
          <p:nvPr/>
        </p:nvGrpSpPr>
        <p:grpSpPr>
          <a:xfrm>
            <a:off x="0" y="834013"/>
            <a:ext cx="9144000" cy="6023988"/>
            <a:chOff x="0" y="834013"/>
            <a:chExt cx="9144000" cy="6023988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864855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고교 입학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! </a:t>
              </a:r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이제 고교학점제 흐름에 맡기자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31594" y="834013"/>
              <a:ext cx="9746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운영</a:t>
              </a:r>
              <a:endParaRPr lang="en-US" altLang="ko-KR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모형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grpSp>
          <p:nvGrpSpPr>
            <p:cNvPr id="6" name="그룹 46"/>
            <p:cNvGrpSpPr/>
            <p:nvPr/>
          </p:nvGrpSpPr>
          <p:grpSpPr>
            <a:xfrm>
              <a:off x="0" y="1827250"/>
              <a:ext cx="9144000" cy="5030751"/>
              <a:chOff x="0" y="1827250"/>
              <a:chExt cx="9144000" cy="5030751"/>
            </a:xfrm>
          </p:grpSpPr>
          <p:pic>
            <p:nvPicPr>
              <p:cNvPr id="7" name="Picture 2" descr="C:\Users\Administrator\Desktop\43-45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33333"/>
              <a:stretch>
                <a:fillRect/>
              </a:stretch>
            </p:blipFill>
            <p:spPr bwMode="auto">
              <a:xfrm>
                <a:off x="0" y="2285992"/>
                <a:ext cx="9144000" cy="4572009"/>
              </a:xfrm>
              <a:prstGeom prst="rect">
                <a:avLst/>
              </a:prstGeom>
              <a:noFill/>
            </p:spPr>
          </p:pic>
          <p:sp>
            <p:nvSpPr>
              <p:cNvPr id="8" name="TextBox 6"/>
              <p:cNvSpPr txBox="1"/>
              <p:nvPr/>
            </p:nvSpPr>
            <p:spPr>
              <a:xfrm>
                <a:off x="1185710" y="1827250"/>
                <a:ext cx="2180492" cy="397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kern="1000" spc="-7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교육과정</a:t>
                </a:r>
                <a:r>
                  <a:rPr lang="en-US" altLang="ko-KR" kern="1000" spc="-7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(1</a:t>
                </a:r>
                <a:r>
                  <a:rPr lang="ko-KR" altLang="en-US" kern="1000" spc="-7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학년</a:t>
                </a:r>
                <a:r>
                  <a:rPr lang="en-US" altLang="ko-KR" kern="1000" spc="-7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)</a:t>
                </a:r>
                <a:endParaRPr lang="ko-KR" altLang="en-US" kern="1000" spc="-7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grpSp>
            <p:nvGrpSpPr>
              <p:cNvPr id="9" name="그룹 44"/>
              <p:cNvGrpSpPr/>
              <p:nvPr/>
            </p:nvGrpSpPr>
            <p:grpSpPr>
              <a:xfrm>
                <a:off x="1261910" y="2423314"/>
                <a:ext cx="4248775" cy="1391227"/>
                <a:chOff x="1261910" y="2423314"/>
                <a:chExt cx="4248775" cy="1391227"/>
              </a:xfrm>
            </p:grpSpPr>
            <p:sp>
              <p:nvSpPr>
                <p:cNvPr id="38" name="TextBox 37"/>
                <p:cNvSpPr txBox="1"/>
                <p:nvPr/>
              </p:nvSpPr>
              <p:spPr>
                <a:xfrm>
                  <a:off x="1261910" y="2962582"/>
                  <a:ext cx="117649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600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교육과정</a:t>
                  </a:r>
                  <a:endParaRPr lang="ko-KR" altLang="en-US" sz="16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2917371" y="2423314"/>
                  <a:ext cx="1123742" cy="4647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00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교육과정 </a:t>
                  </a:r>
                  <a:endParaRPr lang="en-US" altLang="ko-KR" sz="1100" spc="-8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00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이수지도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4386943" y="2434200"/>
                  <a:ext cx="1123742" cy="4647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00" spc="-80" dirty="0" err="1" smtClean="0">
                      <a:latin typeface="나눔스퀘어OTF Bold" pitchFamily="34" charset="-127"/>
                      <a:ea typeface="나눔스퀘어OTF Bold" pitchFamily="34" charset="-127"/>
                    </a:rPr>
                    <a:t>미이수</a:t>
                  </a:r>
                  <a:r>
                    <a:rPr lang="ko-KR" altLang="en-US" sz="1100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 예방</a:t>
                  </a:r>
                  <a:endParaRPr lang="en-US" altLang="ko-KR" sz="1100" spc="-8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en-US" altLang="ko-KR" sz="1100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(</a:t>
                  </a:r>
                  <a:r>
                    <a:rPr lang="ko-KR" altLang="en-US" sz="1100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과정적  처방</a:t>
                  </a:r>
                  <a:r>
                    <a:rPr lang="en-US" altLang="ko-KR" sz="1100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)</a:t>
                  </a:r>
                  <a:endParaRPr lang="ko-KR" altLang="en-US" sz="1100" spc="-8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2590799" y="3315943"/>
                  <a:ext cx="1393371" cy="4985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200" spc="-110" dirty="0" smtClean="0">
                      <a:latin typeface="나눔스퀘어OTF Bold" pitchFamily="34" charset="-127"/>
                      <a:ea typeface="나눔스퀘어OTF Bold" pitchFamily="34" charset="-127"/>
                    </a:rPr>
                    <a:t>보충프로그램</a:t>
                  </a:r>
                  <a:r>
                    <a:rPr lang="en-US" altLang="ko-KR" sz="1200" spc="-110" dirty="0" smtClean="0">
                      <a:latin typeface="나눔스퀘어OTF Bold" pitchFamily="34" charset="-127"/>
                      <a:ea typeface="나눔스퀘어OTF Bold" pitchFamily="34" charset="-127"/>
                    </a:rPr>
                    <a:t>,</a:t>
                  </a: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200" spc="-110" dirty="0" smtClean="0">
                      <a:latin typeface="나눔스퀘어OTF Bold" pitchFamily="34" charset="-127"/>
                      <a:ea typeface="나눔스퀘어OTF Bold" pitchFamily="34" charset="-127"/>
                    </a:rPr>
                    <a:t>타 과목이수 등</a:t>
                  </a:r>
                </a:p>
              </p:txBody>
            </p:sp>
          </p:grpSp>
          <p:grpSp>
            <p:nvGrpSpPr>
              <p:cNvPr id="10" name="그룹 42"/>
              <p:cNvGrpSpPr/>
              <p:nvPr/>
            </p:nvGrpSpPr>
            <p:grpSpPr>
              <a:xfrm>
                <a:off x="1099458" y="4392722"/>
                <a:ext cx="6193949" cy="499509"/>
                <a:chOff x="1099458" y="4392722"/>
                <a:chExt cx="6193949" cy="499509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4691743" y="4513375"/>
                  <a:ext cx="947057" cy="2954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200" spc="-110" dirty="0" smtClean="0">
                      <a:latin typeface="나눔스퀘어OTF Bold" pitchFamily="34" charset="-127"/>
                      <a:ea typeface="나눔스퀘어OTF Bold" pitchFamily="34" charset="-127"/>
                    </a:rPr>
                    <a:t>학점취득</a:t>
                  </a:r>
                  <a:endParaRPr lang="ko-KR" altLang="en-US" sz="1200" spc="-110" dirty="0"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1099458" y="4393633"/>
                  <a:ext cx="947057" cy="4985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200" spc="-110" dirty="0" smtClean="0">
                      <a:latin typeface="나눔스퀘어OTF Bold" pitchFamily="34" charset="-127"/>
                      <a:ea typeface="나눔스퀘어OTF Bold" pitchFamily="34" charset="-127"/>
                    </a:rPr>
                    <a:t>공통과목</a:t>
                  </a:r>
                  <a:endParaRPr lang="en-US" altLang="ko-KR" sz="1200" spc="-11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200" spc="-110" dirty="0" smtClean="0">
                      <a:latin typeface="나눔스퀘어OTF Bold" pitchFamily="34" charset="-127"/>
                      <a:ea typeface="나눔스퀘어OTF Bold" pitchFamily="34" charset="-127"/>
                    </a:rPr>
                    <a:t>중심 편성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6169665" y="4392722"/>
                  <a:ext cx="11237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8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진로 및 학업계획 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8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변경이 필요한가</a:t>
                  </a:r>
                  <a:r>
                    <a:rPr lang="en-US" altLang="ko-KR" sz="98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? </a:t>
                  </a:r>
                  <a:endParaRPr lang="ko-KR" altLang="en-US" sz="980" spc="-11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2697121" y="4421238"/>
                  <a:ext cx="127616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최소성취 수준에 </a:t>
                  </a:r>
                </a:p>
                <a:p>
                  <a:r>
                    <a:rPr lang="ko-KR" altLang="en-US" sz="1200" b="1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도달하였는가</a:t>
                  </a:r>
                  <a:r>
                    <a:rPr lang="en-US" altLang="ko-KR" sz="1200" b="1" dirty="0" smtClean="0">
                      <a:solidFill>
                        <a:schemeClr val="bg1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? </a:t>
                  </a:r>
                  <a:endParaRPr lang="ko-KR" altLang="en-US" sz="1200" spc="-11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  <p:grpSp>
            <p:nvGrpSpPr>
              <p:cNvPr id="11" name="그룹 43"/>
              <p:cNvGrpSpPr/>
              <p:nvPr/>
            </p:nvGrpSpPr>
            <p:grpSpPr>
              <a:xfrm>
                <a:off x="5984606" y="2603323"/>
                <a:ext cx="2244994" cy="3071477"/>
                <a:chOff x="5984606" y="2603323"/>
                <a:chExt cx="2244994" cy="3071477"/>
              </a:xfrm>
            </p:grpSpPr>
            <p:sp>
              <p:nvSpPr>
                <p:cNvPr id="31" name="TextBox 30"/>
                <p:cNvSpPr txBox="1"/>
                <p:nvPr/>
              </p:nvSpPr>
              <p:spPr>
                <a:xfrm>
                  <a:off x="5984606" y="2603323"/>
                  <a:ext cx="135236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endParaRPr lang="ko" altLang="en-US" sz="1000" spc="-11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8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진로 맞춤형 교육을 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8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위한 위탁과정이 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8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필요한가</a:t>
                  </a:r>
                  <a:r>
                    <a:rPr lang="en-US" altLang="ko" sz="98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?</a:t>
                  </a:r>
                  <a:endParaRPr lang="ko-KR" altLang="en-US" sz="980" spc="-11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7141029" y="3598972"/>
                  <a:ext cx="1088571" cy="4647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00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학업 계획 기반</a:t>
                  </a:r>
                  <a:endParaRPr lang="en-US" altLang="ko-KR" sz="1100" spc="-8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00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수강신청</a:t>
                  </a:r>
                  <a:endParaRPr lang="ko-KR" altLang="en-US" sz="1100" spc="-80" dirty="0"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7162800" y="5210057"/>
                  <a:ext cx="1045029" cy="4647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00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진로 맞춤형</a:t>
                  </a:r>
                  <a:endParaRPr lang="en-US" altLang="ko-KR" sz="1100" spc="-8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1100" spc="-80" dirty="0" smtClean="0">
                      <a:latin typeface="나눔스퀘어OTF Bold" pitchFamily="34" charset="-127"/>
                      <a:ea typeface="나눔스퀘어OTF Bold" pitchFamily="34" charset="-127"/>
                    </a:rPr>
                    <a:t>학습 계획 수정</a:t>
                  </a:r>
                </a:p>
              </p:txBody>
            </p:sp>
          </p:grpSp>
          <p:grpSp>
            <p:nvGrpSpPr>
              <p:cNvPr id="12" name="그룹 32"/>
              <p:cNvGrpSpPr/>
              <p:nvPr/>
            </p:nvGrpSpPr>
            <p:grpSpPr>
              <a:xfrm>
                <a:off x="1077686" y="5275000"/>
                <a:ext cx="5246914" cy="904244"/>
                <a:chOff x="1077686" y="5275000"/>
                <a:chExt cx="5246914" cy="904244"/>
              </a:xfrm>
            </p:grpSpPr>
            <p:sp>
              <p:nvSpPr>
                <p:cNvPr id="22" name="TextBox 21"/>
                <p:cNvSpPr txBox="1"/>
                <p:nvPr/>
              </p:nvSpPr>
              <p:spPr>
                <a:xfrm>
                  <a:off x="1099457" y="5321428"/>
                  <a:ext cx="1328057" cy="3185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1300" spc="-100" dirty="0" smtClean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진로</a:t>
                  </a:r>
                  <a:r>
                    <a:rPr lang="ko-KR" altLang="en-US" sz="1300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 </a:t>
                  </a:r>
                  <a:r>
                    <a:rPr lang="ko-KR" altLang="en-US" sz="1300" spc="-100" dirty="0" smtClean="0">
                      <a:solidFill>
                        <a:srgbClr val="664F9E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맞춤형</a:t>
                  </a:r>
                  <a:r>
                    <a:rPr lang="ko-KR" altLang="en-US" sz="1300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 </a:t>
                  </a:r>
                  <a:r>
                    <a:rPr lang="ko-KR" altLang="en-US" sz="1300" spc="-100" dirty="0" smtClean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활동</a:t>
                  </a:r>
                  <a:endParaRPr lang="ko-KR" altLang="en-US" sz="1300" spc="-100" dirty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4430486" y="5338288"/>
                  <a:ext cx="1894114" cy="7940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50" spc="-80" dirty="0" smtClean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진로를 정한 학생은 진로 맞춤활동</a:t>
                  </a:r>
                  <a:r>
                    <a:rPr lang="en-US" altLang="ko-KR" sz="950" spc="-80" dirty="0" smtClean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, 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50" spc="-80" dirty="0" smtClean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정하지 못한 학생은 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50" spc="-80" dirty="0" smtClean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진로 탐색활동으로 다양한 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950" spc="-80" dirty="0" smtClean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교과 관련 진로활동을 구성 </a:t>
                  </a:r>
                  <a:endParaRPr lang="ko-KR" altLang="en-US" sz="950" spc="-80" dirty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1077686" y="5789513"/>
                  <a:ext cx="1328057" cy="3185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ko-KR" altLang="en-US" sz="1300" spc="-100" dirty="0" smtClean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진로</a:t>
                  </a:r>
                  <a:r>
                    <a:rPr lang="ko-KR" altLang="en-US" sz="1300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 </a:t>
                  </a:r>
                  <a:r>
                    <a:rPr lang="ko-KR" altLang="en-US" sz="1300" spc="-100" dirty="0" smtClean="0">
                      <a:solidFill>
                        <a:srgbClr val="664F9E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탐색</a:t>
                  </a:r>
                  <a:r>
                    <a:rPr lang="ko-KR" altLang="en-US" sz="1300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 </a:t>
                  </a:r>
                  <a:r>
                    <a:rPr lang="ko-KR" altLang="en-US" sz="1300" spc="-100" dirty="0" smtClean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활동</a:t>
                  </a:r>
                  <a:endParaRPr lang="ko-KR" altLang="en-US" sz="1300" spc="-100" dirty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2481944" y="5275000"/>
                  <a:ext cx="99060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10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진로 관련 특강</a:t>
                  </a:r>
                  <a:endParaRPr lang="ko-KR" altLang="en-US" sz="1100" spc="-110" dirty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3505200" y="5275000"/>
                  <a:ext cx="859972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10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진로체험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2427515" y="5591062"/>
                  <a:ext cx="1110342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10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진로 관련 동아리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3505200" y="5591062"/>
                  <a:ext cx="859972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10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독서활동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2481944" y="5917634"/>
                  <a:ext cx="99060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100" spc="-110" dirty="0" err="1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멘토링</a:t>
                  </a:r>
                  <a:endParaRPr lang="ko-KR" altLang="en-US" sz="1100" spc="-11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505200" y="5917634"/>
                  <a:ext cx="859972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ko-KR" altLang="en-US" sz="1100" spc="-110" dirty="0" smtClean="0">
                      <a:solidFill>
                        <a:schemeClr val="bg1"/>
                      </a:solidFill>
                      <a:latin typeface="나눔스퀘어OTF" pitchFamily="34" charset="-127"/>
                      <a:ea typeface="나눔스퀘어OTF" pitchFamily="34" charset="-127"/>
                    </a:rPr>
                    <a:t>봉사활동</a:t>
                  </a:r>
                </a:p>
              </p:txBody>
            </p:sp>
          </p:grpSp>
          <p:grpSp>
            <p:nvGrpSpPr>
              <p:cNvPr id="13" name="그룹 45"/>
              <p:cNvGrpSpPr/>
              <p:nvPr/>
            </p:nvGrpSpPr>
            <p:grpSpPr>
              <a:xfrm>
                <a:off x="2734422" y="2373889"/>
                <a:ext cx="5316589" cy="3019405"/>
                <a:chOff x="2734422" y="2373889"/>
                <a:chExt cx="5316589" cy="3019405"/>
              </a:xfrm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6760716" y="5148612"/>
                  <a:ext cx="266285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예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2734422" y="3947597"/>
                  <a:ext cx="525866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아니오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7419608" y="4326041"/>
                  <a:ext cx="525866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아니오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7525145" y="2373889"/>
                  <a:ext cx="525866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아니오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7643710" y="2926044"/>
                  <a:ext cx="266285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예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3388528" y="3946248"/>
                  <a:ext cx="525866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900" b="1" spc="-100" smtClean="0">
                      <a:latin typeface="나눔스퀘어OTF Bold" pitchFamily="34" charset="-127"/>
                      <a:ea typeface="나눔스퀘어OTF Bold" pitchFamily="34" charset="-127"/>
                    </a:rPr>
                    <a:t>미이수</a:t>
                  </a:r>
                  <a:endPara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4232135" y="4737919"/>
                  <a:ext cx="425378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이수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4275113" y="4289508"/>
                  <a:ext cx="266285" cy="2446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ko-KR" altLang="en-US" sz="900" b="1" spc="-100" dirty="0" smtClean="0">
                      <a:latin typeface="나눔스퀘어OTF Bold" pitchFamily="34" charset="-127"/>
                      <a:ea typeface="나눔스퀘어OTF Bold" pitchFamily="34" charset="-127"/>
                    </a:rPr>
                    <a:t>예</a:t>
                  </a:r>
                </a:p>
              </p:txBody>
            </p:sp>
          </p:grpSp>
        </p:grpSp>
      </p:grpSp>
      <p:sp>
        <p:nvSpPr>
          <p:cNvPr id="43" name="TextBox 42"/>
          <p:cNvSpPr txBox="1"/>
          <p:nvPr/>
        </p:nvSpPr>
        <p:spPr>
          <a:xfrm>
            <a:off x="6643702" y="357166"/>
            <a:ext cx="197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spc="-30" dirty="0" smtClean="0">
                <a:latin typeface="나눔스퀘어OTF" pitchFamily="34" charset="-127"/>
                <a:ea typeface="나눔스퀘어OTF" pitchFamily="34" charset="-127"/>
              </a:rPr>
              <a:t>02 </a:t>
            </a:r>
            <a:r>
              <a:rPr lang="ko-KR" altLang="en-US" sz="1200" spc="-30" dirty="0" smtClean="0">
                <a:latin typeface="나눔스퀘어OTF" pitchFamily="34" charset="-127"/>
                <a:ea typeface="나눔스퀘어OTF" pitchFamily="34" charset="-127"/>
              </a:rPr>
              <a:t>고교학점제는 무엇일까요</a:t>
            </a:r>
            <a:r>
              <a:rPr lang="en-US" altLang="ko-KR" sz="1200" spc="-30" dirty="0" smtClean="0">
                <a:latin typeface="나눔스퀘어OTF" pitchFamily="34" charset="-127"/>
                <a:ea typeface="나눔스퀘어OTF" pitchFamily="34" charset="-127"/>
              </a:rPr>
              <a:t>?</a:t>
            </a:r>
            <a:endParaRPr lang="ko-KR" altLang="en-US" sz="1200" spc="-30" dirty="0">
              <a:latin typeface="나눔스퀘어OTF" pitchFamily="34" charset="-127"/>
              <a:ea typeface="나눔스퀘어OTF" pitchFamily="34" charset="-127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33추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2235102"/>
            <a:ext cx="9144001" cy="4316413"/>
          </a:xfrm>
          <a:prstGeom prst="rect">
            <a:avLst/>
          </a:prstGeom>
          <a:noFill/>
        </p:spPr>
      </p:pic>
      <p:pic>
        <p:nvPicPr>
          <p:cNvPr id="37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926" y="1757355"/>
            <a:ext cx="7681913" cy="52863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13136" y="864855"/>
            <a:ext cx="73304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고교</a:t>
            </a:r>
            <a:r>
              <a:rPr lang="en-US" altLang="ko-KR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입학</a:t>
            </a:r>
            <a:r>
              <a:rPr lang="en-US" altLang="ko-KR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! </a:t>
            </a:r>
            <a:r>
              <a:rPr lang="ko-KR" altLang="en-US" sz="2500" spc="-15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이제 고교학점제 흐름에 맡기자</a:t>
            </a:r>
            <a:endParaRPr lang="ko-KR" altLang="en-US" sz="2500" spc="-150" dirty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594" y="834013"/>
            <a:ext cx="974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운영</a:t>
            </a:r>
            <a:endParaRPr lang="en-US" altLang="ko-KR" sz="1300" dirty="0" smtClean="0">
              <a:solidFill>
                <a:schemeClr val="bg1"/>
              </a:solidFill>
              <a:latin typeface="나눔스퀘어OTF" pitchFamily="34" charset="-127"/>
              <a:ea typeface="나눔스퀘어OTF" pitchFamily="34" charset="-127"/>
            </a:endParaRPr>
          </a:p>
          <a:p>
            <a:pPr algn="ctr"/>
            <a:r>
              <a:rPr lang="ko-KR" altLang="en-US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rPr>
              <a:t>모형</a:t>
            </a:r>
          </a:p>
          <a:p>
            <a:pPr algn="ctr"/>
            <a:endParaRPr lang="ko-KR" altLang="en-US" sz="1400" dirty="0">
              <a:solidFill>
                <a:schemeClr val="bg1"/>
              </a:solidFill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5710" y="1818830"/>
            <a:ext cx="218049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교육과정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(2, 3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학년</a:t>
            </a: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40" name="그룹 39"/>
          <p:cNvGrpSpPr/>
          <p:nvPr/>
        </p:nvGrpSpPr>
        <p:grpSpPr>
          <a:xfrm>
            <a:off x="827570" y="2532874"/>
            <a:ext cx="7361571" cy="3578079"/>
            <a:chOff x="827570" y="2532874"/>
            <a:chExt cx="7361571" cy="3578079"/>
          </a:xfrm>
        </p:grpSpPr>
        <p:grpSp>
          <p:nvGrpSpPr>
            <p:cNvPr id="26" name="그룹 53"/>
            <p:cNvGrpSpPr/>
            <p:nvPr/>
          </p:nvGrpSpPr>
          <p:grpSpPr>
            <a:xfrm>
              <a:off x="827570" y="3258425"/>
              <a:ext cx="7105353" cy="2265734"/>
              <a:chOff x="827570" y="3258425"/>
              <a:chExt cx="7105353" cy="2265734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4257860" y="3654003"/>
                <a:ext cx="266285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예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827570" y="3941923"/>
                <a:ext cx="461246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아니오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019686" y="3258425"/>
                <a:ext cx="525866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아니오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077781" y="4906697"/>
                <a:ext cx="525866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아니오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222924" y="3743339"/>
                <a:ext cx="266285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예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673894" y="3258425"/>
                <a:ext cx="525866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900" b="1" spc="-100" dirty="0" err="1" smtClean="0">
                    <a:latin typeface="나눔스퀘어OTF Bold" pitchFamily="34" charset="-127"/>
                    <a:ea typeface="나눔스퀘어OTF Bold" pitchFamily="34" charset="-127"/>
                  </a:rPr>
                  <a:t>미이수</a:t>
                </a:r>
                <a:endParaRPr lang="ko-KR" altLang="en-US" sz="900" b="1" spc="-10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201912" y="4090556"/>
                <a:ext cx="425378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이수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908826" y="4807398"/>
                <a:ext cx="266285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예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666638" y="5279477"/>
                <a:ext cx="266285" cy="244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9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예</a:t>
                </a:r>
              </a:p>
            </p:txBody>
          </p:sp>
        </p:grpSp>
        <p:grpSp>
          <p:nvGrpSpPr>
            <p:cNvPr id="39" name="그룹 38"/>
            <p:cNvGrpSpPr/>
            <p:nvPr/>
          </p:nvGrpSpPr>
          <p:grpSpPr>
            <a:xfrm>
              <a:off x="1497026" y="2532874"/>
              <a:ext cx="6692115" cy="3578079"/>
              <a:chOff x="1497026" y="2532874"/>
              <a:chExt cx="6692115" cy="3578079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553223" y="3132515"/>
                <a:ext cx="11764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교육과정</a:t>
                </a:r>
                <a:endParaRPr lang="ko-KR" altLang="en-US" sz="16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957831" y="2532874"/>
                <a:ext cx="1123742" cy="464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100" spc="-80" dirty="0" smtClean="0">
                    <a:latin typeface="나눔스퀘어OTF Bold" pitchFamily="34" charset="-127"/>
                    <a:ea typeface="나눔스퀘어OTF Bold" pitchFamily="34" charset="-127"/>
                  </a:rPr>
                  <a:t>교육과정 </a:t>
                </a:r>
                <a:endParaRPr lang="en-US" altLang="ko-KR" sz="1100" spc="-8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1100" spc="-80" dirty="0" smtClean="0">
                    <a:latin typeface="나눔스퀘어OTF Bold" pitchFamily="34" charset="-127"/>
                    <a:ea typeface="나눔스퀘어OTF Bold" pitchFamily="34" charset="-127"/>
                  </a:rPr>
                  <a:t>이수지도</a:t>
                </a:r>
                <a:endParaRPr lang="ko-KR" altLang="en-US" sz="1100" spc="-80" dirty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484047" y="2533486"/>
                <a:ext cx="1123742" cy="464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100" spc="-80" dirty="0" err="1" smtClean="0">
                    <a:latin typeface="나눔스퀘어OTF Bold" pitchFamily="34" charset="-127"/>
                    <a:ea typeface="나눔스퀘어OTF Bold" pitchFamily="34" charset="-127"/>
                  </a:rPr>
                  <a:t>미이수</a:t>
                </a:r>
                <a:r>
                  <a:rPr lang="ko-KR" altLang="en-US" sz="1100" spc="-80" dirty="0" smtClean="0">
                    <a:latin typeface="나눔스퀘어OTF Bold" pitchFamily="34" charset="-127"/>
                    <a:ea typeface="나눔스퀘어OTF Bold" pitchFamily="34" charset="-127"/>
                  </a:rPr>
                  <a:t> 예방</a:t>
                </a:r>
                <a:endParaRPr lang="en-US" altLang="ko-KR" sz="1100" spc="-8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en-US" altLang="ko-KR" sz="1100" spc="-80" dirty="0" smtClean="0">
                    <a:latin typeface="나눔스퀘어OTF Bold" pitchFamily="34" charset="-127"/>
                    <a:ea typeface="나눔스퀘어OTF Bold" pitchFamily="34" charset="-127"/>
                  </a:rPr>
                  <a:t>(</a:t>
                </a:r>
                <a:r>
                  <a:rPr lang="ko-KR" altLang="en-US" sz="1100" spc="-80" dirty="0" smtClean="0">
                    <a:latin typeface="나눔스퀘어OTF Bold" pitchFamily="34" charset="-127"/>
                    <a:ea typeface="나눔스퀘어OTF Bold" pitchFamily="34" charset="-127"/>
                  </a:rPr>
                  <a:t>과정적  처방</a:t>
                </a:r>
                <a:r>
                  <a:rPr lang="en-US" altLang="ko-KR" sz="1100" spc="-80" dirty="0" smtClean="0">
                    <a:latin typeface="나눔스퀘어OTF Bold" pitchFamily="34" charset="-127"/>
                    <a:ea typeface="나눔스퀘어OTF Bold" pitchFamily="34" charset="-127"/>
                  </a:rPr>
                  <a:t>)</a:t>
                </a:r>
                <a:endParaRPr lang="ko-KR" altLang="en-US" sz="1100" spc="-8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513211" y="4643037"/>
                <a:ext cx="954860" cy="65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위탁교육과정</a:t>
                </a:r>
                <a:endParaRPr lang="en-US" altLang="ko-KR" sz="1100" b="1" spc="-8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altLang="ko-KR" sz="1200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  </a:t>
                </a:r>
                <a:r>
                  <a:rPr lang="en-US" altLang="ko-KR" sz="1000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- </a:t>
                </a:r>
                <a:r>
                  <a:rPr lang="ko-KR" altLang="en-US" sz="10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직업교육</a:t>
                </a:r>
                <a:endParaRPr lang="en-US" altLang="ko-KR" sz="1000" b="1" spc="-10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altLang="ko-KR" sz="10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  - </a:t>
                </a:r>
                <a:r>
                  <a:rPr lang="ko-KR" altLang="en-US" sz="1000" b="1" spc="-100" dirty="0" smtClean="0">
                    <a:latin typeface="나눔스퀘어OTF Bold" pitchFamily="34" charset="-127"/>
                    <a:ea typeface="나눔스퀘어OTF Bold" pitchFamily="34" charset="-127"/>
                  </a:rPr>
                  <a:t>예술체육 등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827533" y="4426546"/>
                <a:ext cx="167505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학교간</a:t>
                </a:r>
                <a:r>
                  <a:rPr lang="en-US" altLang="ko-KR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(</a:t>
                </a:r>
                <a:r>
                  <a:rPr lang="ko-KR" altLang="en-US" sz="1100" b="1" spc="-80" dirty="0" err="1" smtClean="0">
                    <a:latin typeface="나눔스퀘어OTF Bold" pitchFamily="34" charset="-127"/>
                    <a:ea typeface="나눔스퀘어OTF Bold" pitchFamily="34" charset="-127"/>
                  </a:rPr>
                  <a:t>온오프라인</a:t>
                </a:r>
                <a:r>
                  <a:rPr lang="en-US" altLang="ko-KR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) </a:t>
                </a:r>
              </a:p>
              <a:p>
                <a:pPr algn="ctr"/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공동교육과정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497026" y="3780820"/>
                <a:ext cx="994551" cy="464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선택과목을 </a:t>
                </a:r>
                <a:endParaRPr lang="en-US" altLang="ko-KR" sz="1100" b="1" spc="-8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중심으로 편성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040192" y="3871576"/>
                <a:ext cx="11237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980" spc="-8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최소성취 수준에 </a:t>
                </a:r>
              </a:p>
              <a:p>
                <a:pPr algn="ctr"/>
                <a:r>
                  <a:rPr lang="ko-KR" altLang="en-US" sz="980" spc="-8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도달하였는가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776205" y="3758327"/>
                <a:ext cx="1505118" cy="473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100" b="1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원하는 과목이</a:t>
                </a:r>
                <a:endParaRPr lang="en-US" altLang="ko-KR" sz="1100" b="1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1100" b="1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학교에 개설되었는가</a:t>
                </a:r>
                <a:r>
                  <a:rPr lang="en-US" altLang="ko-KR" sz="1100" b="1" dirty="0" smtClean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? </a:t>
                </a:r>
                <a:endParaRPr lang="ko-KR" altLang="en-US" sz="1100" spc="-1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023887" y="4715347"/>
                <a:ext cx="1165254" cy="454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sz="980" spc="-9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졸업기준을 </a:t>
                </a:r>
                <a:endParaRPr lang="en-US" altLang="ko-KR" sz="980" spc="-9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980" spc="-90" dirty="0" smtClean="0">
                    <a:solidFill>
                      <a:schemeClr val="bg1"/>
                    </a:solidFill>
                    <a:latin typeface="나눔스퀘어OTF" pitchFamily="34" charset="-127"/>
                    <a:ea typeface="나눔스퀘어OTF" pitchFamily="34" charset="-127"/>
                  </a:rPr>
                  <a:t>충족하였는가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638881" y="3768906"/>
                <a:ext cx="477432" cy="498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200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학점</a:t>
                </a:r>
                <a:endParaRPr lang="en-US" altLang="ko-KR" sz="1200" spc="-110" dirty="0" smtClean="0">
                  <a:latin typeface="나눔스퀘어OTF Bold" pitchFamily="34" charset="-127"/>
                  <a:ea typeface="나눔스퀘어OTF Bold" pitchFamily="34" charset="-127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1200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취득</a:t>
                </a:r>
                <a:endParaRPr lang="ko-KR" altLang="en-US" sz="1200" spc="-110" dirty="0"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242372" y="5679396"/>
                <a:ext cx="728283" cy="32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400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졸업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562559" y="3647817"/>
                <a:ext cx="99455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단위학교 내 </a:t>
                </a:r>
              </a:p>
              <a:p>
                <a:pPr algn="ctr"/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교육과정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893536" y="5747777"/>
                <a:ext cx="3342011" cy="363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600" spc="-80" dirty="0" smtClean="0">
                    <a:latin typeface="나눔스퀘어OTF Bold" pitchFamily="34" charset="-127"/>
                    <a:ea typeface="나눔스퀘어OTF Bold" pitchFamily="34" charset="-127"/>
                  </a:rPr>
                  <a:t>다양한 진로 맞춤형 활동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834277" y="4859984"/>
                <a:ext cx="166830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지역사회</a:t>
                </a:r>
                <a:r>
                  <a:rPr lang="en-US" altLang="ko-KR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(</a:t>
                </a:r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대학 등</a:t>
                </a:r>
                <a:r>
                  <a:rPr lang="en-US" altLang="ko-KR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) </a:t>
                </a:r>
              </a:p>
              <a:p>
                <a:pPr algn="ctr"/>
                <a:r>
                  <a:rPr lang="ko-KR" altLang="en-US" sz="1100" b="1" spc="-80" dirty="0" err="1" smtClean="0">
                    <a:latin typeface="나눔스퀘어OTF Bold" pitchFamily="34" charset="-127"/>
                    <a:ea typeface="나눔스퀘어OTF Bold" pitchFamily="34" charset="-127"/>
                  </a:rPr>
                  <a:t>연계형</a:t>
                </a:r>
                <a:r>
                  <a:rPr lang="ko-KR" altLang="en-US" sz="1100" b="1" spc="-80" dirty="0" smtClean="0">
                    <a:latin typeface="나눔스퀘어OTF Bold" pitchFamily="34" charset="-127"/>
                    <a:ea typeface="나눔스퀘어OTF Bold" pitchFamily="34" charset="-127"/>
                  </a:rPr>
                  <a:t> 교육과정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980015" y="2658949"/>
                <a:ext cx="1569854" cy="498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ko-KR" altLang="en-US" sz="1200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보충 프로그램</a:t>
                </a:r>
                <a:r>
                  <a:rPr lang="en-US" altLang="ko-KR" sz="1200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, </a:t>
                </a:r>
              </a:p>
              <a:p>
                <a:pPr algn="ctr">
                  <a:lnSpc>
                    <a:spcPct val="110000"/>
                  </a:lnSpc>
                </a:pPr>
                <a:r>
                  <a:rPr lang="ko-KR" altLang="en-US" sz="1200" spc="-110" dirty="0" smtClean="0">
                    <a:latin typeface="나눔스퀘어OTF Bold" pitchFamily="34" charset="-127"/>
                    <a:ea typeface="나눔스퀘어OTF Bold" pitchFamily="34" charset="-127"/>
                  </a:rPr>
                  <a:t>타 과목 이수 등</a:t>
                </a:r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6643702" y="357166"/>
            <a:ext cx="197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spc="-30" dirty="0" smtClean="0">
                <a:latin typeface="나눔스퀘어OTF" pitchFamily="34" charset="-127"/>
                <a:ea typeface="나눔스퀘어OTF" pitchFamily="34" charset="-127"/>
              </a:rPr>
              <a:t>02 </a:t>
            </a:r>
            <a:r>
              <a:rPr lang="ko-KR" altLang="en-US" sz="1200" spc="-30" dirty="0" smtClean="0">
                <a:latin typeface="나눔스퀘어OTF" pitchFamily="34" charset="-127"/>
                <a:ea typeface="나눔스퀘어OTF" pitchFamily="34" charset="-127"/>
              </a:rPr>
              <a:t>고교학점제는 무엇일까요</a:t>
            </a:r>
            <a:r>
              <a:rPr lang="en-US" altLang="ko-KR" sz="1200" spc="-30" dirty="0" smtClean="0">
                <a:latin typeface="나눔스퀘어OTF" pitchFamily="34" charset="-127"/>
                <a:ea typeface="나눔스퀘어OTF" pitchFamily="34" charset="-127"/>
              </a:rPr>
              <a:t>?</a:t>
            </a:r>
            <a:endParaRPr lang="ko-KR" altLang="en-US" sz="1200" spc="-30" dirty="0">
              <a:latin typeface="나눔스퀘어OTF" pitchFamily="34" charset="-127"/>
              <a:ea typeface="나눔스퀘어OTF" pitchFamily="34" charset="-127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5366" y="3000372"/>
            <a:ext cx="564360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6000" spc="-30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03</a:t>
            </a:r>
            <a:endParaRPr lang="ko-KR" altLang="en-US" sz="6000" spc="-300" dirty="0" smtClean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4000" spc="-180" dirty="0" smtClean="0">
                <a:latin typeface="나눔스퀘어OTF Bold" pitchFamily="34" charset="-127"/>
                <a:ea typeface="나눔스퀘어OTF Bold" pitchFamily="34" charset="-127"/>
              </a:rPr>
              <a:t>고교학점제 도입</a:t>
            </a:r>
            <a:r>
              <a:rPr lang="en-US" altLang="ko-KR" sz="4000" spc="-18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</a:p>
          <a:p>
            <a:pPr algn="ctr">
              <a:lnSpc>
                <a:spcPct val="110000"/>
              </a:lnSpc>
            </a:pPr>
            <a:r>
              <a:rPr lang="ko-KR" altLang="en-US" sz="4000" spc="-180" dirty="0" smtClean="0">
                <a:latin typeface="나눔스퀘어OTF Bold" pitchFamily="34" charset="-127"/>
                <a:ea typeface="나눔스퀘어OTF Bold" pitchFamily="34" charset="-127"/>
              </a:rPr>
              <a:t>어떻게 준비하고 있을까요</a:t>
            </a:r>
            <a:r>
              <a:rPr lang="en-US" altLang="ko-KR" sz="4000" spc="-180" dirty="0" smtClean="0">
                <a:latin typeface="나눔스퀘어OTF Bold" pitchFamily="34" charset="-127"/>
                <a:ea typeface="나눔스퀘어OTF Bold" pitchFamily="34" charset="-127"/>
              </a:rPr>
              <a:t>?</a:t>
            </a:r>
            <a:endParaRPr lang="ko-KR" altLang="en-US" sz="4000" spc="-180" dirty="0"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C:\Users\Administrator\Desktop\34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7593" y="3764418"/>
            <a:ext cx="6610555" cy="2236350"/>
          </a:xfrm>
          <a:prstGeom prst="rect">
            <a:avLst/>
          </a:prstGeom>
          <a:noFill/>
        </p:spPr>
      </p:pic>
      <p:grpSp>
        <p:nvGrpSpPr>
          <p:cNvPr id="2" name="그룹 1"/>
          <p:cNvGrpSpPr/>
          <p:nvPr/>
        </p:nvGrpSpPr>
        <p:grpSpPr>
          <a:xfrm>
            <a:off x="357158" y="321967"/>
            <a:ext cx="8386418" cy="1035331"/>
            <a:chOff x="357158" y="321967"/>
            <a:chExt cx="8386418" cy="1035331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864855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고교교육 혁신방향 발표 내용</a:t>
              </a:r>
              <a:r>
                <a:rPr lang="en-US" altLang="ko-KR" sz="2000" spc="-20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(‘18.8.17.)</a:t>
              </a:r>
              <a:endParaRPr lang="ko-KR" altLang="en-US" sz="2000" spc="-20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7158" y="834078"/>
              <a:ext cx="9746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제도 도입 준비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592870" y="321967"/>
              <a:ext cx="3122534" cy="34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spc="-40" dirty="0" smtClean="0">
                  <a:latin typeface="나눔스퀘어OTF" pitchFamily="34" charset="-127"/>
                  <a:ea typeface="나눔스퀘어OTF" pitchFamily="34" charset="-127"/>
                </a:rPr>
                <a:t>03 </a:t>
              </a:r>
              <a:r>
                <a:rPr lang="ko-KR" altLang="en-US" sz="1200" spc="-40" dirty="0" smtClean="0">
                  <a:latin typeface="나눔스퀘어OTF" pitchFamily="34" charset="-127"/>
                  <a:ea typeface="나눔스퀘어OTF" pitchFamily="34" charset="-127"/>
                </a:rPr>
                <a:t>고교학점제 도입</a:t>
              </a:r>
              <a:r>
                <a:rPr lang="en-US" altLang="ko-KR" sz="1200" spc="-40" dirty="0" smtClean="0">
                  <a:latin typeface="나눔스퀘어OTF" pitchFamily="34" charset="-127"/>
                  <a:ea typeface="나눔스퀘어OTF" pitchFamily="34" charset="-127"/>
                </a:rPr>
                <a:t>, </a:t>
              </a:r>
              <a:r>
                <a:rPr lang="ko-KR" altLang="en-US" sz="1200" spc="-40" dirty="0" smtClean="0">
                  <a:latin typeface="나눔스퀘어OTF" pitchFamily="34" charset="-127"/>
                  <a:ea typeface="나눔스퀘어OTF" pitchFamily="34" charset="-127"/>
                </a:rPr>
                <a:t>어떻게 준비하고 있을까요</a:t>
              </a:r>
              <a:r>
                <a:rPr lang="en-US" altLang="ko-KR" sz="1200" spc="-4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4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sp>
        <p:nvSpPr>
          <p:cNvPr id="8" name="직사각형 7"/>
          <p:cNvSpPr/>
          <p:nvPr/>
        </p:nvSpPr>
        <p:spPr>
          <a:xfrm>
            <a:off x="1000100" y="2500306"/>
            <a:ext cx="7687733" cy="959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03530" algn="just" fontAlgn="base">
              <a:spcBef>
                <a:spcPts val="500"/>
              </a:spcBef>
            </a:pPr>
            <a:r>
              <a:rPr lang="ko-KR" altLang="en-US" sz="1550" kern="0" spc="-90" dirty="0" err="1" smtClean="0"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550" b="1" kern="0" spc="-100" dirty="0" err="1" smtClean="0">
                <a:latin typeface="나눔스퀘어OTF Bold" pitchFamily="34" charset="-127"/>
                <a:ea typeface="나눔스퀘어OTF Bold" pitchFamily="34" charset="-127"/>
              </a:rPr>
              <a:t>현</a:t>
            </a:r>
            <a:r>
              <a:rPr lang="ko-KR" altLang="en-US" sz="1550" b="1" kern="0" spc="-100" dirty="0" err="1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행</a:t>
            </a:r>
            <a:r>
              <a:rPr lang="ko-KR" altLang="en-US" sz="1550" b="1" kern="0" spc="-10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550" b="1" kern="0" spc="-1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교육과정의 현장 안착</a:t>
            </a:r>
            <a:r>
              <a:rPr lang="ko-KR" altLang="en-US" sz="1550" kern="0" spc="-1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을 통해</a:t>
            </a:r>
            <a:r>
              <a:rPr lang="ko-KR" altLang="en-US" sz="1550" b="1" kern="0" spc="-1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고교학점제의 도입 기반</a:t>
            </a:r>
            <a:r>
              <a:rPr lang="ko-KR" altLang="en-US" sz="1550" kern="0" spc="-1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을 </a:t>
            </a:r>
            <a:r>
              <a:rPr lang="ko-KR" altLang="en-US" sz="1550" kern="0" spc="-10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마련</a:t>
            </a:r>
            <a:endParaRPr lang="en-US" altLang="ko-KR" sz="1550" kern="0" spc="-100" dirty="0" smtClean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indent="-303530" algn="just" fontAlgn="base">
              <a:spcBef>
                <a:spcPts val="500"/>
              </a:spcBef>
            </a:pPr>
            <a:r>
              <a:rPr lang="ko-KR" altLang="en-US" sz="1550" kern="0" spc="-90" dirty="0" err="1" smtClean="0"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550" b="1" kern="0" spc="-100" dirty="0" smtClean="0">
                <a:latin typeface="나눔스퀘어OTF Bold" pitchFamily="34" charset="-127"/>
                <a:ea typeface="나눔스퀘어OTF Bold" pitchFamily="34" charset="-127"/>
              </a:rPr>
              <a:t>‘</a:t>
            </a:r>
            <a:r>
              <a:rPr lang="en-US" altLang="ko-KR" sz="1550" b="1" kern="0" spc="-1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22</a:t>
            </a:r>
            <a:r>
              <a:rPr lang="ko-KR" altLang="en-US" sz="1550" b="1" kern="0" spc="-1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년 </a:t>
            </a:r>
            <a:r>
              <a:rPr lang="ko-KR" altLang="en-US" sz="1550" b="1" kern="0" spc="-10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전체 고등학교를 대상으로 제도 도입</a:t>
            </a:r>
            <a:r>
              <a:rPr lang="ko-KR" altLang="en-US" sz="1550" kern="0" spc="-10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endParaRPr lang="en-US" altLang="ko-KR" sz="1550" kern="0" spc="-100" dirty="0" smtClean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indent="-303530" algn="just" fontAlgn="base">
              <a:spcBef>
                <a:spcPts val="500"/>
              </a:spcBef>
            </a:pPr>
            <a:r>
              <a:rPr lang="ko-KR" altLang="en-US" sz="1550" kern="0" spc="-90" dirty="0" err="1" smtClean="0"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550" b="1" kern="0" spc="-100" dirty="0" smtClean="0">
                <a:latin typeface="나눔스퀘어OTF Bold" pitchFamily="34" charset="-127"/>
                <a:ea typeface="나눔스퀘어OTF Bold" pitchFamily="34" charset="-127"/>
              </a:rPr>
              <a:t>’</a:t>
            </a:r>
            <a:r>
              <a:rPr lang="en-US" altLang="ko-KR" sz="1550" b="1" kern="0" spc="-1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25</a:t>
            </a:r>
            <a:r>
              <a:rPr lang="ko-KR" altLang="en-US" sz="1550" b="1" kern="0" spc="-1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년 </a:t>
            </a:r>
            <a:r>
              <a:rPr lang="ko-KR" altLang="en-US" sz="1550" b="1" kern="0" spc="-10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전과목 성취평가제 적용으로 완성된 형태의 고교학점제 </a:t>
            </a:r>
            <a:r>
              <a:rPr lang="ko-KR" altLang="en-US" sz="1550" b="1" kern="0" spc="-10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본격 </a:t>
            </a:r>
            <a:r>
              <a:rPr lang="ko-KR" altLang="en-US" sz="1550" b="1" kern="0" spc="-10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rPr>
              <a:t>시행</a:t>
            </a:r>
            <a:endParaRPr lang="ko-KR" altLang="en-US" sz="1550" kern="0" spc="-100" dirty="0">
              <a:solidFill>
                <a:srgbClr val="000000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9" name="그룹 35"/>
          <p:cNvGrpSpPr/>
          <p:nvPr/>
        </p:nvGrpSpPr>
        <p:grpSpPr>
          <a:xfrm>
            <a:off x="1357290" y="3992579"/>
            <a:ext cx="2000263" cy="1632429"/>
            <a:chOff x="853759" y="4272159"/>
            <a:chExt cx="2000263" cy="1632429"/>
          </a:xfrm>
        </p:grpSpPr>
        <p:sp>
          <p:nvSpPr>
            <p:cNvPr id="10" name="TextBox 9"/>
            <p:cNvSpPr txBox="1"/>
            <p:nvPr/>
          </p:nvSpPr>
          <p:spPr>
            <a:xfrm>
              <a:off x="913640" y="4272159"/>
              <a:ext cx="1896839" cy="793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 latinLnBrk="0">
                <a:lnSpc>
                  <a:spcPct val="110000"/>
                </a:lnSpc>
              </a:pPr>
              <a:r>
                <a:rPr lang="ko-KR" altLang="en-US" sz="1400" kern="0" spc="-90" dirty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학점제 </a:t>
              </a:r>
              <a:endParaRPr lang="ko-KR" altLang="en-US" sz="1400" kern="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base" latinLnBrk="0">
                <a:lnSpc>
                  <a:spcPct val="110000"/>
                </a:lnSpc>
              </a:pPr>
              <a:r>
                <a:rPr lang="ko-KR" altLang="en-US" sz="1400" kern="0" spc="-90" dirty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도입 기반 마련</a:t>
              </a:r>
              <a:endParaRPr lang="ko-KR" altLang="en-US" sz="1400" kern="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base" latinLnBrk="0">
                <a:lnSpc>
                  <a:spcPct val="110000"/>
                </a:lnSpc>
              </a:pPr>
              <a:r>
                <a:rPr lang="en-US" altLang="ko-KR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( </a:t>
              </a:r>
              <a:r>
                <a:rPr lang="ko-KR" altLang="en-US" sz="1400" kern="0" spc="-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’</a:t>
              </a:r>
              <a:r>
                <a:rPr lang="en-US" altLang="ko-KR" sz="1400" kern="0" spc="-130" dirty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18~</a:t>
              </a:r>
              <a:r>
                <a:rPr lang="ko-KR" altLang="en-US" sz="1400" kern="0" spc="-30" dirty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’</a:t>
              </a:r>
              <a:r>
                <a:rPr lang="en-US" altLang="ko-KR" sz="1400" kern="0" spc="-130" dirty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21</a:t>
              </a:r>
              <a:r>
                <a:rPr lang="ko-KR" altLang="en-US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년 </a:t>
              </a:r>
              <a:r>
                <a:rPr lang="en-US" altLang="ko-KR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endParaRPr lang="ko-KR" altLang="en-US" sz="1400" kern="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3759" y="5101291"/>
              <a:ext cx="2000263" cy="803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185420" algn="ctr" fontAlgn="base" latinLnBrk="0">
                <a:lnSpc>
                  <a:spcPct val="110000"/>
                </a:lnSpc>
              </a:pPr>
              <a:r>
                <a:rPr lang="ko-KR" altLang="en-US" sz="1050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▶ </a:t>
              </a:r>
              <a:r>
                <a:rPr lang="en-US" altLang="ko-KR" sz="1050" b="1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2015 </a:t>
              </a:r>
              <a:r>
                <a:rPr lang="ko-KR" altLang="en-US" sz="1050" b="1" kern="0" spc="-5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개정 교육과정 </a:t>
              </a:r>
              <a:r>
                <a:rPr lang="ko-KR" altLang="en-US" sz="1050" b="1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현장 안착</a:t>
              </a:r>
              <a:endParaRPr lang="en-US" altLang="ko-KR" sz="1050" b="1" kern="0" spc="-5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indent="-185420" algn="ctr" fontAlgn="base" latinLnBrk="0">
                <a:lnSpc>
                  <a:spcPct val="110000"/>
                </a:lnSpc>
              </a:pPr>
              <a:r>
                <a:rPr lang="en-US" altLang="ko-KR" sz="1050" b="1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/>
              </a:r>
              <a:br>
                <a:rPr lang="en-US" altLang="ko-KR" sz="1050" b="1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</a:br>
              <a:r>
                <a:rPr lang="ko-KR" altLang="en-US" sz="1050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▶ </a:t>
              </a:r>
              <a:r>
                <a:rPr lang="en-US" altLang="ko-KR" sz="1050" b="1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’19</a:t>
              </a:r>
              <a:r>
                <a:rPr lang="ko-KR" altLang="en-US" sz="1050" b="1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년 고</a:t>
              </a:r>
              <a:r>
                <a:rPr lang="en-US" altLang="ko-KR" sz="1050" b="1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1 </a:t>
              </a:r>
              <a:r>
                <a:rPr lang="ko-KR" altLang="en-US" sz="1050" b="1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진로선택과목</a:t>
              </a:r>
              <a:endParaRPr lang="en-US" altLang="ko-KR" sz="1050" b="1" kern="0" spc="-5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indent="-185420" algn="ctr" fontAlgn="base" latinLnBrk="0">
                <a:lnSpc>
                  <a:spcPct val="110000"/>
                </a:lnSpc>
              </a:pPr>
              <a:r>
                <a:rPr lang="ko-KR" altLang="en-US" sz="1050" b="1" kern="0" spc="-5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내신성취평가제</a:t>
              </a:r>
              <a:endParaRPr lang="en-US" altLang="ko-KR" sz="1050" b="1" kern="0" spc="-5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12" name="그룹 16"/>
          <p:cNvGrpSpPr/>
          <p:nvPr/>
        </p:nvGrpSpPr>
        <p:grpSpPr>
          <a:xfrm>
            <a:off x="3500430" y="3992579"/>
            <a:ext cx="2073348" cy="1526126"/>
            <a:chOff x="807310" y="4272159"/>
            <a:chExt cx="2073348" cy="1526126"/>
          </a:xfrm>
        </p:grpSpPr>
        <p:sp>
          <p:nvSpPr>
            <p:cNvPr id="13" name="TextBox 12"/>
            <p:cNvSpPr txBox="1"/>
            <p:nvPr/>
          </p:nvSpPr>
          <p:spPr>
            <a:xfrm>
              <a:off x="946298" y="4272159"/>
              <a:ext cx="1896839" cy="793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 latinLnBrk="0">
                <a:lnSpc>
                  <a:spcPct val="110000"/>
                </a:lnSpc>
              </a:pPr>
              <a:r>
                <a:rPr lang="ko-KR" altLang="en-US" sz="1400" kern="0" spc="-90" dirty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학점제 </a:t>
              </a:r>
              <a:endParaRPr lang="ko-KR" altLang="en-US" sz="1400" kern="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base" latinLnBrk="0">
                <a:lnSpc>
                  <a:spcPct val="110000"/>
                </a:lnSpc>
              </a:pPr>
              <a:r>
                <a:rPr lang="ko-KR" altLang="en-US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제도  도입</a:t>
              </a:r>
              <a:endParaRPr lang="en-US" altLang="ko-KR" sz="1400" kern="0" spc="-13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base" latinLnBrk="0">
                <a:lnSpc>
                  <a:spcPct val="110000"/>
                </a:lnSpc>
              </a:pPr>
              <a:r>
                <a:rPr lang="ko-KR" altLang="en-US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( </a:t>
              </a:r>
              <a:r>
                <a:rPr lang="ko-KR" altLang="en-US" sz="1400" kern="0" spc="-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’</a:t>
              </a:r>
              <a:r>
                <a:rPr lang="en-US" altLang="ko-KR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22~</a:t>
              </a:r>
              <a:r>
                <a:rPr lang="ko-KR" altLang="en-US" sz="1400" kern="0" spc="-30" dirty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’</a:t>
              </a:r>
              <a:r>
                <a:rPr lang="en-US" altLang="ko-KR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24</a:t>
              </a:r>
              <a:r>
                <a:rPr lang="ko-KR" altLang="en-US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년 </a:t>
              </a:r>
              <a:r>
                <a:rPr lang="en-US" altLang="ko-KR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endParaRPr lang="ko-KR" altLang="en-US" sz="1400" kern="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7310" y="5095785"/>
              <a:ext cx="2073348" cy="702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 latinLnBrk="0">
                <a:lnSpc>
                  <a:spcPct val="110000"/>
                </a:lnSpc>
              </a:pPr>
              <a:r>
                <a:rPr lang="ko-KR" altLang="en-US" sz="1050" kern="0" spc="-1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▶</a:t>
              </a:r>
              <a:r>
                <a:rPr lang="ko-KR" altLang="en-US" sz="1050" kern="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050" b="1" kern="0" spc="-4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2015 </a:t>
              </a:r>
              <a:r>
                <a:rPr lang="ko-KR" altLang="en-US" sz="1050" b="1" kern="0" spc="-4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교육과정 </a:t>
              </a:r>
              <a:r>
                <a:rPr lang="ko-KR" altLang="en-US" sz="1050" b="1" kern="0" spc="-40" dirty="0" err="1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일부개정</a:t>
              </a:r>
              <a:endParaRPr lang="en-US" altLang="ko-KR" sz="1050" b="1" kern="0" spc="-4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base" latinLnBrk="0">
                <a:lnSpc>
                  <a:spcPct val="110000"/>
                </a:lnSpc>
                <a:spcBef>
                  <a:spcPts val="300"/>
                </a:spcBef>
              </a:pPr>
              <a:r>
                <a:rPr lang="en-US" altLang="ko-KR" sz="1050" kern="0" spc="1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※ </a:t>
              </a:r>
              <a:r>
                <a:rPr lang="ko-KR" altLang="en-US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(’20</a:t>
              </a:r>
              <a:r>
                <a:rPr lang="en-US" altLang="ko-KR" sz="1050" kern="0" spc="1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r>
                <a:rPr lang="ko-KR" altLang="en-US" sz="1050" kern="0" spc="1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일부 개정 고시    </a:t>
              </a:r>
              <a:endParaRPr lang="en-US" altLang="ko-KR" sz="1050" kern="0" spc="1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base" latinLnBrk="0">
                <a:lnSpc>
                  <a:spcPct val="110000"/>
                </a:lnSpc>
                <a:spcBef>
                  <a:spcPts val="300"/>
                </a:spcBef>
              </a:pPr>
              <a:r>
                <a:rPr lang="ko-KR" altLang="en-US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→ </a:t>
              </a:r>
              <a:r>
                <a:rPr lang="en-US" altLang="ko-KR" sz="1050" kern="0" spc="1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(’22</a:t>
              </a:r>
              <a:r>
                <a:rPr lang="en-US" altLang="ko-KR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r>
                <a:rPr lang="ko-KR" altLang="en-US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고</a:t>
              </a:r>
              <a:r>
                <a:rPr lang="en-US" altLang="ko-KR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1 </a:t>
              </a:r>
              <a:r>
                <a:rPr lang="ko-KR" altLang="en-US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적용</a:t>
              </a:r>
              <a:endParaRPr lang="ko-KR" altLang="en-US" sz="1050" kern="0" spc="1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grpSp>
        <p:nvGrpSpPr>
          <p:cNvPr id="15" name="그룹 19"/>
          <p:cNvGrpSpPr/>
          <p:nvPr/>
        </p:nvGrpSpPr>
        <p:grpSpPr>
          <a:xfrm>
            <a:off x="5829066" y="3992579"/>
            <a:ext cx="1903885" cy="2261283"/>
            <a:chOff x="1060356" y="4272159"/>
            <a:chExt cx="1903885" cy="2261283"/>
          </a:xfrm>
        </p:grpSpPr>
        <p:sp>
          <p:nvSpPr>
            <p:cNvPr id="16" name="TextBox 15"/>
            <p:cNvSpPr txBox="1"/>
            <p:nvPr/>
          </p:nvSpPr>
          <p:spPr>
            <a:xfrm>
              <a:off x="1067402" y="4272159"/>
              <a:ext cx="1896839" cy="793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 latinLnBrk="0">
                <a:lnSpc>
                  <a:spcPct val="110000"/>
                </a:lnSpc>
              </a:pPr>
              <a:r>
                <a:rPr lang="ko-KR" altLang="en-US" sz="1400" kern="0" spc="-90" dirty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학점제 </a:t>
              </a:r>
              <a:endParaRPr lang="ko-KR" altLang="en-US" sz="1400" kern="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base" latinLnBrk="0">
                <a:lnSpc>
                  <a:spcPct val="110000"/>
                </a:lnSpc>
              </a:pPr>
              <a:r>
                <a:rPr lang="ko-KR" altLang="en-US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본격 시행</a:t>
              </a:r>
              <a:endParaRPr lang="en-US" altLang="ko-KR" sz="1400" kern="0" spc="-130" dirty="0" smtClean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base" latinLnBrk="0">
                <a:lnSpc>
                  <a:spcPct val="110000"/>
                </a:lnSpc>
              </a:pPr>
              <a:r>
                <a:rPr lang="en-US" altLang="ko-KR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( </a:t>
              </a:r>
              <a:r>
                <a:rPr lang="ko-KR" altLang="en-US" sz="1400" kern="0" spc="-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’</a:t>
              </a:r>
              <a:r>
                <a:rPr lang="en-US" altLang="ko-KR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25</a:t>
              </a:r>
              <a:r>
                <a:rPr lang="ko-KR" altLang="en-US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년</a:t>
              </a:r>
              <a:r>
                <a:rPr lang="en-US" altLang="ko-KR" sz="1400" kern="0" spc="-130" dirty="0" smtClean="0">
                  <a:solidFill>
                    <a:srgbClr val="000000"/>
                  </a:solidFill>
                  <a:latin typeface="나눔스퀘어OTF Bold" pitchFamily="34" charset="-127"/>
                  <a:ea typeface="나눔스퀘어OTF Bold" pitchFamily="34" charset="-127"/>
                </a:rPr>
                <a:t>~ )</a:t>
              </a:r>
              <a:endParaRPr lang="ko-KR" altLang="en-US" sz="1400" kern="0" dirty="0">
                <a:solidFill>
                  <a:srgbClr val="00000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60356" y="5103050"/>
              <a:ext cx="1886206" cy="1430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 latinLnBrk="0">
                <a:lnSpc>
                  <a:spcPct val="110000"/>
                </a:lnSpc>
                <a:spcBef>
                  <a:spcPts val="300"/>
                </a:spcBef>
              </a:pPr>
              <a:r>
                <a:rPr lang="ko-KR" altLang="en-US" sz="1050" kern="0" spc="-1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▶</a:t>
              </a:r>
              <a:r>
                <a:rPr lang="ko-KR" altLang="en-US" sz="1050" b="1" kern="0" spc="-4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ko-KR" altLang="en-US" sz="1050" b="1" kern="0" spc="-4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차기 교육과정 개정 </a:t>
              </a:r>
              <a:r>
                <a:rPr lang="ko-KR" altLang="en-US" sz="1050" kern="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/>
              </a:r>
              <a:br>
                <a:rPr lang="ko-KR" altLang="en-US" sz="1050" kern="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</a:br>
              <a:r>
                <a:rPr lang="en-US" altLang="ko-KR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※</a:t>
              </a:r>
              <a:r>
                <a:rPr lang="ko-KR" altLang="en-US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(’22.</a:t>
              </a:r>
              <a:r>
                <a:rPr lang="ko-KR" altLang="en-US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상</a:t>
              </a:r>
              <a:r>
                <a:rPr lang="en-US" altLang="ko-KR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)</a:t>
              </a:r>
              <a:r>
                <a:rPr lang="ko-KR" altLang="en-US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개정 </a:t>
              </a:r>
              <a:r>
                <a:rPr lang="ko-KR" altLang="en-US" sz="1050" kern="0" spc="1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고시    </a:t>
              </a:r>
              <a:endParaRPr lang="en-US" altLang="ko-KR" sz="1050" kern="0" spc="1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base" latinLnBrk="0">
                <a:lnSpc>
                  <a:spcPct val="110000"/>
                </a:lnSpc>
                <a:spcBef>
                  <a:spcPts val="300"/>
                </a:spcBef>
              </a:pPr>
              <a:r>
                <a:rPr lang="ko-KR" altLang="en-US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→ </a:t>
              </a:r>
              <a:r>
                <a:rPr lang="en-US" altLang="ko-KR" sz="1050" kern="0" spc="1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en-US" altLang="ko-KR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’25)</a:t>
              </a:r>
              <a:r>
                <a:rPr lang="ko-KR" altLang="en-US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고</a:t>
              </a:r>
              <a:r>
                <a:rPr lang="en-US" altLang="ko-KR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1 </a:t>
              </a:r>
              <a:r>
                <a:rPr lang="ko-KR" altLang="en-US" sz="1050" kern="0" spc="1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적용</a:t>
              </a:r>
              <a:endParaRPr lang="en-US" altLang="ko-KR" sz="1050" kern="0" spc="1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indent="-185420" algn="ctr" fontAlgn="base" latinLnBrk="0">
                <a:lnSpc>
                  <a:spcPct val="110000"/>
                </a:lnSpc>
              </a:pPr>
              <a:r>
                <a:rPr lang="ko-KR" altLang="en-US" sz="1050" kern="0" spc="-10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▶</a:t>
              </a:r>
              <a:r>
                <a:rPr lang="ko-KR" altLang="en-US" sz="1050" kern="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050" b="1" kern="0" spc="-4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’25</a:t>
              </a:r>
              <a:r>
                <a:rPr lang="ko-KR" altLang="en-US" sz="1050" b="1" kern="0" spc="-4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년 전 과목</a:t>
              </a:r>
              <a:endParaRPr lang="en-US" altLang="ko-KR" sz="1050" b="1" kern="0" spc="-4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indent="-185420" algn="ctr" fontAlgn="base" latinLnBrk="0">
                <a:lnSpc>
                  <a:spcPct val="110000"/>
                </a:lnSpc>
              </a:pPr>
              <a:r>
                <a:rPr lang="ko-KR" altLang="en-US" sz="1050" b="1" kern="0" spc="-40" dirty="0" smtClean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내신성취평가제 </a:t>
              </a:r>
              <a:endParaRPr lang="en-US" altLang="ko-KR" sz="1050" b="1" kern="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 fontAlgn="base" latinLnBrk="0">
                <a:spcBef>
                  <a:spcPts val="300"/>
                </a:spcBef>
              </a:pPr>
              <a:endParaRPr lang="ko-KR" altLang="en-US" sz="1100" kern="0" spc="1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indent="-185420" algn="ctr" fontAlgn="base" latinLnBrk="0">
                <a:lnSpc>
                  <a:spcPct val="120000"/>
                </a:lnSpc>
              </a:pPr>
              <a:endParaRPr lang="en-US" altLang="ko-KR" sz="1100" kern="0" spc="1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  <p:pic>
        <p:nvPicPr>
          <p:cNvPr id="52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828793"/>
            <a:ext cx="7681913" cy="528637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>
            <a:off x="1185710" y="1886288"/>
            <a:ext cx="6958190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</a:pP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고교학점제 도입 및 내신 성취평가제 대입 반영 계획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C:\Users\Administrator\Desktop\37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643050"/>
            <a:ext cx="5449887" cy="4765675"/>
          </a:xfrm>
          <a:prstGeom prst="rect">
            <a:avLst/>
          </a:prstGeom>
          <a:noFill/>
        </p:spPr>
      </p:pic>
      <p:grpSp>
        <p:nvGrpSpPr>
          <p:cNvPr id="2" name="그룹 1"/>
          <p:cNvGrpSpPr/>
          <p:nvPr/>
        </p:nvGrpSpPr>
        <p:grpSpPr>
          <a:xfrm>
            <a:off x="357158" y="321967"/>
            <a:ext cx="8386418" cy="1035331"/>
            <a:chOff x="357158" y="321967"/>
            <a:chExt cx="8386418" cy="1035331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864855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고교학점제 도입 </a:t>
              </a:r>
              <a:r>
                <a:rPr lang="ko-KR" altLang="en-US" sz="2500" spc="-150" dirty="0" err="1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로드맵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7158" y="834078"/>
              <a:ext cx="9746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제도 도입 준비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592870" y="321967"/>
              <a:ext cx="3122534" cy="34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spc="-40" dirty="0" smtClean="0">
                  <a:latin typeface="나눔스퀘어OTF" pitchFamily="34" charset="-127"/>
                  <a:ea typeface="나눔스퀘어OTF" pitchFamily="34" charset="-127"/>
                </a:rPr>
                <a:t>03 </a:t>
              </a:r>
              <a:r>
                <a:rPr lang="ko-KR" altLang="en-US" sz="1200" spc="-40" dirty="0" smtClean="0">
                  <a:latin typeface="나눔스퀘어OTF" pitchFamily="34" charset="-127"/>
                  <a:ea typeface="나눔스퀘어OTF" pitchFamily="34" charset="-127"/>
                </a:rPr>
                <a:t>고교학점제 도입</a:t>
              </a:r>
              <a:r>
                <a:rPr lang="en-US" altLang="ko-KR" sz="1200" spc="-40" dirty="0" smtClean="0">
                  <a:latin typeface="나눔스퀘어OTF" pitchFamily="34" charset="-127"/>
                  <a:ea typeface="나눔스퀘어OTF" pitchFamily="34" charset="-127"/>
                </a:rPr>
                <a:t>, </a:t>
              </a:r>
              <a:r>
                <a:rPr lang="ko-KR" altLang="en-US" sz="1200" spc="-40" dirty="0" smtClean="0">
                  <a:latin typeface="나눔스퀘어OTF" pitchFamily="34" charset="-127"/>
                  <a:ea typeface="나눔스퀘어OTF" pitchFamily="34" charset="-127"/>
                </a:rPr>
                <a:t>어떻게 준비하고 있을까요</a:t>
              </a:r>
              <a:r>
                <a:rPr lang="en-US" altLang="ko-KR" sz="1200" spc="-4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4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01908" y="4069598"/>
            <a:ext cx="2581917" cy="44069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050" b="1" kern="600" spc="-110" dirty="0" smtClean="0">
                <a:solidFill>
                  <a:schemeClr val="accent3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≫  현장 </a:t>
            </a:r>
            <a:r>
              <a:rPr lang="ko-KR" altLang="en-US" sz="1050" b="1" kern="600" spc="-110" dirty="0">
                <a:solidFill>
                  <a:schemeClr val="accent3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의견 수렴 및</a:t>
            </a:r>
          </a:p>
          <a:p>
            <a:pPr>
              <a:lnSpc>
                <a:spcPct val="110000"/>
              </a:lnSpc>
            </a:pPr>
            <a:r>
              <a:rPr lang="ko-KR" altLang="en-US" sz="1050" b="1" kern="600" spc="-110" dirty="0" smtClean="0">
                <a:solidFill>
                  <a:schemeClr val="accent3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       제도 </a:t>
            </a:r>
            <a:r>
              <a:rPr lang="ko-KR" altLang="en-US" sz="1050" b="1" kern="600" spc="-110" dirty="0">
                <a:solidFill>
                  <a:schemeClr val="accent3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확산을 위한 인프라 </a:t>
            </a:r>
            <a:r>
              <a:rPr lang="ko-KR" altLang="en-US" sz="1050" b="1" kern="600" spc="-110" dirty="0" smtClean="0">
                <a:solidFill>
                  <a:schemeClr val="accent3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구축</a:t>
            </a:r>
            <a:endParaRPr lang="ko-KR" altLang="en-US" sz="1050" b="1" kern="600" spc="-110" dirty="0">
              <a:solidFill>
                <a:schemeClr val="accent3">
                  <a:lumMod val="7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09787" y="4911787"/>
            <a:ext cx="2581917" cy="46609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200" b="1" kern="600" spc="-110" dirty="0" smtClean="0">
                <a:solidFill>
                  <a:srgbClr val="00B050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050" b="1" kern="600" spc="-110" dirty="0" smtClean="0">
                <a:solidFill>
                  <a:srgbClr val="00B050"/>
                </a:solidFill>
                <a:latin typeface="나눔스퀘어OTF Bold" pitchFamily="34" charset="-127"/>
                <a:ea typeface="나눔스퀘어OTF Bold" pitchFamily="34" charset="-127"/>
              </a:rPr>
              <a:t>≫  정책 </a:t>
            </a:r>
            <a:r>
              <a:rPr lang="ko-KR" altLang="en-US" sz="1050" b="1" kern="600" spc="-110" dirty="0">
                <a:solidFill>
                  <a:srgbClr val="00B050"/>
                </a:solidFill>
                <a:latin typeface="나눔스퀘어OTF Bold" pitchFamily="34" charset="-127"/>
                <a:ea typeface="나눔스퀘어OTF Bold" pitchFamily="34" charset="-127"/>
              </a:rPr>
              <a:t>연구 추진</a:t>
            </a:r>
            <a:r>
              <a:rPr lang="en-US" altLang="ko-KR" sz="1050" b="1" kern="600" spc="-110" dirty="0">
                <a:solidFill>
                  <a:srgbClr val="00B050"/>
                </a:solidFill>
                <a:latin typeface="나눔스퀘어OTF Bold" pitchFamily="34" charset="-127"/>
                <a:ea typeface="나눔스퀘어OTF Bold" pitchFamily="34" charset="-127"/>
              </a:rPr>
              <a:t>(’18~)</a:t>
            </a:r>
          </a:p>
          <a:p>
            <a:pPr>
              <a:lnSpc>
                <a:spcPct val="110000"/>
              </a:lnSpc>
            </a:pPr>
            <a:r>
              <a:rPr lang="en-US" altLang="ko-KR" sz="1050" b="1" kern="600" spc="-110" dirty="0" smtClean="0">
                <a:solidFill>
                  <a:srgbClr val="00B050"/>
                </a:solidFill>
                <a:latin typeface="나눔스퀘어OTF Bold" pitchFamily="34" charset="-127"/>
                <a:ea typeface="나눔스퀘어OTF Bold" pitchFamily="34" charset="-127"/>
              </a:rPr>
              <a:t>◦   </a:t>
            </a:r>
            <a:r>
              <a:rPr lang="ko-KR" altLang="en-US" sz="1050" b="1" kern="600" spc="-110" dirty="0" smtClean="0">
                <a:solidFill>
                  <a:srgbClr val="00B050"/>
                </a:solidFill>
                <a:latin typeface="나눔스퀘어OTF Bold" pitchFamily="34" charset="-127"/>
                <a:ea typeface="나눔스퀘어OTF Bold" pitchFamily="34" charset="-127"/>
              </a:rPr>
              <a:t>종합 </a:t>
            </a:r>
            <a:r>
              <a:rPr lang="ko-KR" altLang="en-US" sz="1050" b="1" kern="600" spc="-110" dirty="0">
                <a:solidFill>
                  <a:srgbClr val="00B050"/>
                </a:solidFill>
                <a:latin typeface="나눔스퀘어OTF Bold" pitchFamily="34" charset="-127"/>
                <a:ea typeface="나눔스퀘어OTF Bold" pitchFamily="34" charset="-127"/>
              </a:rPr>
              <a:t>추진 계획 마련</a:t>
            </a:r>
            <a:r>
              <a:rPr lang="en-US" altLang="ko-KR" sz="1050" b="1" kern="600" spc="-110" dirty="0">
                <a:solidFill>
                  <a:srgbClr val="00B050"/>
                </a:solidFill>
                <a:latin typeface="나눔스퀘어OTF Bold" pitchFamily="34" charset="-127"/>
                <a:ea typeface="나눔스퀘어OTF Bold" pitchFamily="34" charset="-127"/>
              </a:rPr>
              <a:t>(’20)</a:t>
            </a:r>
            <a:endParaRPr lang="en-US" altLang="ko-KR" sz="1050" b="1" kern="600" spc="-110" dirty="0" smtClean="0">
              <a:solidFill>
                <a:srgbClr val="00B050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64410" y="5674194"/>
            <a:ext cx="4436534" cy="64383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20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≫  </a:t>
            </a:r>
            <a:r>
              <a:rPr lang="ko-KR" altLang="en-US" sz="1050" b="1" kern="600" spc="-11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연구</a:t>
            </a:r>
            <a:r>
              <a:rPr lang="en-US" altLang="ko-KR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선도</a:t>
            </a:r>
            <a:r>
              <a:rPr lang="en-US" altLang="ko-KR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학교 </a:t>
            </a:r>
            <a:r>
              <a:rPr lang="ko-KR" altLang="en-US" sz="1050" b="1" kern="600" spc="-11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운영</a:t>
            </a:r>
          </a:p>
          <a:p>
            <a:pPr>
              <a:lnSpc>
                <a:spcPct val="110000"/>
              </a:lnSpc>
            </a:pPr>
            <a:r>
              <a:rPr lang="en-US" altLang="ko-KR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       (‘19) : 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연구학교 </a:t>
            </a:r>
            <a:r>
              <a:rPr lang="en-US" altLang="ko-KR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101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개교 </a:t>
            </a:r>
            <a:r>
              <a:rPr lang="en-US" altLang="ko-KR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선도학교 </a:t>
            </a:r>
            <a:r>
              <a:rPr lang="en-US" altLang="ko-KR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241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개교  총 </a:t>
            </a:r>
            <a:r>
              <a:rPr lang="en-US" altLang="ko-KR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342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개교</a:t>
            </a:r>
            <a:r>
              <a:rPr lang="en-US" altLang="ko-KR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운영예정</a:t>
            </a:r>
            <a:endParaRPr lang="en-US" altLang="ko-KR" sz="1050" b="1" kern="600" spc="-110" dirty="0">
              <a:solidFill>
                <a:schemeClr val="tx1">
                  <a:lumMod val="65000"/>
                  <a:lumOff val="3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≫ </a:t>
            </a:r>
            <a:r>
              <a:rPr lang="en-US" altLang="ko-KR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050" b="1" kern="600" spc="-11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일반고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050" b="1" kern="600" spc="-11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고교 </a:t>
            </a:r>
            <a:r>
              <a:rPr lang="ko-KR" altLang="en-US" sz="1050" b="1" kern="600" spc="-1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학점제 도입 기반 강화 지원</a:t>
            </a:r>
            <a:endParaRPr lang="en-US" altLang="ko-KR" sz="1050" b="1" kern="600" spc="-110" dirty="0" smtClean="0">
              <a:solidFill>
                <a:schemeClr val="tx1">
                  <a:lumMod val="65000"/>
                  <a:lumOff val="3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1831" y="2790820"/>
            <a:ext cx="1578397" cy="55399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ko-KR" altLang="en-US" sz="1500" kern="6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’</a:t>
            </a:r>
            <a:r>
              <a:rPr lang="en-US" altLang="ko-KR" sz="1500" kern="6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22</a:t>
            </a:r>
            <a:r>
              <a:rPr lang="ko-KR" altLang="en-US" sz="1500" kern="6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년</a:t>
            </a:r>
          </a:p>
          <a:p>
            <a:pPr algn="ctr"/>
            <a:r>
              <a:rPr lang="ko-KR" altLang="en-US" sz="1500" kern="6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도입 예정</a:t>
            </a:r>
            <a:endParaRPr lang="en-US" altLang="ko-KR" sz="1500" kern="6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8530" y="3701145"/>
            <a:ext cx="1078992" cy="55399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ko-KR" altLang="en-US" sz="1500" kern="6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공론화 및</a:t>
            </a:r>
          </a:p>
          <a:p>
            <a:pPr algn="ctr"/>
            <a:r>
              <a:rPr lang="ko-KR" altLang="en-US" sz="1500" kern="6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제도 확산</a:t>
            </a:r>
            <a:endParaRPr lang="en-US" altLang="ko-KR" sz="1500" kern="6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8308" y="4587312"/>
            <a:ext cx="1325820" cy="55399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ko-KR" altLang="en-US" sz="1500" kern="6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정책 연구 및</a:t>
            </a:r>
          </a:p>
          <a:p>
            <a:pPr algn="ctr"/>
            <a:r>
              <a:rPr lang="ko-KR" altLang="en-US" sz="1500" kern="6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제도 개선</a:t>
            </a:r>
            <a:endParaRPr lang="en-US" altLang="ko-KR" sz="1500" kern="6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9062" y="5444568"/>
            <a:ext cx="1331219" cy="55399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ko-KR" altLang="en-US" sz="1500" kern="6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학점제 도입</a:t>
            </a:r>
          </a:p>
          <a:p>
            <a:pPr algn="ctr"/>
            <a:r>
              <a:rPr lang="ko-KR" altLang="en-US" sz="1500" kern="6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기반 마련</a:t>
            </a:r>
            <a:endParaRPr lang="en-US" altLang="ko-KR" sz="1500" kern="6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5230592" y="4143380"/>
            <a:ext cx="396000" cy="25200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오른쪽 화살표 15"/>
          <p:cNvSpPr/>
          <p:nvPr/>
        </p:nvSpPr>
        <p:spPr>
          <a:xfrm>
            <a:off x="4230460" y="5000636"/>
            <a:ext cx="396000" cy="252000"/>
          </a:xfrm>
          <a:prstGeom prst="rightArrow">
            <a:avLst/>
          </a:prstGeom>
          <a:solidFill>
            <a:srgbClr val="3A9C89"/>
          </a:solidFill>
          <a:ln>
            <a:solidFill>
              <a:srgbClr val="3A9C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오른쪽 화살표 16"/>
          <p:cNvSpPr/>
          <p:nvPr/>
        </p:nvSpPr>
        <p:spPr>
          <a:xfrm>
            <a:off x="3340546" y="5748768"/>
            <a:ext cx="396000" cy="252000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662143" y="3221489"/>
            <a:ext cx="1619365" cy="61843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≫  </a:t>
            </a:r>
            <a:r>
              <a:rPr lang="en-US" altLang="ko-KR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’22</a:t>
            </a:r>
            <a:r>
              <a:rPr lang="ko-KR" altLang="en-US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년</a:t>
            </a:r>
            <a:r>
              <a:rPr lang="en-US" altLang="ko-KR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상</a:t>
            </a:r>
            <a:r>
              <a:rPr lang="en-US" altLang="ko-KR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개정 고시</a:t>
            </a:r>
            <a:endParaRPr lang="en-US" altLang="ko-KR" sz="1050" b="1" kern="600" spc="-110" dirty="0" smtClean="0">
              <a:solidFill>
                <a:schemeClr val="accent6">
                  <a:lumMod val="7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       ’22</a:t>
            </a:r>
            <a:r>
              <a:rPr lang="ko-KR" altLang="en-US" sz="1050" b="1" kern="600" spc="-110" dirty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년 제도 </a:t>
            </a:r>
            <a:r>
              <a:rPr lang="ko-KR" altLang="en-US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도입</a:t>
            </a:r>
            <a:endParaRPr lang="en-US" altLang="ko-KR" sz="1050" b="1" kern="600" spc="-110" dirty="0" smtClean="0">
              <a:solidFill>
                <a:schemeClr val="accent6">
                  <a:lumMod val="7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        고</a:t>
            </a:r>
            <a:r>
              <a:rPr lang="en-US" altLang="ko-KR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1 </a:t>
            </a:r>
            <a:r>
              <a:rPr lang="ko-KR" altLang="en-US" sz="1050" b="1" kern="600" spc="-110" dirty="0" smtClean="0">
                <a:solidFill>
                  <a:schemeClr val="accent6">
                    <a:lumMod val="7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적용</a:t>
            </a:r>
            <a:endParaRPr lang="en-US" altLang="ko-KR" sz="1050" b="1" kern="600" spc="-110" dirty="0" smtClean="0">
              <a:solidFill>
                <a:schemeClr val="accent6">
                  <a:lumMod val="7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9" name="오른쪽 화살표 18"/>
          <p:cNvSpPr/>
          <p:nvPr/>
        </p:nvSpPr>
        <p:spPr>
          <a:xfrm>
            <a:off x="6275596" y="3282041"/>
            <a:ext cx="396000" cy="25200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858016" y="2343142"/>
            <a:ext cx="1530761" cy="44069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050" b="1" kern="600" spc="-110" dirty="0" smtClean="0">
                <a:solidFill>
                  <a:schemeClr val="accent2"/>
                </a:solidFill>
                <a:latin typeface="나눔스퀘어OTF Bold" pitchFamily="34" charset="-127"/>
                <a:ea typeface="나눔스퀘어OTF Bold" pitchFamily="34" charset="-127"/>
              </a:rPr>
              <a:t> ≫  </a:t>
            </a:r>
            <a:r>
              <a:rPr lang="en-US" altLang="ko-KR" sz="1050" b="1" kern="600" spc="-110" dirty="0" smtClean="0">
                <a:solidFill>
                  <a:schemeClr val="accent2"/>
                </a:solidFill>
                <a:latin typeface="나눔스퀘어OTF Bold" pitchFamily="34" charset="-127"/>
                <a:ea typeface="나눔스퀘어OTF Bold" pitchFamily="34" charset="-127"/>
              </a:rPr>
              <a:t>’25</a:t>
            </a:r>
            <a:r>
              <a:rPr lang="ko-KR" altLang="en-US" sz="1050" b="1" kern="600" spc="-110" dirty="0" smtClean="0">
                <a:solidFill>
                  <a:schemeClr val="accent2"/>
                </a:solidFill>
                <a:latin typeface="나눔스퀘어OTF Bold" pitchFamily="34" charset="-127"/>
                <a:ea typeface="나눔스퀘어OTF Bold" pitchFamily="34" charset="-127"/>
              </a:rPr>
              <a:t>년</a:t>
            </a:r>
            <a:r>
              <a:rPr lang="en-US" altLang="ko-KR" sz="1050" b="1" kern="600" spc="-110" dirty="0" smtClean="0">
                <a:solidFill>
                  <a:schemeClr val="accent2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050" b="1" kern="600" spc="-110" dirty="0" smtClean="0">
                <a:solidFill>
                  <a:schemeClr val="accent2"/>
                </a:solidFill>
                <a:latin typeface="나눔스퀘어OTF Bold" pitchFamily="34" charset="-127"/>
                <a:ea typeface="나눔스퀘어OTF Bold" pitchFamily="34" charset="-127"/>
              </a:rPr>
              <a:t>고교학점제 </a:t>
            </a:r>
            <a:endParaRPr lang="en-US" altLang="ko-KR" sz="1050" b="1" kern="600" spc="-110" dirty="0" smtClean="0">
              <a:solidFill>
                <a:schemeClr val="accent2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1050" b="1" kern="600" spc="-110" dirty="0" smtClean="0">
                <a:solidFill>
                  <a:schemeClr val="accent2"/>
                </a:solidFill>
                <a:latin typeface="나눔스퀘어OTF Bold" pitchFamily="34" charset="-127"/>
                <a:ea typeface="나눔스퀘어OTF Bold" pitchFamily="34" charset="-127"/>
              </a:rPr>
              <a:t>         </a:t>
            </a:r>
            <a:r>
              <a:rPr lang="ko-KR" altLang="en-US" sz="1050" b="1" kern="600" spc="-110" dirty="0" smtClean="0">
                <a:solidFill>
                  <a:schemeClr val="accent2"/>
                </a:solidFill>
                <a:latin typeface="나눔스퀘어OTF Bold" pitchFamily="34" charset="-127"/>
                <a:ea typeface="나눔스퀘어OTF Bold" pitchFamily="34" charset="-127"/>
              </a:rPr>
              <a:t>본격 시행</a:t>
            </a:r>
            <a:endParaRPr lang="en-US" altLang="ko-KR" sz="1050" b="1" kern="600" spc="-110" dirty="0" smtClean="0">
              <a:solidFill>
                <a:schemeClr val="accent2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29858" y="2077457"/>
            <a:ext cx="1578397" cy="55399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ko-KR" altLang="en-US" sz="1500" kern="6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’</a:t>
            </a:r>
            <a:r>
              <a:rPr lang="en-US" altLang="ko-KR" sz="1500" kern="6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25</a:t>
            </a:r>
            <a:r>
              <a:rPr lang="ko-KR" altLang="en-US" sz="1500" kern="6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년</a:t>
            </a:r>
            <a:endParaRPr lang="ko-KR" altLang="en-US" sz="1500" kern="6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/>
            <a:r>
              <a:rPr lang="ko-KR" altLang="en-US" sz="1500" kern="6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본격 시행</a:t>
            </a:r>
            <a:endParaRPr lang="en-US" altLang="ko-KR" sz="1500" kern="6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8" name="오른쪽 화살표 27"/>
          <p:cNvSpPr/>
          <p:nvPr/>
        </p:nvSpPr>
        <p:spPr>
          <a:xfrm>
            <a:off x="6500826" y="2414580"/>
            <a:ext cx="396000" cy="252000"/>
          </a:xfrm>
          <a:prstGeom prst="rightArrow">
            <a:avLst/>
          </a:prstGeom>
          <a:solidFill>
            <a:srgbClr val="EB5E42"/>
          </a:solidFill>
          <a:ln>
            <a:solidFill>
              <a:srgbClr val="EB5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Administrator\Desktop\38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996" y="1768918"/>
            <a:ext cx="7348538" cy="4465637"/>
          </a:xfrm>
          <a:prstGeom prst="rect">
            <a:avLst/>
          </a:prstGeom>
          <a:noFill/>
        </p:spPr>
      </p:pic>
      <p:grpSp>
        <p:nvGrpSpPr>
          <p:cNvPr id="2" name="그룹 1"/>
          <p:cNvGrpSpPr/>
          <p:nvPr/>
        </p:nvGrpSpPr>
        <p:grpSpPr>
          <a:xfrm>
            <a:off x="357158" y="321967"/>
            <a:ext cx="8386418" cy="1035331"/>
            <a:chOff x="357158" y="321967"/>
            <a:chExt cx="8386418" cy="1035331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864855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시범 학교 운영을 통한 일반화 방안 마련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7158" y="834078"/>
              <a:ext cx="9746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제도 도입 준비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592870" y="321967"/>
              <a:ext cx="3122534" cy="34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spc="-40" dirty="0" smtClean="0">
                  <a:latin typeface="나눔스퀘어OTF" pitchFamily="34" charset="-127"/>
                  <a:ea typeface="나눔스퀘어OTF" pitchFamily="34" charset="-127"/>
                </a:rPr>
                <a:t>03 </a:t>
              </a:r>
              <a:r>
                <a:rPr lang="ko-KR" altLang="en-US" sz="1200" spc="-40" dirty="0" smtClean="0">
                  <a:latin typeface="나눔스퀘어OTF" pitchFamily="34" charset="-127"/>
                  <a:ea typeface="나눔스퀘어OTF" pitchFamily="34" charset="-127"/>
                </a:rPr>
                <a:t>고교학점제 도입</a:t>
              </a:r>
              <a:r>
                <a:rPr lang="en-US" altLang="ko-KR" sz="1200" spc="-40" dirty="0" smtClean="0">
                  <a:latin typeface="나눔스퀘어OTF" pitchFamily="34" charset="-127"/>
                  <a:ea typeface="나눔스퀘어OTF" pitchFamily="34" charset="-127"/>
                </a:rPr>
                <a:t>, </a:t>
              </a:r>
              <a:r>
                <a:rPr lang="ko-KR" altLang="en-US" sz="1200" spc="-40" dirty="0" smtClean="0">
                  <a:latin typeface="나눔스퀘어OTF" pitchFamily="34" charset="-127"/>
                  <a:ea typeface="나눔스퀘어OTF" pitchFamily="34" charset="-127"/>
                </a:rPr>
                <a:t>어떻게 준비하고 있을까요</a:t>
              </a:r>
              <a:r>
                <a:rPr lang="en-US" altLang="ko-KR" sz="1200" spc="-4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4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grpSp>
        <p:nvGrpSpPr>
          <p:cNvPr id="7" name="그룹 36"/>
          <p:cNvGrpSpPr/>
          <p:nvPr/>
        </p:nvGrpSpPr>
        <p:grpSpPr>
          <a:xfrm>
            <a:off x="1029432" y="2981890"/>
            <a:ext cx="2256684" cy="2817739"/>
            <a:chOff x="1135762" y="3088220"/>
            <a:chExt cx="2256684" cy="2817739"/>
          </a:xfrm>
        </p:grpSpPr>
        <p:sp>
          <p:nvSpPr>
            <p:cNvPr id="10" name="TextBox 9"/>
            <p:cNvSpPr txBox="1"/>
            <p:nvPr/>
          </p:nvSpPr>
          <p:spPr>
            <a:xfrm>
              <a:off x="1177868" y="3088220"/>
              <a:ext cx="2143140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ko-KR" altLang="en-US" kern="1000" spc="-7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연구학교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35762" y="3824532"/>
              <a:ext cx="2207018" cy="896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학점제 도입에 필요한</a:t>
              </a:r>
            </a:p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제도 개선 사항 발굴 및</a:t>
              </a:r>
            </a:p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인프라 소요 파악</a:t>
              </a:r>
              <a:r>
                <a:rPr lang="en-US" altLang="ko-KR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,</a:t>
              </a:r>
            </a:p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우수 운영 모델 확산 추진</a:t>
              </a:r>
              <a:endParaRPr lang="ko-KR" altLang="en-US" sz="1200" kern="1000" spc="-70" dirty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49405" y="4899530"/>
              <a:ext cx="2143041" cy="1006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200" spc="-70" dirty="0">
                  <a:solidFill>
                    <a:srgbClr val="3A9C89"/>
                  </a:solidFill>
                  <a:latin typeface="나눔스퀘어OTF Bold" pitchFamily="34" charset="-127"/>
                  <a:ea typeface="나눔스퀘어OTF Bold" pitchFamily="34" charset="-127"/>
                </a:rPr>
                <a:t>▣ 연구학교 지정 </a:t>
              </a:r>
              <a:r>
                <a:rPr lang="ko-KR" altLang="en-US" sz="1200" spc="-70" dirty="0" smtClean="0">
                  <a:solidFill>
                    <a:srgbClr val="3A9C89"/>
                  </a:solidFill>
                  <a:latin typeface="나눔스퀘어OTF Bold" pitchFamily="34" charset="-127"/>
                  <a:ea typeface="나눔스퀘어OTF Bold" pitchFamily="34" charset="-127"/>
                </a:rPr>
                <a:t>현황</a:t>
              </a:r>
              <a:endParaRPr lang="en-US" altLang="ko-KR" sz="1200" spc="-70" dirty="0" smtClean="0">
                <a:solidFill>
                  <a:srgbClr val="3A9C89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 (1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차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) 18~’20  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연구학교 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54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개교     </a:t>
              </a:r>
              <a:endParaRPr lang="en-US" altLang="ko-KR" sz="1000" spc="-70" dirty="0" smtClean="0">
                <a:latin typeface="나눔스퀘어OTF Bold" pitchFamily="34" charset="-127"/>
                <a:ea typeface="나눔스퀘어OTF Bold" pitchFamily="34" charset="-127"/>
              </a:endParaRPr>
            </a:p>
            <a:p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             (</a:t>
              </a:r>
              <a:r>
                <a:rPr lang="ko-KR" altLang="en-US" sz="1000" spc="-70" dirty="0" err="1" smtClean="0">
                  <a:latin typeface="나눔스퀘어OTF Bold" pitchFamily="34" charset="-127"/>
                  <a:ea typeface="나눔스퀘어OTF Bold" pitchFamily="34" charset="-127"/>
                </a:rPr>
                <a:t>일반고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31, </a:t>
              </a:r>
              <a:r>
                <a:rPr lang="ko-KR" altLang="en-US" sz="1000" spc="-70" dirty="0" err="1" smtClean="0">
                  <a:latin typeface="나눔스퀘어OTF Bold" pitchFamily="34" charset="-127"/>
                  <a:ea typeface="나눔스퀘어OTF Bold" pitchFamily="34" charset="-127"/>
                </a:rPr>
                <a:t>직업고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23) </a:t>
              </a:r>
            </a:p>
            <a:p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 (2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차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)  ’19~’21 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연구학교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47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개교 </a:t>
              </a:r>
              <a:endParaRPr lang="en-US" altLang="ko-KR" sz="1000" spc="-70" dirty="0" smtClean="0">
                <a:latin typeface="나눔스퀘어OTF Bold" pitchFamily="34" charset="-127"/>
                <a:ea typeface="나눔스퀘어OTF Bold" pitchFamily="34" charset="-127"/>
              </a:endParaRPr>
            </a:p>
            <a:p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             (</a:t>
              </a:r>
              <a:r>
                <a:rPr lang="ko-KR" altLang="en-US" sz="1000" spc="-70" dirty="0" err="1" smtClean="0">
                  <a:latin typeface="나눔스퀘어OTF Bold" pitchFamily="34" charset="-127"/>
                  <a:ea typeface="나눔스퀘어OTF Bold" pitchFamily="34" charset="-127"/>
                </a:rPr>
                <a:t>일반고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33, </a:t>
              </a:r>
              <a:r>
                <a:rPr lang="ko-KR" altLang="en-US" sz="1000" spc="-70" dirty="0" err="1" smtClean="0">
                  <a:latin typeface="나눔스퀘어OTF Bold" pitchFamily="34" charset="-127"/>
                  <a:ea typeface="나눔스퀘어OTF Bold" pitchFamily="34" charset="-127"/>
                </a:rPr>
                <a:t>직업고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14)</a:t>
              </a:r>
            </a:p>
          </p:txBody>
        </p:sp>
      </p:grpSp>
      <p:grpSp>
        <p:nvGrpSpPr>
          <p:cNvPr id="13" name="그룹 37"/>
          <p:cNvGrpSpPr/>
          <p:nvPr/>
        </p:nvGrpSpPr>
        <p:grpSpPr>
          <a:xfrm>
            <a:off x="3422072" y="2981890"/>
            <a:ext cx="2292936" cy="2692466"/>
            <a:chOff x="3422072" y="3088220"/>
            <a:chExt cx="2292936" cy="2692466"/>
          </a:xfrm>
        </p:grpSpPr>
        <p:sp>
          <p:nvSpPr>
            <p:cNvPr id="16" name="TextBox 15"/>
            <p:cNvSpPr txBox="1"/>
            <p:nvPr/>
          </p:nvSpPr>
          <p:spPr>
            <a:xfrm>
              <a:off x="3808092" y="3088220"/>
              <a:ext cx="1529948" cy="447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ko-KR" altLang="en-US" kern="1000" spc="-7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선도학교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22072" y="3824532"/>
              <a:ext cx="2258291" cy="896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교육과정 다양화</a:t>
              </a:r>
              <a:r>
                <a:rPr lang="en-US" altLang="ko-KR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·</a:t>
              </a: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특성화</a:t>
              </a:r>
            </a:p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우수학교</a:t>
              </a:r>
              <a:r>
                <a:rPr lang="en-US" altLang="ko-KR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교육 혁신 경험이</a:t>
              </a:r>
            </a:p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축적된 학교를 지정하여</a:t>
              </a:r>
            </a:p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특색 있는 우수 모델 확산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71868" y="4928145"/>
              <a:ext cx="2143140" cy="852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200" spc="-70" dirty="0" smtClean="0">
                  <a:solidFill>
                    <a:schemeClr val="accent5">
                      <a:lumMod val="50000"/>
                    </a:schemeClr>
                  </a:solidFill>
                  <a:latin typeface="나눔스퀘어OTF Bold" pitchFamily="34" charset="-127"/>
                  <a:ea typeface="나눔스퀘어OTF Bold" pitchFamily="34" charset="-127"/>
                </a:rPr>
                <a:t>▣ 선도학교 지정 현황</a:t>
              </a:r>
              <a:endParaRPr lang="en-US" altLang="ko-KR" sz="1200" spc="-70" dirty="0" smtClean="0">
                <a:solidFill>
                  <a:schemeClr val="accent5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 (1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차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)  ’18 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선도학교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51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개교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(</a:t>
              </a:r>
              <a:r>
                <a:rPr lang="ko-KR" altLang="en-US" sz="1000" spc="-70" dirty="0" err="1" smtClean="0">
                  <a:latin typeface="나눔스퀘어OTF Bold" pitchFamily="34" charset="-127"/>
                  <a:ea typeface="나눔스퀘어OTF Bold" pitchFamily="34" charset="-127"/>
                </a:rPr>
                <a:t>일반고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)</a:t>
              </a:r>
            </a:p>
            <a:p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(2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차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) ’19~’21 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선도학교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241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개교</a:t>
              </a:r>
              <a:endParaRPr lang="en-US" altLang="ko-KR" sz="1000" spc="-70" dirty="0" smtClean="0">
                <a:latin typeface="나눔스퀘어OTF Bold" pitchFamily="34" charset="-127"/>
                <a:ea typeface="나눔스퀘어OTF Bold" pitchFamily="34" charset="-127"/>
              </a:endParaRPr>
            </a:p>
            <a:p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             (</a:t>
              </a:r>
              <a:r>
                <a:rPr lang="ko-KR" altLang="en-US" sz="1000" spc="-70" dirty="0" err="1" smtClean="0">
                  <a:latin typeface="나눔스퀘어OTF Bold" pitchFamily="34" charset="-127"/>
                  <a:ea typeface="나눔스퀘어OTF Bold" pitchFamily="34" charset="-127"/>
                </a:rPr>
                <a:t>일반고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178, </a:t>
              </a:r>
              <a:r>
                <a:rPr lang="ko-KR" altLang="en-US" sz="1000" spc="-70" dirty="0" err="1" smtClean="0">
                  <a:latin typeface="나눔스퀘어OTF Bold" pitchFamily="34" charset="-127"/>
                  <a:ea typeface="나눔스퀘어OTF Bold" pitchFamily="34" charset="-127"/>
                </a:rPr>
                <a:t>직업고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</a:t>
              </a:r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63)</a:t>
              </a:r>
            </a:p>
          </p:txBody>
        </p:sp>
      </p:grpSp>
      <p:grpSp>
        <p:nvGrpSpPr>
          <p:cNvPr id="19" name="그룹 38"/>
          <p:cNvGrpSpPr/>
          <p:nvPr/>
        </p:nvGrpSpPr>
        <p:grpSpPr>
          <a:xfrm>
            <a:off x="6026570" y="2981890"/>
            <a:ext cx="2010769" cy="2850296"/>
            <a:chOff x="6059342" y="3088220"/>
            <a:chExt cx="2010769" cy="2850296"/>
          </a:xfrm>
        </p:grpSpPr>
        <p:sp>
          <p:nvSpPr>
            <p:cNvPr id="22" name="TextBox 21"/>
            <p:cNvSpPr txBox="1"/>
            <p:nvPr/>
          </p:nvSpPr>
          <p:spPr>
            <a:xfrm>
              <a:off x="6280062" y="3088220"/>
              <a:ext cx="1529948" cy="447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ko-KR" altLang="en-US" kern="1000" spc="-7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일반학교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74068" y="3824532"/>
              <a:ext cx="1987622" cy="896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학점제 도입에 대비한</a:t>
              </a:r>
            </a:p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고교 전반의 역량 제고 및</a:t>
              </a:r>
            </a:p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저변 확대를 위해</a:t>
              </a:r>
            </a:p>
            <a:p>
              <a:pPr algn="ctr">
                <a:lnSpc>
                  <a:spcPct val="110000"/>
                </a:lnSpc>
              </a:pPr>
              <a:r>
                <a:rPr lang="ko-KR" altLang="en-US" sz="1200" kern="1000" spc="-70" dirty="0" err="1">
                  <a:latin typeface="나눔스퀘어OTF Bold" pitchFamily="34" charset="-127"/>
                  <a:ea typeface="나눔스퀘어OTF Bold" pitchFamily="34" charset="-127"/>
                </a:rPr>
                <a:t>일반고</a:t>
              </a:r>
              <a:r>
                <a:rPr lang="ko-KR" altLang="en-US" sz="1200" kern="1000" spc="-70" dirty="0">
                  <a:latin typeface="나눔스퀘어OTF Bold" pitchFamily="34" charset="-127"/>
                  <a:ea typeface="나눔스퀘어OTF Bold" pitchFamily="34" charset="-127"/>
                </a:rPr>
                <a:t> 지원 사업 등 강화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59342" y="4932087"/>
              <a:ext cx="2010769" cy="1006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200" spc="-70" dirty="0">
                  <a:solidFill>
                    <a:srgbClr val="7030A0"/>
                  </a:solidFill>
                  <a:latin typeface="나눔스퀘어OTF Bold" pitchFamily="34" charset="-127"/>
                  <a:ea typeface="나눔스퀘어OTF Bold" pitchFamily="34" charset="-127"/>
                </a:rPr>
                <a:t>▣ 학점제 도입 대비 </a:t>
              </a:r>
              <a:r>
                <a:rPr lang="ko-KR" altLang="en-US" sz="1200" spc="-70" dirty="0" smtClean="0">
                  <a:solidFill>
                    <a:srgbClr val="7030A0"/>
                  </a:solidFill>
                  <a:latin typeface="나눔스퀘어OTF Bold" pitchFamily="34" charset="-127"/>
                  <a:ea typeface="나눔스퀘어OTF Bold" pitchFamily="34" charset="-127"/>
                </a:rPr>
                <a:t>지원</a:t>
              </a:r>
              <a:endParaRPr lang="en-US" altLang="ko-KR" sz="1200" spc="-70" dirty="0" smtClean="0">
                <a:solidFill>
                  <a:srgbClr val="7030A0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1000" spc="-70" dirty="0">
                  <a:latin typeface="나눔스퀘어OTF Bold" pitchFamily="34" charset="-127"/>
                  <a:ea typeface="나눔스퀘어OTF Bold" pitchFamily="34" charset="-127"/>
                </a:rPr>
                <a:t>◦ 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학점제 </a:t>
              </a:r>
              <a:r>
                <a:rPr lang="ko-KR" altLang="en-US" sz="1000" spc="-70" dirty="0">
                  <a:latin typeface="나눔스퀘어OTF Bold" pitchFamily="34" charset="-127"/>
                  <a:ea typeface="나눔스퀘어OTF Bold" pitchFamily="34" charset="-127"/>
                </a:rPr>
                <a:t>관련 요소를 사업 과제에</a:t>
              </a:r>
            </a:p>
            <a:p>
              <a:r>
                <a:rPr lang="en-US" altLang="ko-KR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   </a:t>
              </a:r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반영</a:t>
              </a:r>
              <a:r>
                <a:rPr lang="en-US" altLang="ko-KR" sz="1000" spc="-70" dirty="0"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1000" spc="-70" dirty="0">
                  <a:latin typeface="나눔스퀘어OTF Bold" pitchFamily="34" charset="-127"/>
                  <a:ea typeface="나눔스퀘어OTF Bold" pitchFamily="34" charset="-127"/>
                </a:rPr>
                <a:t>미리 경험</a:t>
              </a:r>
            </a:p>
            <a:p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◦ </a:t>
              </a:r>
              <a:r>
                <a:rPr lang="ko-KR" altLang="en-US" sz="1000" spc="-70" dirty="0">
                  <a:latin typeface="나눔스퀘어OTF Bold" pitchFamily="34" charset="-127"/>
                  <a:ea typeface="나눔스퀘어OTF Bold" pitchFamily="34" charset="-127"/>
                </a:rPr>
                <a:t>고교 </a:t>
              </a:r>
              <a:r>
                <a:rPr lang="ko-KR" altLang="en-US" sz="1000" spc="-70" dirty="0" err="1">
                  <a:latin typeface="나눔스퀘어OTF Bold" pitchFamily="34" charset="-127"/>
                  <a:ea typeface="나눔스퀘어OTF Bold" pitchFamily="34" charset="-127"/>
                </a:rPr>
                <a:t>교육력</a:t>
              </a:r>
              <a:r>
                <a:rPr lang="ko-KR" altLang="en-US" sz="1000" spc="-70" dirty="0">
                  <a:latin typeface="나눔스퀘어OTF Bold" pitchFamily="34" charset="-127"/>
                  <a:ea typeface="나눔스퀘어OTF Bold" pitchFamily="34" charset="-127"/>
                </a:rPr>
                <a:t> 제고 사업을 통해</a:t>
              </a:r>
            </a:p>
            <a:p>
              <a:r>
                <a:rPr lang="ko-KR" altLang="en-US" sz="1000" spc="-70" dirty="0" smtClean="0">
                  <a:latin typeface="나눔스퀘어OTF Bold" pitchFamily="34" charset="-127"/>
                  <a:ea typeface="나눔스퀘어OTF Bold" pitchFamily="34" charset="-127"/>
                </a:rPr>
                <a:t>       행정</a:t>
              </a:r>
              <a:r>
                <a:rPr lang="en-US" altLang="ko-KR" sz="1000" spc="-70" dirty="0">
                  <a:latin typeface="나눔스퀘어OTF Bold" pitchFamily="34" charset="-127"/>
                  <a:ea typeface="나눔스퀘어OTF Bold" pitchFamily="34" charset="-127"/>
                </a:rPr>
                <a:t>·</a:t>
              </a:r>
              <a:r>
                <a:rPr lang="ko-KR" altLang="en-US" sz="1000" spc="-70" dirty="0">
                  <a:latin typeface="나눔스퀘어OTF Bold" pitchFamily="34" charset="-127"/>
                  <a:ea typeface="나눔스퀘어OTF Bold" pitchFamily="34" charset="-127"/>
                </a:rPr>
                <a:t>재정 지원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양쪽 모서리가 둥근 사각형 20"/>
          <p:cNvSpPr/>
          <p:nvPr/>
        </p:nvSpPr>
        <p:spPr>
          <a:xfrm>
            <a:off x="1071538" y="2500306"/>
            <a:ext cx="3500462" cy="3648102"/>
          </a:xfrm>
          <a:prstGeom prst="round2SameRect">
            <a:avLst>
              <a:gd name="adj1" fmla="val 5161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모서리가 둥근 직사각형 18"/>
          <p:cNvSpPr/>
          <p:nvPr/>
        </p:nvSpPr>
        <p:spPr>
          <a:xfrm>
            <a:off x="934544" y="2456762"/>
            <a:ext cx="7286676" cy="3758320"/>
          </a:xfrm>
          <a:prstGeom prst="roundRect">
            <a:avLst>
              <a:gd name="adj" fmla="val 3774"/>
            </a:avLst>
          </a:prstGeom>
          <a:solidFill>
            <a:srgbClr val="E7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346272" y="321967"/>
            <a:ext cx="8397304" cy="1035331"/>
            <a:chOff x="346272" y="321967"/>
            <a:chExt cx="8397304" cy="1035331"/>
          </a:xfrm>
        </p:grpSpPr>
        <p:grpSp>
          <p:nvGrpSpPr>
            <p:cNvPr id="2" name="그룹 1"/>
            <p:cNvGrpSpPr/>
            <p:nvPr/>
          </p:nvGrpSpPr>
          <p:grpSpPr>
            <a:xfrm>
              <a:off x="1413136" y="321967"/>
              <a:ext cx="7330440" cy="1035331"/>
              <a:chOff x="1413136" y="321967"/>
              <a:chExt cx="7330440" cy="1035331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413136" y="864855"/>
                <a:ext cx="733044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5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고교학점제 선도학교 운영 사례</a:t>
                </a:r>
                <a:r>
                  <a:rPr lang="en-US" altLang="ko-KR" sz="25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</a:t>
                </a:r>
                <a:r>
                  <a:rPr lang="ko-KR" altLang="en-US" sz="2500" spc="-150" dirty="0" err="1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도봉고</a:t>
                </a:r>
                <a:r>
                  <a:rPr lang="en-US" altLang="ko-KR" sz="25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)</a:t>
                </a:r>
                <a:endParaRPr lang="ko-KR" altLang="en-US" sz="25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5592870" y="321967"/>
                <a:ext cx="3122534" cy="342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altLang="ko-KR" sz="1200" spc="-40" dirty="0" smtClean="0">
                    <a:latin typeface="나눔스퀘어OTF" pitchFamily="34" charset="-127"/>
                    <a:ea typeface="나눔스퀘어OTF" pitchFamily="34" charset="-127"/>
                  </a:rPr>
                  <a:t>03 </a:t>
                </a:r>
                <a:r>
                  <a:rPr lang="ko-KR" altLang="en-US" sz="1200" spc="-40" dirty="0" smtClean="0">
                    <a:latin typeface="나눔스퀘어OTF" pitchFamily="34" charset="-127"/>
                    <a:ea typeface="나눔스퀘어OTF" pitchFamily="34" charset="-127"/>
                  </a:rPr>
                  <a:t>고교학점제 도입</a:t>
                </a:r>
                <a:r>
                  <a:rPr lang="en-US" altLang="ko-KR" sz="1200" spc="-40" dirty="0" smtClean="0">
                    <a:latin typeface="나눔스퀘어OTF" pitchFamily="34" charset="-127"/>
                    <a:ea typeface="나눔스퀘어OTF" pitchFamily="34" charset="-127"/>
                  </a:rPr>
                  <a:t>, </a:t>
                </a:r>
                <a:r>
                  <a:rPr lang="ko-KR" altLang="en-US" sz="1200" spc="-40" dirty="0" smtClean="0">
                    <a:latin typeface="나눔스퀘어OTF" pitchFamily="34" charset="-127"/>
                    <a:ea typeface="나눔스퀘어OTF" pitchFamily="34" charset="-127"/>
                  </a:rPr>
                  <a:t>어떻게 준비하고 있을까요</a:t>
                </a:r>
                <a:r>
                  <a:rPr lang="en-US" altLang="ko-KR" sz="1200" spc="-40" dirty="0" smtClean="0">
                    <a:latin typeface="나눔스퀘어OTF" pitchFamily="34" charset="-127"/>
                    <a:ea typeface="나눔스퀘어OTF" pitchFamily="34" charset="-127"/>
                  </a:rPr>
                  <a:t>?</a:t>
                </a:r>
                <a:endParaRPr lang="ko-KR" altLang="en-US" sz="1200" spc="-40" dirty="0"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46272" y="928670"/>
              <a:ext cx="9746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운영 사례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00100" y="2683081"/>
            <a:ext cx="3929090" cy="3460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≫ </a:t>
            </a:r>
            <a:r>
              <a:rPr lang="en-US" altLang="ko-KR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2</a:t>
            </a:r>
            <a:r>
              <a:rPr lang="en-US" altLang="ko-KR" sz="1400" kern="1000" spc="-3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3</a:t>
            </a:r>
            <a:r>
              <a:rPr lang="ko-KR" altLang="en-US" sz="1400" kern="1000" spc="-3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학년 </a:t>
            </a:r>
            <a:r>
              <a:rPr lang="en-US" altLang="ko-KR" sz="1400" kern="1000" spc="-30" dirty="0"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1400" kern="1000" spc="-30" dirty="0">
                <a:latin typeface="나눔스퀘어OTF Bold" pitchFamily="34" charset="-127"/>
                <a:ea typeface="나눔스퀘어OTF Bold" pitchFamily="34" charset="-127"/>
              </a:rPr>
              <a:t>전 교과목 학생 선택권 보장</a:t>
            </a:r>
          </a:p>
          <a:p>
            <a:pPr>
              <a:lnSpc>
                <a:spcPct val="120000"/>
              </a:lnSpc>
            </a:pPr>
            <a:r>
              <a:rPr lang="ko-KR" altLang="en-US" sz="1400" kern="1000" spc="-30" dirty="0" smtClean="0">
                <a:latin typeface="나눔스퀘어OTF Bold" pitchFamily="34" charset="-127"/>
                <a:ea typeface="나눔스퀘어OTF Bold" pitchFamily="34" charset="-127"/>
              </a:rPr>
              <a:t>   </a:t>
            </a:r>
            <a:r>
              <a:rPr lang="ko-KR" altLang="en-US" sz="1400" spc="-30" dirty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400" kern="1000" spc="-30" dirty="0" smtClean="0">
                <a:latin typeface="나눔스퀘어OTF Bold" pitchFamily="34" charset="-127"/>
                <a:ea typeface="나눔스퀘어OTF Bold" pitchFamily="34" charset="-127"/>
              </a:rPr>
              <a:t>➜ 학생 </a:t>
            </a:r>
            <a:r>
              <a:rPr lang="ko-KR" altLang="en-US" sz="1400" kern="1000" spc="-30" dirty="0">
                <a:latin typeface="나눔스퀘어OTF Bold" pitchFamily="34" charset="-127"/>
                <a:ea typeface="나눔스퀘어OTF Bold" pitchFamily="34" charset="-127"/>
              </a:rPr>
              <a:t>개인별 시간표에 따른 수업 운영</a:t>
            </a:r>
          </a:p>
          <a:p>
            <a:pPr>
              <a:lnSpc>
                <a:spcPct val="160000"/>
              </a:lnSpc>
            </a:pPr>
            <a:r>
              <a:rPr lang="ko-KR" altLang="en-US" sz="1400" b="1" kern="600" spc="-110" dirty="0" smtClean="0">
                <a:latin typeface="나눔스퀘어OTF Bold" pitchFamily="34" charset="-127"/>
                <a:ea typeface="나눔스퀘어OTF Bold" pitchFamily="34" charset="-127"/>
              </a:rPr>
              <a:t> ≫ </a:t>
            </a:r>
            <a:r>
              <a:rPr lang="ko-KR" altLang="en-US" sz="1400" kern="1000" spc="-30" dirty="0" smtClean="0">
                <a:latin typeface="나눔스퀘어OTF Bold" pitchFamily="34" charset="-127"/>
                <a:ea typeface="나눔스퀘어OTF Bold" pitchFamily="34" charset="-127"/>
              </a:rPr>
              <a:t>이수과정</a:t>
            </a:r>
            <a:r>
              <a:rPr lang="en-US" altLang="ko-KR" sz="1400" kern="1000" spc="-30" dirty="0" smtClean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400" kern="1000" spc="-30" dirty="0">
                <a:latin typeface="나눔스퀘어OTF Bold" pitchFamily="34" charset="-127"/>
                <a:ea typeface="나눔스퀘어OTF Bold" pitchFamily="34" charset="-127"/>
              </a:rPr>
              <a:t>구분 없이 </a:t>
            </a:r>
          </a:p>
          <a:p>
            <a:pPr>
              <a:lnSpc>
                <a:spcPct val="120000"/>
              </a:lnSpc>
            </a:pPr>
            <a:r>
              <a:rPr lang="ko-KR" altLang="en-US" sz="1400" kern="1000" spc="-30" dirty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400" kern="1000" spc="-30" dirty="0" smtClean="0">
                <a:latin typeface="나눔스퀘어OTF Bold" pitchFamily="34" charset="-127"/>
                <a:ea typeface="나눔스퀘어OTF Bold" pitchFamily="34" charset="-127"/>
              </a:rPr>
              <a:t>    </a:t>
            </a:r>
            <a:r>
              <a:rPr lang="ko-KR" altLang="en-US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개별 </a:t>
            </a:r>
            <a:r>
              <a:rPr lang="ko-KR" altLang="en-US" sz="1400" kern="1000" spc="-3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학생이 일반과목</a:t>
            </a:r>
            <a:r>
              <a:rPr lang="en-US" altLang="ko-KR" sz="1400" kern="1000" spc="-3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(10</a:t>
            </a:r>
            <a:r>
              <a:rPr lang="ko-KR" altLang="en-US" sz="1400" kern="1000" spc="-3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과목</a:t>
            </a:r>
            <a:r>
              <a:rPr lang="en-US" altLang="ko-KR" sz="1400" kern="1000" spc="-3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400" kern="1000" spc="-3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을 자유 선택</a:t>
            </a:r>
          </a:p>
          <a:p>
            <a:pPr>
              <a:lnSpc>
                <a:spcPct val="160000"/>
              </a:lnSpc>
            </a:pPr>
            <a:r>
              <a:rPr lang="ko-KR" altLang="en-US" sz="1400" b="1" kern="600" spc="-110" dirty="0" smtClean="0">
                <a:latin typeface="나눔스퀘어OTF Bold" pitchFamily="34" charset="-127"/>
                <a:ea typeface="나눔스퀘어OTF Bold" pitchFamily="34" charset="-127"/>
              </a:rPr>
              <a:t> ≫ </a:t>
            </a:r>
            <a:r>
              <a:rPr lang="ko-KR" altLang="en-US" sz="1400" kern="1000" spc="-30" dirty="0" smtClean="0">
                <a:latin typeface="나눔스퀘어OTF Bold" pitchFamily="34" charset="-127"/>
                <a:ea typeface="나눔스퀘어OTF Bold" pitchFamily="34" charset="-127"/>
              </a:rPr>
              <a:t>모든 </a:t>
            </a:r>
            <a:r>
              <a:rPr lang="ko-KR" altLang="en-US" sz="1400" kern="1000" spc="-30" dirty="0">
                <a:latin typeface="나눔스퀘어OTF Bold" pitchFamily="34" charset="-127"/>
                <a:ea typeface="나눔스퀘어OTF Bold" pitchFamily="34" charset="-127"/>
              </a:rPr>
              <a:t>과목을 </a:t>
            </a:r>
            <a:r>
              <a:rPr lang="en-US" altLang="ko-KR" sz="1400" kern="1000" spc="-30" dirty="0">
                <a:latin typeface="나눔스퀘어OTF Bold" pitchFamily="34" charset="-127"/>
                <a:ea typeface="나눔스퀘어OTF Bold" pitchFamily="34" charset="-127"/>
              </a:rPr>
              <a:t>6</a:t>
            </a:r>
            <a:r>
              <a:rPr lang="ko-KR" altLang="en-US" sz="1400" kern="1000" spc="-30" dirty="0">
                <a:latin typeface="나눔스퀘어OTF Bold" pitchFamily="34" charset="-127"/>
                <a:ea typeface="나눔스퀘어OTF Bold" pitchFamily="34" charset="-127"/>
              </a:rPr>
              <a:t>단위</a:t>
            </a:r>
            <a:r>
              <a:rPr lang="en-US" altLang="ko-KR" sz="1400" kern="1000" spc="-30" dirty="0"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400" kern="1000" spc="-30" dirty="0">
                <a:latin typeface="나눔스퀘어OTF Bold" pitchFamily="34" charset="-127"/>
                <a:ea typeface="나눔스퀘어OTF Bold" pitchFamily="34" charset="-127"/>
              </a:rPr>
              <a:t>학기당 </a:t>
            </a:r>
            <a:r>
              <a:rPr lang="en-US" altLang="ko-KR" sz="1400" kern="1000" spc="-30" dirty="0">
                <a:latin typeface="나눔스퀘어OTF Bold" pitchFamily="34" charset="-127"/>
                <a:ea typeface="나눔스퀘어OTF Bold" pitchFamily="34" charset="-127"/>
              </a:rPr>
              <a:t>3</a:t>
            </a:r>
            <a:r>
              <a:rPr lang="ko-KR" altLang="en-US" sz="1400" kern="1000" spc="-30" dirty="0">
                <a:latin typeface="나눔스퀘어OTF Bold" pitchFamily="34" charset="-127"/>
                <a:ea typeface="나눔스퀘어OTF Bold" pitchFamily="34" charset="-127"/>
              </a:rPr>
              <a:t>단위로 통일</a:t>
            </a:r>
            <a:r>
              <a:rPr lang="en-US" altLang="ko-KR" sz="1400" kern="1000" spc="-30" dirty="0"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400" kern="1000" spc="-30" dirty="0">
                <a:latin typeface="나눔스퀘어OTF Bold" pitchFamily="34" charset="-127"/>
                <a:ea typeface="나눔스퀘어OTF Bold" pitchFamily="34" charset="-127"/>
              </a:rPr>
              <a:t>로 </a:t>
            </a:r>
            <a:r>
              <a:rPr lang="ko-KR" altLang="en-US" sz="1400" kern="1000" spc="-30" dirty="0" smtClean="0">
                <a:latin typeface="나눔스퀘어OTF Bold" pitchFamily="34" charset="-127"/>
                <a:ea typeface="나눔스퀘어OTF Bold" pitchFamily="34" charset="-127"/>
              </a:rPr>
              <a:t>운영</a:t>
            </a:r>
            <a:endParaRPr lang="en-US" altLang="ko-KR" sz="1400" kern="1000" spc="-3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400" kern="1000" spc="-30" dirty="0" smtClean="0">
                <a:latin typeface="나눔스퀘어OTF Bold" pitchFamily="34" charset="-127"/>
                <a:ea typeface="나눔스퀘어OTF Bold" pitchFamily="34" charset="-127"/>
              </a:rPr>
              <a:t>     </a:t>
            </a:r>
            <a:r>
              <a:rPr lang="ko-KR" altLang="en-US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일부 과목 </a:t>
            </a:r>
            <a:r>
              <a:rPr lang="en-US" altLang="ko-KR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(4+2)</a:t>
            </a:r>
            <a:r>
              <a:rPr lang="ko-KR" altLang="en-US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단위 집중 이수 </a:t>
            </a:r>
            <a:endParaRPr lang="ko-KR" altLang="en-US" sz="1400" kern="1000" spc="-30" dirty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60000"/>
              </a:lnSpc>
            </a:pPr>
            <a:r>
              <a:rPr lang="ko-KR" altLang="en-US" sz="1400" b="1" kern="600" spc="-110" dirty="0" smtClean="0">
                <a:latin typeface="나눔스퀘어OTF Bold" pitchFamily="34" charset="-127"/>
                <a:ea typeface="나눔스퀘어OTF Bold" pitchFamily="34" charset="-127"/>
              </a:rPr>
              <a:t>≫ </a:t>
            </a:r>
            <a:r>
              <a:rPr lang="ko-KR" altLang="en-US" sz="1400" kern="1000" spc="-30" dirty="0" err="1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블록타임제</a:t>
            </a:r>
            <a:r>
              <a:rPr lang="ko-KR" altLang="en-US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400" kern="1000" spc="-30" dirty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운영</a:t>
            </a:r>
          </a:p>
          <a:p>
            <a:pPr>
              <a:lnSpc>
                <a:spcPct val="155000"/>
              </a:lnSpc>
            </a:pPr>
            <a:r>
              <a:rPr lang="ko-KR" altLang="en-US" sz="1100" kern="1000" spc="-30" dirty="0">
                <a:latin typeface="나눔스퀘어OTF Bold" pitchFamily="34" charset="-127"/>
                <a:ea typeface="나눔스퀘어OTF Bold" pitchFamily="34" charset="-127"/>
              </a:rPr>
              <a:t>  </a:t>
            </a:r>
            <a:r>
              <a:rPr lang="ko-KR" altLang="en-US" sz="1100" kern="1000" spc="-30" dirty="0" smtClean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050" kern="0" spc="-90" dirty="0" err="1" smtClean="0"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050" kern="1000" spc="-30" dirty="0" err="1" smtClean="0">
                <a:latin typeface="나눔스퀘어OTF Bold" pitchFamily="34" charset="-127"/>
                <a:ea typeface="나눔스퀘어OTF Bold" pitchFamily="34" charset="-127"/>
              </a:rPr>
              <a:t>주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33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시간을 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3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시간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(2+1) 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단위로 구분하여 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11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개 시간  블록을 </a:t>
            </a:r>
            <a:endParaRPr lang="en-US" altLang="ko-KR" sz="1050" kern="1000" spc="-3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5000"/>
              </a:lnSpc>
            </a:pP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      설정하고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,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10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개 과목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(30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시간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) 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및 </a:t>
            </a:r>
            <a:r>
              <a:rPr lang="ko-KR" altLang="en-US" sz="1050" kern="1000" spc="-30" dirty="0" err="1" smtClean="0">
                <a:latin typeface="나눔스퀘어OTF Bold" pitchFamily="34" charset="-127"/>
                <a:ea typeface="나눔스퀘어OTF Bold" pitchFamily="34" charset="-127"/>
              </a:rPr>
              <a:t>창의적체험활동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  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(3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시간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)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으로 운영</a:t>
            </a:r>
          </a:p>
          <a:p>
            <a:pPr>
              <a:lnSpc>
                <a:spcPct val="155000"/>
              </a:lnSpc>
            </a:pPr>
            <a:r>
              <a:rPr lang="ko-KR" altLang="en-US" sz="1050" kern="0" spc="-90" dirty="0" smtClean="0"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ko-KR" altLang="en-US" sz="1050" kern="0" spc="-90" dirty="0" err="1" smtClean="0"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050" kern="1000" spc="-30" dirty="0" err="1" smtClean="0">
                <a:latin typeface="나눔스퀘어OTF Bold" pitchFamily="34" charset="-127"/>
                <a:ea typeface="나눔스퀘어OTF Bold" pitchFamily="34" charset="-127"/>
              </a:rPr>
              <a:t>동아리활동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 시간은  금요일 오후 고정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(2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시간 격주 운영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) 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하여 </a:t>
            </a:r>
            <a:endParaRPr lang="en-US" altLang="ko-KR" sz="1050" kern="1000" spc="-3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5000"/>
              </a:lnSpc>
            </a:pP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       총 주당 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34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시간 운영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동아리활동 </a:t>
            </a:r>
            <a:r>
              <a:rPr lang="ko-KR" altLang="en-US" sz="1050" kern="1000" spc="-30" dirty="0" err="1" smtClean="0">
                <a:latin typeface="나눔스퀘어OTF Bold" pitchFamily="34" charset="-127"/>
                <a:ea typeface="나눔스퀘어OTF Bold" pitchFamily="34" charset="-127"/>
              </a:rPr>
              <a:t>미운영시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 계기교육시간으로 활용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1050" kern="1000" spc="-3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55000"/>
              </a:lnSpc>
            </a:pPr>
            <a:endParaRPr lang="en-US" altLang="ko-KR" sz="1200" kern="1000" spc="-3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195162"/>
              </p:ext>
            </p:extLst>
          </p:nvPr>
        </p:nvGraphicFramePr>
        <p:xfrm>
          <a:off x="4975583" y="3307896"/>
          <a:ext cx="3025441" cy="2429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056"/>
                <a:gridCol w="487753"/>
                <a:gridCol w="498358"/>
                <a:gridCol w="493056"/>
                <a:gridCol w="493056"/>
                <a:gridCol w="560162"/>
              </a:tblGrid>
              <a:tr h="26398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교시</a:t>
                      </a:r>
                      <a:endParaRPr lang="ko-KR" altLang="en-US" sz="1000" b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  <a:endParaRPr lang="ko-KR" altLang="en-US" sz="1000" b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화</a:t>
                      </a:r>
                      <a:endParaRPr lang="ko-KR" altLang="en-US" sz="1000" b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수</a:t>
                      </a:r>
                      <a:endParaRPr lang="ko-KR" altLang="en-US" sz="1000" b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목</a:t>
                      </a:r>
                      <a:endParaRPr lang="ko-KR" altLang="en-US" sz="1000" b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금</a:t>
                      </a:r>
                      <a:endParaRPr lang="ko-KR" altLang="en-US" sz="1000" b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93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1</a:t>
                      </a:r>
                      <a:endParaRPr lang="ko-KR" altLang="en-US" sz="10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가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사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다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나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마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93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2</a:t>
                      </a:r>
                      <a:endParaRPr lang="ko-KR" altLang="en-US" sz="10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카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93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3</a:t>
                      </a:r>
                      <a:endParaRPr lang="ko-KR" altLang="en-US" sz="10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카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라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바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자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차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93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4</a:t>
                      </a:r>
                      <a:endParaRPr lang="ko-KR" altLang="en-US" sz="10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마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차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93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5</a:t>
                      </a:r>
                      <a:endParaRPr lang="ko-KR" altLang="en-US" sz="10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바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나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아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라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다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93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6</a:t>
                      </a:r>
                      <a:endParaRPr lang="ko-KR" altLang="en-US" sz="10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동아리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935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7</a:t>
                      </a:r>
                      <a:endParaRPr lang="ko-KR" altLang="en-US" sz="10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아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자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가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사</a:t>
                      </a:r>
                      <a:endParaRPr lang="ko-KR" altLang="en-US" sz="9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5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828793"/>
            <a:ext cx="7681913" cy="52863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214414" y="1876414"/>
            <a:ext cx="6958190" cy="384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교육과정의 특징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5615676" y="2857496"/>
            <a:ext cx="1643074" cy="293496"/>
            <a:chOff x="5572132" y="2764286"/>
            <a:chExt cx="1643074" cy="293496"/>
          </a:xfrm>
        </p:grpSpPr>
        <p:sp>
          <p:nvSpPr>
            <p:cNvPr id="22" name="양쪽 모서리가 둥근 사각형 21"/>
            <p:cNvSpPr/>
            <p:nvPr/>
          </p:nvSpPr>
          <p:spPr>
            <a:xfrm>
              <a:off x="5595206" y="2764286"/>
              <a:ext cx="1620000" cy="288000"/>
            </a:xfrm>
            <a:prstGeom prst="round2Same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72132" y="2765394"/>
              <a:ext cx="164307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kern="1000" spc="-120" dirty="0" err="1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블록별</a:t>
              </a:r>
              <a:r>
                <a:rPr lang="ko-KR" altLang="en-US" sz="1300" kern="1000" spc="-12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 시간 배치</a:t>
              </a:r>
              <a:endParaRPr lang="en-US" altLang="ko-KR" sz="1300" kern="1000" spc="-12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모서리가 둥근 직사각형 12"/>
          <p:cNvSpPr/>
          <p:nvPr/>
        </p:nvSpPr>
        <p:spPr>
          <a:xfrm>
            <a:off x="536940" y="2492575"/>
            <a:ext cx="8070120" cy="3996384"/>
          </a:xfrm>
          <a:prstGeom prst="roundRect">
            <a:avLst>
              <a:gd name="adj" fmla="val 3774"/>
            </a:avLst>
          </a:prstGeom>
          <a:solidFill>
            <a:srgbClr val="E7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346272" y="321967"/>
            <a:ext cx="8397304" cy="1035331"/>
            <a:chOff x="346272" y="321967"/>
            <a:chExt cx="8397304" cy="1035331"/>
          </a:xfrm>
        </p:grpSpPr>
        <p:grpSp>
          <p:nvGrpSpPr>
            <p:cNvPr id="7" name="그룹 1"/>
            <p:cNvGrpSpPr/>
            <p:nvPr/>
          </p:nvGrpSpPr>
          <p:grpSpPr>
            <a:xfrm>
              <a:off x="1413136" y="321967"/>
              <a:ext cx="7330440" cy="1035331"/>
              <a:chOff x="1413136" y="321967"/>
              <a:chExt cx="7330440" cy="1035331"/>
            </a:xfrm>
          </p:grpSpPr>
          <p:sp>
            <p:nvSpPr>
              <p:cNvPr id="9" name="TextBox 2"/>
              <p:cNvSpPr txBox="1"/>
              <p:nvPr/>
            </p:nvSpPr>
            <p:spPr>
              <a:xfrm>
                <a:off x="1413136" y="864855"/>
                <a:ext cx="733044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5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고교학점제 선도학교 운영 사례</a:t>
                </a:r>
                <a:r>
                  <a:rPr lang="en-US" altLang="ko-KR" sz="25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</a:t>
                </a:r>
                <a:r>
                  <a:rPr lang="ko-KR" altLang="en-US" sz="2500" spc="-150" dirty="0" err="1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도봉고</a:t>
                </a:r>
                <a:r>
                  <a:rPr lang="en-US" altLang="ko-KR" sz="25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)</a:t>
                </a:r>
                <a:endParaRPr lang="ko-KR" altLang="en-US" sz="25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592870" y="321967"/>
                <a:ext cx="3122534" cy="342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altLang="ko-KR" sz="1200" spc="-40" dirty="0" smtClean="0">
                    <a:latin typeface="나눔스퀘어OTF" pitchFamily="34" charset="-127"/>
                    <a:ea typeface="나눔스퀘어OTF" pitchFamily="34" charset="-127"/>
                  </a:rPr>
                  <a:t>03 </a:t>
                </a:r>
                <a:r>
                  <a:rPr lang="ko-KR" altLang="en-US" sz="1200" spc="-40" dirty="0" smtClean="0">
                    <a:latin typeface="나눔스퀘어OTF" pitchFamily="34" charset="-127"/>
                    <a:ea typeface="나눔스퀘어OTF" pitchFamily="34" charset="-127"/>
                  </a:rPr>
                  <a:t>고교학점제 도입</a:t>
                </a:r>
                <a:r>
                  <a:rPr lang="en-US" altLang="ko-KR" sz="1200" spc="-40" dirty="0" smtClean="0">
                    <a:latin typeface="나눔스퀘어OTF" pitchFamily="34" charset="-127"/>
                    <a:ea typeface="나눔스퀘어OTF" pitchFamily="34" charset="-127"/>
                  </a:rPr>
                  <a:t>, </a:t>
                </a:r>
                <a:r>
                  <a:rPr lang="ko-KR" altLang="en-US" sz="1200" spc="-40" dirty="0" smtClean="0">
                    <a:latin typeface="나눔스퀘어OTF" pitchFamily="34" charset="-127"/>
                    <a:ea typeface="나눔스퀘어OTF" pitchFamily="34" charset="-127"/>
                  </a:rPr>
                  <a:t>어떻게 준비하고 있을까요</a:t>
                </a:r>
                <a:r>
                  <a:rPr lang="en-US" altLang="ko-KR" sz="1200" spc="-40" dirty="0" smtClean="0">
                    <a:latin typeface="나눔스퀘어OTF" pitchFamily="34" charset="-127"/>
                    <a:ea typeface="나눔스퀘어OTF" pitchFamily="34" charset="-127"/>
                  </a:rPr>
                  <a:t>?</a:t>
                </a:r>
                <a:endParaRPr lang="ko-KR" altLang="en-US" sz="1200" spc="-40" dirty="0"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46272" y="928670"/>
              <a:ext cx="9746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운영 사례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pic>
        <p:nvPicPr>
          <p:cNvPr id="11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752591"/>
            <a:ext cx="7681913" cy="52863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214414" y="1798794"/>
            <a:ext cx="695819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2018</a:t>
            </a: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년도 신입생 선택과목 개설 현황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67244" y="6126278"/>
            <a:ext cx="4714908" cy="28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※ 2,3</a:t>
            </a:r>
            <a:r>
              <a:rPr lang="ko-KR" altLang="en-US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학년에서 </a:t>
            </a:r>
            <a:r>
              <a:rPr lang="en-US" altLang="ko-KR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'</a:t>
            </a:r>
            <a:r>
              <a:rPr lang="ko-KR" altLang="en-US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필수</a:t>
            </a:r>
            <a:r>
              <a:rPr lang="en-US" altLang="ko-KR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' </a:t>
            </a:r>
            <a:r>
              <a:rPr lang="ko-KR" altLang="en-US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또는 </a:t>
            </a:r>
            <a:r>
              <a:rPr lang="en-US" altLang="ko-KR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'1</a:t>
            </a:r>
            <a:r>
              <a:rPr lang="ko-KR" altLang="en-US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개 이상 선택</a:t>
            </a:r>
            <a:r>
              <a:rPr lang="en-US" altLang="ko-KR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'</a:t>
            </a:r>
            <a:r>
              <a:rPr lang="ko-KR" altLang="en-US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으로 표시된 과목 이외에는 자유롭게 선택 </a:t>
            </a:r>
            <a:r>
              <a:rPr lang="en-US" altLang="ko-KR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/ * </a:t>
            </a:r>
            <a:r>
              <a:rPr lang="ko-KR" altLang="en-US" sz="900" kern="1000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OTF" pitchFamily="34" charset="-127"/>
                <a:ea typeface="나눔스퀘어OTF" pitchFamily="34" charset="-127"/>
              </a:rPr>
              <a:t>진로선택과목</a:t>
            </a:r>
            <a:endParaRPr lang="en-US" altLang="ko-KR" sz="900" kern="1000" spc="-30" dirty="0">
              <a:solidFill>
                <a:schemeClr val="tx1">
                  <a:lumMod val="75000"/>
                  <a:lumOff val="25000"/>
                </a:schemeClr>
              </a:solidFill>
              <a:latin typeface="나눔스퀘어OTF" pitchFamily="34" charset="-127"/>
              <a:ea typeface="나눔스퀘어OTF" pitchFamily="34" charset="-127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534025"/>
              </p:ext>
            </p:extLst>
          </p:nvPr>
        </p:nvGraphicFramePr>
        <p:xfrm>
          <a:off x="3071802" y="2702557"/>
          <a:ext cx="5258491" cy="3352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4804"/>
                <a:gridCol w="776147"/>
                <a:gridCol w="908036"/>
                <a:gridCol w="880416"/>
                <a:gridCol w="1291277"/>
                <a:gridCol w="727811"/>
              </a:tblGrid>
              <a:tr h="37001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교과</a:t>
                      </a:r>
                      <a:r>
                        <a:rPr lang="en-US" altLang="ko-KR" sz="9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ko-KR" altLang="en-US" sz="900" b="0" kern="1000" spc="-80" baseline="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과목군</a:t>
                      </a:r>
                      <a:r>
                        <a:rPr lang="en-US" altLang="ko-KR" sz="9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900" b="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2</a:t>
                      </a:r>
                      <a:r>
                        <a:rPr lang="ko-KR" altLang="en-US" sz="9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학년</a:t>
                      </a:r>
                      <a:r>
                        <a:rPr lang="en-US" altLang="ko-KR" sz="9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ko-KR" altLang="en-US" sz="9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모두 </a:t>
                      </a:r>
                      <a:r>
                        <a:rPr lang="en-US" altLang="ko-KR" sz="9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6</a:t>
                      </a:r>
                      <a:r>
                        <a:rPr lang="ko-KR" altLang="en-US" sz="9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단위</a:t>
                      </a:r>
                      <a:r>
                        <a:rPr lang="en-US" altLang="ko-KR" sz="9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900" b="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3</a:t>
                      </a:r>
                      <a:r>
                        <a:rPr lang="ko-KR" altLang="en-US" sz="9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학년</a:t>
                      </a:r>
                      <a:r>
                        <a:rPr lang="en-US" altLang="ko-KR" sz="9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</a:t>
                      </a:r>
                      <a:r>
                        <a:rPr lang="ko-KR" altLang="en-US" sz="9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모두 </a:t>
                      </a:r>
                      <a:r>
                        <a:rPr lang="en-US" altLang="ko-KR" sz="9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6</a:t>
                      </a:r>
                      <a:r>
                        <a:rPr lang="ko-KR" altLang="en-US" sz="9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단위</a:t>
                      </a:r>
                      <a:r>
                        <a:rPr lang="en-US" altLang="ko-KR" sz="900" b="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)</a:t>
                      </a:r>
                      <a:endParaRPr lang="ko-KR" altLang="en-US" sz="900" b="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국어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언어와 매체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문학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(4)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독서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화법과 작문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실용국어*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수학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수학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수학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Ⅱ,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기하*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확률과 통계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미적분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경제수학*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영어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영어회화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영어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영어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Ⅱ,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영어독해와 작문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실용영어*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한국사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900" kern="1000" baseline="0" dirty="0">
                        <a:latin typeface="12롯데마트드림Bold" pitchFamily="18" charset="-127"/>
                        <a:ea typeface="12롯데마트드림Bold" pitchFamily="18" charset="-127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12롯데마트드림Bold" pitchFamily="18" charset="-127"/>
                        <a:ea typeface="12롯데마트드림Bold" pitchFamily="18" charset="-127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2277">
                <a:tc rowSpan="5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사회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사회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900" kern="1000" baseline="0" dirty="0">
                        <a:latin typeface="12롯데마트드림Bold" pitchFamily="18" charset="-127"/>
                        <a:ea typeface="12롯데마트드림Bold" pitchFamily="18" charset="-127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12롯데마트드림Bold" pitchFamily="18" charset="-127"/>
                        <a:ea typeface="12롯데마트드림Bold" pitchFamily="18" charset="-127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지리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세계지리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개  이상 </a:t>
                      </a:r>
                      <a:endParaRPr lang="en-US" altLang="ko-KR" sz="870" kern="1000" spc="-80" baseline="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선택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한국지리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역사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세계사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사회문화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일반사회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경제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정치와 법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생활과 윤리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사회문제탐구*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1699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도덕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윤리와 사상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12롯데마트드림Bold" pitchFamily="18" charset="-127"/>
                        <a:ea typeface="12롯데마트드림Bold" pitchFamily="18" charset="-127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1699">
                <a:tc row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과학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과학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900" kern="1000" baseline="0" dirty="0">
                        <a:latin typeface="12롯데마트드림Bold" pitchFamily="18" charset="-127"/>
                        <a:ea typeface="12롯데마트드림Bold" pitchFamily="18" charset="-127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12롯데마트드림Bold" pitchFamily="18" charset="-127"/>
                        <a:ea typeface="12롯데마트드림Bold" pitchFamily="18" charset="-127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900" kern="1000" baseline="0" dirty="0">
                        <a:latin typeface="12롯데마트드림Bold" pitchFamily="18" charset="-127"/>
                        <a:ea typeface="12롯데마트드림Bold" pitchFamily="18" charset="-127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latin typeface="12롯데마트드림Bold" pitchFamily="18" charset="-127"/>
                        <a:ea typeface="12롯데마트드림Bold" pitchFamily="18" charset="-127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물리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물리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</a:t>
                      </a:r>
                      <a:endParaRPr lang="ko-KR" altLang="en-US" sz="870" kern="1000" spc="-80" baseline="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개  이상 </a:t>
                      </a:r>
                      <a:endParaRPr lang="en-US" altLang="ko-KR" sz="870" kern="1000" spc="-80" baseline="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선택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물리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Ⅱ*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45052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화학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화학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</a:t>
                      </a:r>
                      <a:endParaRPr lang="ko-KR" altLang="en-US" sz="870" kern="1000" spc="-80" baseline="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화학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Ⅱ*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생명과학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생명과학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생명과학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Ⅱ*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지구과학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지구과학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</a:t>
                      </a:r>
                      <a:endParaRPr lang="ko-KR" altLang="en-US" sz="870" kern="1000" spc="-80" baseline="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지구과학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Ⅱ*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체육</a:t>
                      </a:r>
                      <a:r>
                        <a:rPr lang="ko-KR" altLang="en-US" sz="870" kern="1000" spc="-10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ㆍ</a:t>
                      </a:r>
                      <a:r>
                        <a:rPr lang="ko-KR" altLang="en-US" sz="870" kern="1000" spc="-80" baseline="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예술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체육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운동과 건강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(2)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필수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스포츠생활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필수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음악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음악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개  이상 </a:t>
                      </a:r>
                      <a:endParaRPr lang="en-US" altLang="ko-KR" sz="870" kern="1000" spc="-80" baseline="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선택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음악연주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개  이상 </a:t>
                      </a:r>
                      <a:endParaRPr lang="en-US" altLang="ko-KR" sz="870" kern="1000" spc="-80" baseline="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선택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미술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미술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미술창착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생활</a:t>
                      </a:r>
                      <a:r>
                        <a:rPr lang="ko-KR" altLang="en-US" sz="870" kern="1000" spc="-10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ㆍ</a:t>
                      </a:r>
                      <a:r>
                        <a:rPr lang="ko-KR" altLang="en-US" sz="870" kern="1000" spc="-80" baseline="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교양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기술</a:t>
                      </a:r>
                      <a:r>
                        <a:rPr lang="ko-KR" altLang="en-US" sz="870" kern="1000" spc="-10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ㆍ</a:t>
                      </a:r>
                      <a:r>
                        <a:rPr lang="ko-KR" altLang="en-US" sz="870" kern="1000" spc="-80" baseline="0" dirty="0" err="1" smtClean="0">
                          <a:latin typeface="나눔스퀘어OTF" pitchFamily="34" charset="-127"/>
                          <a:ea typeface="나눔스퀘어OTF" pitchFamily="34" charset="-127"/>
                        </a:rPr>
                        <a:t>가정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개  이상 </a:t>
                      </a:r>
                      <a:endParaRPr lang="en-US" altLang="ko-KR" sz="870" kern="1000" spc="-80" baseline="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선택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1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개  이상 </a:t>
                      </a:r>
                      <a:endParaRPr lang="en-US" altLang="ko-KR" sz="870" kern="1000" spc="-80" baseline="0" dirty="0" smtClean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선택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정보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정보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85460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제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2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외국어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일본어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중국어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Ⅰ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900" kern="1000" baseline="0" dirty="0">
                        <a:ea typeface="12롯데마트행복Bold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일본어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Ⅱ*,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중국어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Ⅱ*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771">
                <a:tc vMerge="1">
                  <a:txBody>
                    <a:bodyPr/>
                    <a:lstStyle/>
                    <a:p>
                      <a:pPr latinLnBrk="1"/>
                      <a:endParaRPr lang="ko-KR" altLang="en-US" sz="1000" baseline="0" dirty="0">
                        <a:ea typeface="12롯데마트행복Bold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교양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논리학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실용경제</a:t>
                      </a:r>
                      <a:r>
                        <a:rPr lang="en-US" altLang="ko-KR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kern="1000" spc="-80" baseline="0" dirty="0" smtClean="0">
                          <a:latin typeface="나눔스퀘어OTF" pitchFamily="34" charset="-127"/>
                          <a:ea typeface="나눔스퀘어OTF" pitchFamily="34" charset="-127"/>
                        </a:rPr>
                        <a:t>환경</a:t>
                      </a:r>
                      <a:endParaRPr lang="ko-KR" altLang="en-US" sz="870" kern="1000" spc="-80" baseline="0" dirty="0"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직사각형 14"/>
          <p:cNvSpPr/>
          <p:nvPr/>
        </p:nvSpPr>
        <p:spPr>
          <a:xfrm>
            <a:off x="669413" y="3000372"/>
            <a:ext cx="2247638" cy="2402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≫ 기초 탐구 주요과목 수준이 </a:t>
            </a:r>
            <a:endParaRPr lang="en-US" altLang="ko-KR" sz="1400" kern="1000" spc="-30" dirty="0" smtClean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en-US" altLang="ko-KR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    </a:t>
            </a:r>
            <a:r>
              <a:rPr lang="ko-KR" altLang="en-US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다양한 과목 개설</a:t>
            </a:r>
            <a:endParaRPr lang="en-US" altLang="ko-KR" sz="1400" kern="1000" spc="-30" dirty="0" smtClean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250000"/>
              </a:lnSpc>
            </a:pPr>
            <a:r>
              <a:rPr lang="ko-KR" altLang="en-US" sz="1400" b="1" kern="600" spc="-110" dirty="0" smtClean="0">
                <a:latin typeface="나눔스퀘어OTF Bold" pitchFamily="34" charset="-127"/>
                <a:ea typeface="나눔스퀘어OTF Bold" pitchFamily="34" charset="-127"/>
              </a:rPr>
              <a:t>≫  </a:t>
            </a:r>
            <a:r>
              <a:rPr lang="ko-KR" altLang="en-US" sz="1400" kern="1000" spc="-30" dirty="0" smtClean="0">
                <a:latin typeface="나눔스퀘어OTF Bold" pitchFamily="34" charset="-127"/>
                <a:ea typeface="나눔스퀘어OTF Bold" pitchFamily="34" charset="-127"/>
              </a:rPr>
              <a:t>예체능 과목 다양화</a:t>
            </a:r>
            <a:endParaRPr lang="en-US" altLang="ko-KR" sz="1400" kern="1000" spc="-3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      </a:t>
            </a:r>
            <a:r>
              <a:rPr lang="ko-KR" altLang="en-US" sz="1050" kern="0" spc="-90" dirty="0" err="1" smtClean="0"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050" kern="1000" spc="-30" dirty="0" err="1" smtClean="0">
                <a:latin typeface="나눔스퀘어OTF Bold" pitchFamily="34" charset="-127"/>
                <a:ea typeface="나눔스퀘어OTF Bold" pitchFamily="34" charset="-127"/>
              </a:rPr>
              <a:t>음악연주</a:t>
            </a:r>
            <a:r>
              <a:rPr lang="en-US" altLang="ko-KR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050" kern="1000" spc="-30" dirty="0" smtClean="0">
                <a:latin typeface="나눔스퀘어OTF Bold" pitchFamily="34" charset="-127"/>
                <a:ea typeface="나눔스퀘어OTF Bold" pitchFamily="34" charset="-127"/>
              </a:rPr>
              <a:t>미술창작 등</a:t>
            </a:r>
            <a:endParaRPr lang="en-US" altLang="ko-KR" sz="1050" kern="1000" spc="-3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250000"/>
              </a:lnSpc>
            </a:pPr>
            <a:r>
              <a:rPr lang="ko-KR" altLang="en-US" sz="1400" b="1" kern="600" spc="-110" dirty="0" smtClean="0">
                <a:latin typeface="나눔스퀘어OTF Bold" pitchFamily="34" charset="-127"/>
                <a:ea typeface="나눔스퀘어OTF Bold" pitchFamily="34" charset="-127"/>
              </a:rPr>
              <a:t>≫ </a:t>
            </a:r>
            <a:r>
              <a:rPr lang="ko-KR" altLang="en-US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생활</a:t>
            </a:r>
            <a:r>
              <a:rPr lang="en-US" altLang="ko-KR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400" kern="1000" spc="-3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교양 과목 다양화</a:t>
            </a:r>
            <a:endParaRPr lang="en-US" altLang="ko-KR" sz="1400" kern="1000" spc="-30" dirty="0" smtClean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r>
              <a:rPr lang="en-US" altLang="ko-KR" sz="1400" kern="1000" spc="-30" dirty="0" smtClean="0">
                <a:latin typeface="나눔스퀘어OTF Bold" pitchFamily="34" charset="-127"/>
                <a:ea typeface="나눔스퀘어OTF Bold" pitchFamily="34" charset="-127"/>
              </a:rPr>
              <a:t>    </a:t>
            </a:r>
            <a:r>
              <a:rPr lang="ko-KR" altLang="en-US" sz="1050" b="1" kern="0" spc="-90" dirty="0" err="1" smtClean="0">
                <a:latin typeface="HY헤드라인M" pitchFamily="18" charset="-127"/>
                <a:ea typeface="HY헤드라인M" pitchFamily="18" charset="-127"/>
              </a:rPr>
              <a:t>ㆍ</a:t>
            </a:r>
            <a:r>
              <a:rPr lang="ko-KR" altLang="en-US" sz="1050" b="1" kern="1000" spc="-30" dirty="0" err="1" smtClean="0">
                <a:latin typeface="나눔스퀘어OTF Bold" pitchFamily="34" charset="-127"/>
                <a:ea typeface="나눔스퀘어OTF Bold" pitchFamily="34" charset="-127"/>
              </a:rPr>
              <a:t>일본어</a:t>
            </a:r>
            <a:r>
              <a:rPr lang="en-US" altLang="ko-KR" sz="1050" b="1" kern="1000" spc="-30" dirty="0" smtClean="0">
                <a:latin typeface="맑은 고딕"/>
                <a:ea typeface="맑은 고딕"/>
              </a:rPr>
              <a:t>Ⅱ, </a:t>
            </a:r>
            <a:r>
              <a:rPr lang="ko-KR" altLang="en-US" sz="1050" b="1" kern="1000" spc="-30" dirty="0" smtClean="0">
                <a:latin typeface="맑은 고딕"/>
                <a:ea typeface="맑은 고딕"/>
              </a:rPr>
              <a:t>중국어</a:t>
            </a:r>
            <a:r>
              <a:rPr lang="en-US" altLang="ko-KR" sz="1050" b="1" kern="1000" spc="-30" dirty="0" smtClean="0"/>
              <a:t> Ⅱ, </a:t>
            </a:r>
            <a:r>
              <a:rPr lang="ko-KR" altLang="en-US" sz="1050" b="1" kern="1000" spc="-30" dirty="0" smtClean="0"/>
              <a:t>논리학</a:t>
            </a:r>
            <a:r>
              <a:rPr lang="en-US" altLang="ko-KR" sz="1050" b="1" kern="1000" spc="-30" dirty="0" smtClean="0"/>
              <a:t>, </a:t>
            </a:r>
          </a:p>
          <a:p>
            <a:pPr>
              <a:lnSpc>
                <a:spcPct val="160000"/>
              </a:lnSpc>
            </a:pPr>
            <a:r>
              <a:rPr lang="en-US" altLang="ko-KR" sz="1050" b="1" kern="1000" spc="-30" dirty="0" smtClean="0"/>
              <a:t>       </a:t>
            </a:r>
            <a:r>
              <a:rPr lang="ko-KR" altLang="en-US" sz="1050" b="1" kern="1000" spc="-30" dirty="0" smtClean="0"/>
              <a:t>실용경제</a:t>
            </a:r>
            <a:r>
              <a:rPr lang="en-US" altLang="ko-KR" sz="1050" b="1" kern="1000" spc="-30" dirty="0" smtClean="0"/>
              <a:t>, </a:t>
            </a:r>
            <a:r>
              <a:rPr lang="ko-KR" altLang="en-US" sz="1050" b="1" kern="1000" spc="-30" dirty="0" smtClean="0"/>
              <a:t>환경 등 </a:t>
            </a:r>
            <a:endParaRPr lang="ko-KR" altLang="en-US" sz="1050" b="1" kern="1000" spc="-30" dirty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5514" y="1822761"/>
            <a:ext cx="495986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6000" spc="-300" dirty="0" smtClean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rPr>
              <a:t>01</a:t>
            </a:r>
            <a:endParaRPr lang="ko-KR" altLang="en-US" sz="6000" spc="-300" dirty="0" smtClean="0">
              <a:solidFill>
                <a:srgbClr val="005BAC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4000" spc="-130" dirty="0" smtClean="0">
                <a:latin typeface="나눔스퀘어OTF Bold" pitchFamily="34" charset="-127"/>
                <a:ea typeface="나눔스퀘어OTF Bold" pitchFamily="34" charset="-127"/>
              </a:rPr>
              <a:t>고교학점제</a:t>
            </a:r>
            <a:r>
              <a:rPr lang="en-US" altLang="ko-KR" sz="4000" spc="-130" dirty="0" smtClean="0">
                <a:latin typeface="나눔스퀘어OTF Bold" pitchFamily="34" charset="-127"/>
                <a:ea typeface="나눔스퀘어OTF Bold" pitchFamily="34" charset="-127"/>
              </a:rPr>
              <a:t>, </a:t>
            </a:r>
          </a:p>
          <a:p>
            <a:pPr algn="ctr">
              <a:lnSpc>
                <a:spcPct val="110000"/>
              </a:lnSpc>
            </a:pPr>
            <a:r>
              <a:rPr lang="ko-KR" altLang="en-US" sz="4000" spc="-130" dirty="0" smtClean="0">
                <a:latin typeface="나눔스퀘어OTF Bold" pitchFamily="34" charset="-127"/>
                <a:ea typeface="나눔스퀘어OTF Bold" pitchFamily="34" charset="-127"/>
              </a:rPr>
              <a:t>왜 필요할까요</a:t>
            </a:r>
            <a:r>
              <a:rPr lang="en-US" altLang="ko-KR" sz="4000" spc="-130" dirty="0" smtClean="0">
                <a:latin typeface="나눔스퀘어OTF Bold" pitchFamily="34" charset="-127"/>
                <a:ea typeface="나눔스퀘어OTF Bold" pitchFamily="34" charset="-127"/>
              </a:rPr>
              <a:t>?</a:t>
            </a:r>
            <a:endParaRPr lang="ko-KR" altLang="en-US" sz="4000" spc="-130" dirty="0"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57158" y="321967"/>
            <a:ext cx="8386418" cy="1035331"/>
            <a:chOff x="357158" y="321967"/>
            <a:chExt cx="8386418" cy="1035331"/>
          </a:xfrm>
        </p:grpSpPr>
        <p:grpSp>
          <p:nvGrpSpPr>
            <p:cNvPr id="3" name="그룹 1"/>
            <p:cNvGrpSpPr/>
            <p:nvPr/>
          </p:nvGrpSpPr>
          <p:grpSpPr>
            <a:xfrm>
              <a:off x="1413136" y="321967"/>
              <a:ext cx="7330440" cy="1035331"/>
              <a:chOff x="1413136" y="321967"/>
              <a:chExt cx="7330440" cy="1035331"/>
            </a:xfrm>
          </p:grpSpPr>
          <p:sp>
            <p:nvSpPr>
              <p:cNvPr id="5" name="TextBox 2"/>
              <p:cNvSpPr txBox="1"/>
              <p:nvPr/>
            </p:nvSpPr>
            <p:spPr>
              <a:xfrm>
                <a:off x="1413136" y="864855"/>
                <a:ext cx="733044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5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고교학점제 선도학교 운영 사례</a:t>
                </a:r>
                <a:r>
                  <a:rPr lang="en-US" altLang="ko-KR" sz="25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(</a:t>
                </a:r>
                <a:r>
                  <a:rPr lang="ko-KR" altLang="en-US" sz="2500" spc="-150" dirty="0" err="1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도봉고</a:t>
                </a:r>
                <a:r>
                  <a:rPr lang="en-US" altLang="ko-KR" sz="2500" spc="-15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)</a:t>
                </a:r>
                <a:endParaRPr lang="ko-KR" altLang="en-US" sz="25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592870" y="321967"/>
                <a:ext cx="3122534" cy="342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en-US" altLang="ko-KR" sz="1200" spc="-40" dirty="0" smtClean="0">
                    <a:latin typeface="나눔스퀘어OTF" pitchFamily="34" charset="-127"/>
                    <a:ea typeface="나눔스퀘어OTF" pitchFamily="34" charset="-127"/>
                  </a:rPr>
                  <a:t>03 </a:t>
                </a:r>
                <a:r>
                  <a:rPr lang="ko-KR" altLang="en-US" sz="1200" spc="-40" dirty="0" smtClean="0">
                    <a:latin typeface="나눔스퀘어OTF" pitchFamily="34" charset="-127"/>
                    <a:ea typeface="나눔스퀘어OTF" pitchFamily="34" charset="-127"/>
                  </a:rPr>
                  <a:t>고교학점제 도입</a:t>
                </a:r>
                <a:r>
                  <a:rPr lang="en-US" altLang="ko-KR" sz="1200" spc="-40" dirty="0" smtClean="0">
                    <a:latin typeface="나눔스퀘어OTF" pitchFamily="34" charset="-127"/>
                    <a:ea typeface="나눔스퀘어OTF" pitchFamily="34" charset="-127"/>
                  </a:rPr>
                  <a:t>, </a:t>
                </a:r>
                <a:r>
                  <a:rPr lang="ko-KR" altLang="en-US" sz="1200" spc="-40" dirty="0" smtClean="0">
                    <a:latin typeface="나눔스퀘어OTF" pitchFamily="34" charset="-127"/>
                    <a:ea typeface="나눔스퀘어OTF" pitchFamily="34" charset="-127"/>
                  </a:rPr>
                  <a:t>어떻게 준비하고 있을까요</a:t>
                </a:r>
                <a:r>
                  <a:rPr lang="en-US" altLang="ko-KR" sz="1200" spc="-40" dirty="0" smtClean="0">
                    <a:latin typeface="나눔스퀘어OTF" pitchFamily="34" charset="-127"/>
                    <a:ea typeface="나눔스퀘어OTF" pitchFamily="34" charset="-127"/>
                  </a:rPr>
                  <a:t>?</a:t>
                </a:r>
                <a:endParaRPr lang="ko-KR" altLang="en-US" sz="1200" spc="-40" dirty="0">
                  <a:latin typeface="나눔스퀘어OTF" pitchFamily="34" charset="-127"/>
                  <a:ea typeface="나눔스퀘어OTF" pitchFamily="34" charset="-127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357158" y="928670"/>
              <a:ext cx="97469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운영 사례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pic>
        <p:nvPicPr>
          <p:cNvPr id="9" name="Picture 1" descr="C:\Users\Administrator\Desktop\파란띠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26" y="1752591"/>
            <a:ext cx="7681913" cy="52863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214414" y="1798794"/>
            <a:ext cx="695819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kern="1000" spc="-70" dirty="0" smtClean="0"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교육과정 편성 추진 절차</a:t>
            </a:r>
            <a:endParaRPr lang="ko-KR" altLang="en-US" kern="1000" spc="-70" dirty="0"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428596" y="2528200"/>
            <a:ext cx="8286808" cy="3829758"/>
          </a:xfrm>
          <a:prstGeom prst="roundRect">
            <a:avLst>
              <a:gd name="adj" fmla="val 3774"/>
            </a:avLst>
          </a:prstGeom>
          <a:solidFill>
            <a:srgbClr val="E7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endParaRPr lang="ko-KR" altLang="en-US" sz="1400" kern="1000" spc="-60" dirty="0">
              <a:solidFill>
                <a:schemeClr val="tx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048034"/>
              </p:ext>
            </p:extLst>
          </p:nvPr>
        </p:nvGraphicFramePr>
        <p:xfrm>
          <a:off x="2571736" y="2821871"/>
          <a:ext cx="5904655" cy="3286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4"/>
                <a:gridCol w="432048"/>
                <a:gridCol w="508533"/>
                <a:gridCol w="584505"/>
                <a:gridCol w="584505"/>
                <a:gridCol w="584505"/>
                <a:gridCol w="584505"/>
                <a:gridCol w="584505"/>
                <a:gridCol w="584505"/>
                <a:gridCol w="584505"/>
                <a:gridCol w="584505"/>
              </a:tblGrid>
              <a:tr h="79265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구분</a:t>
                      </a:r>
                      <a:endParaRPr lang="ko-KR" altLang="en-US" sz="870" b="0" dirty="0">
                        <a:solidFill>
                          <a:schemeClr val="bg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기초조사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개설교과목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확정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선택과목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안내서 제작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교육과정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워크숍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교육과정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설명회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과목 선택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상담 주간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운영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수강신청서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접수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수강 신청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집계 및 조정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교과서 주문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시간표 작성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및 배부</a:t>
                      </a:r>
                    </a:p>
                    <a:p>
                      <a:pPr algn="ctr" latinLnBrk="1"/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시기</a:t>
                      </a:r>
                      <a:endParaRPr lang="ko-KR" altLang="en-US" sz="870" dirty="0">
                        <a:solidFill>
                          <a:schemeClr val="bg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6~7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7~8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9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7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9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9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9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10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~2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10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1~2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월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5455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대상</a:t>
                      </a:r>
                      <a:endParaRPr lang="ko-KR" altLang="en-US" sz="870" dirty="0">
                        <a:solidFill>
                          <a:schemeClr val="bg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학생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교원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교원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학생</a:t>
                      </a:r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학부모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학생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학생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3886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dirty="0" smtClean="0">
                          <a:solidFill>
                            <a:schemeClr val="bg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내용</a:t>
                      </a:r>
                      <a:endParaRPr lang="ko-KR" altLang="en-US" sz="870" dirty="0">
                        <a:solidFill>
                          <a:schemeClr val="bg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0" marB="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학생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수요조사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전년도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개설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현황 분석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교사 수급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상황 분석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90000" marB="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교과대표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회의 협의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교육과정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위원회의 심의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90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학년별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별도 제작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과목별 개요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및 주요 내용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진로진학과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연계한 과목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특징 안내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90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교육과정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안내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진로지도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역량강화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수강신청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지도방법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90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교육과정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안내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진로와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연계한 과목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선택 방법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수강 신청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방법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90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개별 </a:t>
                      </a:r>
                    </a:p>
                    <a:p>
                      <a:pPr algn="ctr" latinLnBrk="1"/>
                      <a:r>
                        <a:rPr lang="ko-KR" altLang="en-US" sz="870" b="0" dirty="0" err="1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맞춤식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 진로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진학지도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진로진학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상담교사 및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담임교사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주관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90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진로 연계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수강 신청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확인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학부모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동의 확인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90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소인수 과목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개설 결정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과목별 수강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인원 조정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수강 신청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변경 학생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 관리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90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과목별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교과서 주문 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수량 확정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학생 및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교사용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교과서 주문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90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담당교사 및</a:t>
                      </a:r>
                      <a:endParaRPr lang="en-US" altLang="ko-KR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 교실 배치</a:t>
                      </a:r>
                    </a:p>
                    <a:p>
                      <a:pPr algn="ctr" latinLnBrk="1"/>
                      <a:endParaRPr lang="ko-KR" altLang="en-US" sz="870" b="0" dirty="0" smtClean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학생</a:t>
                      </a:r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학급</a:t>
                      </a:r>
                      <a:r>
                        <a:rPr lang="en-US" altLang="ko-KR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,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교사용 </a:t>
                      </a:r>
                    </a:p>
                    <a:p>
                      <a:pPr algn="ctr" latinLnBrk="1"/>
                      <a:r>
                        <a:rPr lang="ko-KR" altLang="en-US" sz="870" b="0" dirty="0" smtClean="0">
                          <a:solidFill>
                            <a:schemeClr val="tx1"/>
                          </a:solidFill>
                          <a:latin typeface="나눔스퀘어OTF" pitchFamily="34" charset="-127"/>
                          <a:ea typeface="나눔스퀘어OTF" pitchFamily="34" charset="-127"/>
                        </a:rPr>
                        <a:t>시간표 확정</a:t>
                      </a:r>
                      <a:endParaRPr lang="ko-KR" altLang="en-US" sz="870" b="0" dirty="0">
                        <a:solidFill>
                          <a:schemeClr val="tx1"/>
                        </a:solidFill>
                        <a:latin typeface="나눔스퀘어OTF" pitchFamily="34" charset="-127"/>
                        <a:ea typeface="나눔스퀘어OTF" pitchFamily="34" charset="-127"/>
                      </a:endParaRPr>
                    </a:p>
                  </a:txBody>
                  <a:tcPr marL="0" marR="0" marT="90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직사각형 12"/>
          <p:cNvSpPr/>
          <p:nvPr/>
        </p:nvSpPr>
        <p:spPr>
          <a:xfrm>
            <a:off x="571472" y="2906964"/>
            <a:ext cx="200026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≫ 학생들의 과목 선택 </a:t>
            </a:r>
            <a:endParaRPr lang="en-US" altLang="ko-KR" sz="1400" kern="1000" spc="-6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     </a:t>
            </a:r>
            <a:r>
              <a:rPr lang="ko-KR" altLang="en-US" sz="1400" kern="1000" spc="-6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수요조사를 바탕으로 </a:t>
            </a:r>
            <a:endParaRPr lang="en-US" altLang="ko-KR" sz="1400" kern="1000" spc="-60" dirty="0" smtClean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     개설 과목 확정</a:t>
            </a:r>
            <a:endParaRPr lang="en-US" altLang="ko-KR" sz="1400" kern="1000" spc="-6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≫ 과목  선택을 위한 </a:t>
            </a:r>
            <a:endParaRPr lang="en-US" altLang="ko-KR" sz="1400" kern="1000" spc="-6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     </a:t>
            </a:r>
            <a:r>
              <a:rPr lang="ko-KR" altLang="en-US" sz="1400" kern="1000" spc="-6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교육과정 설명회</a:t>
            </a:r>
            <a:r>
              <a:rPr lang="en-US" altLang="ko-KR" sz="1400" kern="1000" spc="-6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ko-KR" altLang="en-US" sz="1400" kern="1000" spc="-60" dirty="0" smtClean="0">
                <a:solidFill>
                  <a:srgbClr val="0070C0"/>
                </a:solidFill>
                <a:latin typeface="나눔스퀘어OTF Bold" pitchFamily="34" charset="-127"/>
                <a:ea typeface="나눔스퀘어OTF Bold" pitchFamily="34" charset="-127"/>
              </a:rPr>
              <a:t>     진로 학업 설계 상담 </a:t>
            </a:r>
            <a:endParaRPr lang="en-US" altLang="ko-KR" sz="1400" kern="1000" spc="-60" dirty="0" smtClean="0">
              <a:solidFill>
                <a:srgbClr val="0070C0"/>
              </a:solidFill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     등이  체계적</a:t>
            </a:r>
            <a:endParaRPr lang="en-US" altLang="ko-KR" sz="1400" kern="1000" spc="-6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≫  수강신청을 통한 </a:t>
            </a:r>
            <a:endParaRPr lang="en-US" altLang="ko-KR" sz="1400" kern="1000" spc="-6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     차년도 교육</a:t>
            </a:r>
            <a:r>
              <a:rPr lang="en-US" altLang="ko-KR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 </a:t>
            </a:r>
            <a:r>
              <a:rPr lang="ko-KR" altLang="en-US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과정 및 </a:t>
            </a:r>
            <a:endParaRPr lang="en-US" altLang="ko-KR" sz="1400" kern="1000" spc="-60" dirty="0" smtClean="0">
              <a:latin typeface="나눔스퀘어OTF Bold" pitchFamily="34" charset="-127"/>
              <a:ea typeface="나눔스퀘어OTF Bold" pitchFamily="34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1400" kern="1000" spc="-60" dirty="0" smtClean="0">
                <a:latin typeface="나눔스퀘어OTF Bold" pitchFamily="34" charset="-127"/>
                <a:ea typeface="나눔스퀘어OTF Bold" pitchFamily="34" charset="-127"/>
              </a:rPr>
              <a:t>     시간표 확정</a:t>
            </a:r>
            <a:endParaRPr lang="ko-KR" altLang="en-US" sz="1400" kern="1000" spc="-60" dirty="0"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357158" y="321967"/>
            <a:ext cx="8386418" cy="1035331"/>
            <a:chOff x="357158" y="321967"/>
            <a:chExt cx="8386418" cy="1035331"/>
          </a:xfrm>
        </p:grpSpPr>
        <p:sp>
          <p:nvSpPr>
            <p:cNvPr id="6" name="TextBox 5"/>
            <p:cNvSpPr txBox="1"/>
            <p:nvPr/>
          </p:nvSpPr>
          <p:spPr>
            <a:xfrm>
              <a:off x="1413136" y="864855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외국의 고교학점제 운영 사례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7158" y="834078"/>
              <a:ext cx="9746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해외</a:t>
              </a:r>
              <a:endParaRPr lang="en-US" altLang="ko-KR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운영 사례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92870" y="321967"/>
              <a:ext cx="3122534" cy="34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spc="-40" dirty="0" smtClean="0">
                  <a:latin typeface="나눔스퀘어OTF" pitchFamily="34" charset="-127"/>
                  <a:ea typeface="나눔스퀘어OTF" pitchFamily="34" charset="-127"/>
                </a:rPr>
                <a:t>03 </a:t>
              </a:r>
              <a:r>
                <a:rPr lang="ko-KR" altLang="en-US" sz="1200" spc="-40" dirty="0" smtClean="0">
                  <a:latin typeface="나눔스퀘어OTF" pitchFamily="34" charset="-127"/>
                  <a:ea typeface="나눔스퀘어OTF" pitchFamily="34" charset="-127"/>
                </a:rPr>
                <a:t>고교학점제 도입</a:t>
              </a:r>
              <a:r>
                <a:rPr lang="en-US" altLang="ko-KR" sz="1200" spc="-40" dirty="0" smtClean="0">
                  <a:latin typeface="나눔스퀘어OTF" pitchFamily="34" charset="-127"/>
                  <a:ea typeface="나눔스퀘어OTF" pitchFamily="34" charset="-127"/>
                </a:rPr>
                <a:t>, </a:t>
              </a:r>
              <a:r>
                <a:rPr lang="ko-KR" altLang="en-US" sz="1200" spc="-40" dirty="0" smtClean="0">
                  <a:latin typeface="나눔스퀘어OTF" pitchFamily="34" charset="-127"/>
                  <a:ea typeface="나눔스퀘어OTF" pitchFamily="34" charset="-127"/>
                </a:rPr>
                <a:t>어떻게 준비하고 있을까요</a:t>
              </a:r>
              <a:r>
                <a:rPr lang="en-US" altLang="ko-KR" sz="1200" spc="-4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4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906822" y="1521946"/>
            <a:ext cx="7510801" cy="4407384"/>
            <a:chOff x="906822" y="1521946"/>
            <a:chExt cx="7510801" cy="4407384"/>
          </a:xfrm>
        </p:grpSpPr>
        <p:grpSp>
          <p:nvGrpSpPr>
            <p:cNvPr id="10" name="그룹 41"/>
            <p:cNvGrpSpPr/>
            <p:nvPr/>
          </p:nvGrpSpPr>
          <p:grpSpPr>
            <a:xfrm>
              <a:off x="1851561" y="1521946"/>
              <a:ext cx="6464134" cy="1745926"/>
              <a:chOff x="1884219" y="1306286"/>
              <a:chExt cx="6464134" cy="1745926"/>
            </a:xfrm>
          </p:grpSpPr>
          <p:pic>
            <p:nvPicPr>
              <p:cNvPr id="23" name="Picture 2" descr="C:\Users\Administrator\Desktop\17-1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06" t="18977" r="8701" b="55565"/>
              <a:stretch/>
            </p:blipFill>
            <p:spPr bwMode="auto">
              <a:xfrm>
                <a:off x="1884219" y="1306286"/>
                <a:ext cx="6464134" cy="17459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599404" y="1982592"/>
                <a:ext cx="894170" cy="424732"/>
              </a:xfrm>
              <a:prstGeom prst="rect">
                <a:avLst/>
              </a:prstGeom>
              <a:noFill/>
            </p:spPr>
            <p:txBody>
              <a:bodyPr wrap="square" r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b="1" kern="6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미</a:t>
                </a:r>
                <a:r>
                  <a:rPr lang="ko-KR" altLang="en-US" kern="6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국</a:t>
                </a:r>
                <a:endParaRPr lang="en-US" altLang="ko-KR" kern="6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815514" y="1966883"/>
                <a:ext cx="1003028" cy="424732"/>
              </a:xfrm>
              <a:prstGeom prst="rect">
                <a:avLst/>
              </a:prstGeom>
              <a:noFill/>
            </p:spPr>
            <p:txBody>
              <a:bodyPr wrap="square" r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b="1" kern="6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싱가포르</a:t>
                </a:r>
                <a:endParaRPr lang="en-US" altLang="ko-KR" b="1" kern="6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657049" y="1975733"/>
                <a:ext cx="910005" cy="405560"/>
              </a:xfrm>
              <a:prstGeom prst="rect">
                <a:avLst/>
              </a:prstGeom>
              <a:noFill/>
            </p:spPr>
            <p:txBody>
              <a:bodyPr wrap="square" r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ko-KR" altLang="en-US" b="1" kern="600" dirty="0">
                    <a:solidFill>
                      <a:schemeClr val="bg1"/>
                    </a:solidFill>
                    <a:latin typeface="나눔스퀘어OTF Bold" pitchFamily="34" charset="-127"/>
                    <a:ea typeface="나눔스퀘어OTF Bold" pitchFamily="34" charset="-127"/>
                  </a:rPr>
                  <a:t>핀란드</a:t>
                </a:r>
                <a:endParaRPr lang="en-US" altLang="ko-KR" b="1" kern="600" dirty="0"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endParaRPr>
              </a:p>
            </p:txBody>
          </p:sp>
        </p:grpSp>
        <p:grpSp>
          <p:nvGrpSpPr>
            <p:cNvPr id="31" name="그룹 30"/>
            <p:cNvGrpSpPr/>
            <p:nvPr/>
          </p:nvGrpSpPr>
          <p:grpSpPr>
            <a:xfrm>
              <a:off x="906822" y="2643182"/>
              <a:ext cx="7510801" cy="3286148"/>
              <a:chOff x="906822" y="2643182"/>
              <a:chExt cx="7510801" cy="3286148"/>
            </a:xfrm>
          </p:grpSpPr>
          <p:sp>
            <p:nvSpPr>
              <p:cNvPr id="19" name="대각선 방향의 모서리가 둥근 사각형 18"/>
              <p:cNvSpPr/>
              <p:nvPr/>
            </p:nvSpPr>
            <p:spPr>
              <a:xfrm>
                <a:off x="936000" y="2643182"/>
                <a:ext cx="7272000" cy="3286148"/>
              </a:xfrm>
              <a:prstGeom prst="round2Diag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30" name="그룹 29"/>
              <p:cNvGrpSpPr/>
              <p:nvPr/>
            </p:nvGrpSpPr>
            <p:grpSpPr>
              <a:xfrm>
                <a:off x="906822" y="2695884"/>
                <a:ext cx="7510801" cy="3168000"/>
                <a:chOff x="906822" y="2695884"/>
                <a:chExt cx="7510801" cy="3168000"/>
              </a:xfrm>
            </p:grpSpPr>
            <p:cxnSp>
              <p:nvCxnSpPr>
                <p:cNvPr id="20" name="직선 연결선 19"/>
                <p:cNvCxnSpPr/>
                <p:nvPr/>
              </p:nvCxnSpPr>
              <p:spPr>
                <a:xfrm>
                  <a:off x="1895293" y="2695884"/>
                  <a:ext cx="0" cy="316800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직선 연결선 20"/>
                <p:cNvCxnSpPr/>
                <p:nvPr/>
              </p:nvCxnSpPr>
              <p:spPr>
                <a:xfrm>
                  <a:off x="3962400" y="2695884"/>
                  <a:ext cx="0" cy="316800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직선 연결선 21"/>
                <p:cNvCxnSpPr/>
                <p:nvPr/>
              </p:nvCxnSpPr>
              <p:spPr>
                <a:xfrm flipH="1">
                  <a:off x="6126484" y="2695884"/>
                  <a:ext cx="1" cy="316800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/>
                <p:cNvSpPr txBox="1"/>
                <p:nvPr/>
              </p:nvSpPr>
              <p:spPr>
                <a:xfrm>
                  <a:off x="1841186" y="2999960"/>
                  <a:ext cx="2093504" cy="2747034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970" kern="600" spc="-70" dirty="0">
                      <a:solidFill>
                        <a:srgbClr val="EC6D6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각 주</a:t>
                  </a:r>
                  <a:r>
                    <a:rPr lang="en-US" altLang="ko-KR" sz="970" kern="600" spc="-70" dirty="0">
                      <a:solidFill>
                        <a:srgbClr val="EC6D6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(</a:t>
                  </a:r>
                  <a:r>
                    <a:rPr lang="ko-KR" altLang="en-US" sz="970" kern="600" spc="-70" dirty="0">
                      <a:solidFill>
                        <a:srgbClr val="EC6D6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州</a:t>
                  </a:r>
                  <a:r>
                    <a:rPr lang="en-US" altLang="ko-KR" sz="970" kern="600" spc="-70" dirty="0" smtClean="0">
                      <a:solidFill>
                        <a:srgbClr val="EC6D6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)</a:t>
                  </a:r>
                  <a:r>
                    <a:rPr lang="ko-KR" altLang="en-US" sz="970" kern="600" spc="-70" dirty="0">
                      <a:solidFill>
                        <a:srgbClr val="EC6D6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의 교육과정 성취기준</a:t>
                  </a:r>
                  <a:r>
                    <a:rPr lang="en-US" altLang="ko-KR" sz="970" kern="600" spc="-70" dirty="0">
                      <a:solidFill>
                        <a:srgbClr val="EC6D6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, </a:t>
                  </a:r>
                  <a:endParaRPr lang="en-US" altLang="ko-KR" sz="970" kern="600" spc="-70" dirty="0" smtClean="0">
                    <a:solidFill>
                      <a:srgbClr val="EC6D6B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970" kern="600" spc="-70" dirty="0" smtClean="0">
                      <a:solidFill>
                        <a:srgbClr val="EC6D6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수업일수</a:t>
                  </a:r>
                  <a:r>
                    <a:rPr lang="en-US" altLang="ko-KR" sz="970" kern="600" spc="-70" dirty="0" smtClean="0">
                      <a:solidFill>
                        <a:srgbClr val="EC6D6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, </a:t>
                  </a:r>
                  <a:r>
                    <a:rPr lang="ko-KR" altLang="en-US" sz="970" kern="600" spc="-70" dirty="0" smtClean="0">
                      <a:solidFill>
                        <a:srgbClr val="EC6D6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교육 </a:t>
                  </a:r>
                  <a:r>
                    <a:rPr lang="ko-KR" altLang="en-US" sz="970" kern="600" spc="-70" dirty="0">
                      <a:solidFill>
                        <a:srgbClr val="EC6D6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커뮤니티 </a:t>
                  </a:r>
                  <a:r>
                    <a:rPr lang="ko-KR" altLang="en-US" sz="970" kern="600" spc="-70" dirty="0" smtClean="0">
                      <a:solidFill>
                        <a:srgbClr val="EC6D6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그룹을 </a:t>
                  </a:r>
                  <a:r>
                    <a:rPr lang="ko-KR" altLang="en-US" sz="970" kern="600" spc="-70" dirty="0">
                      <a:solidFill>
                        <a:srgbClr val="EC6D6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통해 </a:t>
                  </a:r>
                  <a:endParaRPr lang="en-US" altLang="ko-KR" sz="970" kern="600" spc="-70" dirty="0" smtClean="0">
                    <a:solidFill>
                      <a:srgbClr val="EC6D6B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970" kern="600" spc="-70" dirty="0" smtClean="0">
                      <a:solidFill>
                        <a:srgbClr val="EC6D6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교과목과  </a:t>
                  </a:r>
                  <a:r>
                    <a:rPr lang="ko-KR" altLang="en-US" sz="970" kern="600" spc="-70" dirty="0" err="1" smtClean="0">
                      <a:solidFill>
                        <a:srgbClr val="EC6D6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시수를</a:t>
                  </a:r>
                  <a:r>
                    <a:rPr lang="ko-KR" altLang="en-US" sz="970" kern="600" spc="-70" dirty="0" smtClean="0">
                      <a:solidFill>
                        <a:srgbClr val="EC6D6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결정</a:t>
                  </a:r>
                  <a:endParaRPr lang="en-US" altLang="ko-KR" sz="970" b="1" kern="600" spc="-70" dirty="0">
                    <a:solidFill>
                      <a:srgbClr val="EC6D6B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ko-KR" altLang="en-US" sz="1400" kern="600" spc="-110" dirty="0" err="1" smtClean="0">
                      <a:solidFill>
                        <a:srgbClr val="EC6D6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무학년</a:t>
                  </a:r>
                  <a:r>
                    <a:rPr lang="ko-KR" altLang="en-US" sz="1400" kern="600" spc="-110" dirty="0" smtClean="0">
                      <a:solidFill>
                        <a:srgbClr val="EC6D6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</a:t>
                  </a:r>
                  <a:r>
                    <a:rPr lang="ko-KR" altLang="en-US" sz="1400" kern="600" spc="-110" dirty="0">
                      <a:solidFill>
                        <a:srgbClr val="EC6D6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기반의 </a:t>
                  </a:r>
                  <a:r>
                    <a:rPr lang="ko-KR" altLang="en-US" sz="1400" kern="600" spc="-110" dirty="0" smtClean="0">
                      <a:solidFill>
                        <a:srgbClr val="EC6D6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학점제 운영</a:t>
                  </a:r>
                  <a:endParaRPr lang="ko-KR" altLang="en-US" sz="1400" kern="600" spc="-110" dirty="0">
                    <a:solidFill>
                      <a:srgbClr val="EC6D6B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200000"/>
                    </a:lnSpc>
                  </a:pPr>
                  <a:endParaRPr lang="en-US" altLang="ko-KR" sz="300" kern="600" spc="-70" dirty="0" smtClean="0">
                    <a:latin typeface="나눔스퀘어OTF" pitchFamily="34" charset="-127"/>
                    <a:ea typeface="나눔스퀘어OTF" pitchFamily="34" charset="-127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ko-KR" altLang="en-US" sz="970" b="1" kern="600" spc="-11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≫ </a:t>
                  </a:r>
                  <a:r>
                    <a:rPr lang="ko-KR" altLang="en-US" sz="970" kern="600" spc="-70" dirty="0" err="1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정규반</a:t>
                  </a:r>
                  <a:r>
                    <a:rPr lang="ko-KR" altLang="en-US" sz="970" kern="600" spc="-7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</a:t>
                  </a:r>
                  <a:r>
                    <a:rPr lang="en-US" altLang="ko-KR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– </a:t>
                  </a:r>
                  <a:r>
                    <a:rPr lang="ko-KR" altLang="en-US" sz="970" kern="600" spc="-7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우등반</a:t>
                  </a:r>
                  <a:r>
                    <a:rPr lang="ko-KR" altLang="en-US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</a:t>
                  </a:r>
                  <a:r>
                    <a:rPr lang="en-US" altLang="ko-KR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– </a:t>
                  </a:r>
                  <a:r>
                    <a:rPr lang="ko-KR" altLang="en-US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대학선수과목 </a:t>
                  </a:r>
                  <a:r>
                    <a:rPr lang="ko-KR" altLang="en-US" sz="970" kern="600" spc="-7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등 개설</a:t>
                  </a:r>
                  <a:endParaRPr lang="ko-KR" altLang="en-US" sz="970" kern="600" spc="-7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200000"/>
                    </a:lnSpc>
                  </a:pPr>
                  <a:endParaRPr lang="en-US" altLang="ko-KR" sz="970" b="1" kern="600" spc="-11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150000"/>
                    </a:lnSpc>
                  </a:pPr>
                  <a:endParaRPr lang="en-US" altLang="ko-KR" sz="970" b="1" kern="600" spc="-11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150000"/>
                    </a:lnSpc>
                  </a:pPr>
                  <a:endParaRPr lang="en-US" altLang="ko-KR" sz="970" b="1" kern="600" spc="-11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ko-KR" altLang="en-US" sz="970" b="1" kern="600" spc="-11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≫ 학교마다 </a:t>
                  </a:r>
                  <a:r>
                    <a:rPr lang="ko-KR" altLang="en-US" sz="970" b="1" kern="600" spc="-11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한 교과 영역에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970" b="1" kern="600" spc="-11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     많은 하위 과목</a:t>
                  </a:r>
                  <a:r>
                    <a:rPr lang="en-US" altLang="ko-KR" sz="970" b="1" kern="600" spc="-11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(</a:t>
                  </a:r>
                  <a:r>
                    <a:rPr lang="ko-KR" altLang="en-US" sz="970" b="1" kern="600" spc="-11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통상 </a:t>
                  </a:r>
                  <a:r>
                    <a:rPr lang="en-US" altLang="ko-KR" sz="970" b="1" kern="600" spc="-11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200~400</a:t>
                  </a:r>
                  <a:r>
                    <a:rPr lang="ko-KR" altLang="en-US" sz="970" b="1" kern="600" spc="-11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과목</a:t>
                  </a:r>
                  <a:r>
                    <a:rPr lang="en-US" altLang="ko-KR" sz="970" b="1" kern="600" spc="-11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)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970" b="1" kern="600" spc="-11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     개설</a:t>
                  </a:r>
                  <a:endParaRPr lang="ko-KR" altLang="en-US" sz="970" b="1" kern="600" spc="-11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3988797" y="2984116"/>
                  <a:ext cx="2124923" cy="2815130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970" kern="600" spc="-70" dirty="0">
                      <a:solidFill>
                        <a:srgbClr val="00A4A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학년 구분 없이 </a:t>
                  </a:r>
                  <a:r>
                    <a:rPr lang="en-US" altLang="ko-KR" sz="970" kern="600" spc="-70" dirty="0">
                      <a:solidFill>
                        <a:srgbClr val="00A4A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1</a:t>
                  </a:r>
                  <a:r>
                    <a:rPr lang="ko-KR" altLang="en-US" sz="970" kern="600" spc="-70" dirty="0">
                      <a:solidFill>
                        <a:srgbClr val="00A4A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년 과정을 </a:t>
                  </a:r>
                  <a:r>
                    <a:rPr lang="en-US" altLang="ko-KR" sz="970" kern="600" spc="-70" dirty="0">
                      <a:solidFill>
                        <a:srgbClr val="00A4A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5∼6</a:t>
                  </a:r>
                  <a:r>
                    <a:rPr lang="ko-KR" altLang="en-US" sz="970" kern="600" spc="-70" dirty="0">
                      <a:solidFill>
                        <a:srgbClr val="00A4A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개 학기로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970" kern="600" spc="-70" dirty="0">
                      <a:solidFill>
                        <a:srgbClr val="00A4A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구성하고</a:t>
                  </a:r>
                  <a:r>
                    <a:rPr lang="en-US" altLang="ko-KR" sz="970" kern="600" spc="-70" dirty="0">
                      <a:solidFill>
                        <a:srgbClr val="00A4A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, 1</a:t>
                  </a:r>
                  <a:r>
                    <a:rPr lang="ko-KR" altLang="en-US" sz="970" kern="600" spc="-70" dirty="0">
                      <a:solidFill>
                        <a:srgbClr val="00A4A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학기에 </a:t>
                  </a:r>
                  <a:r>
                    <a:rPr lang="en-US" altLang="ko-KR" sz="970" kern="600" spc="-70" dirty="0">
                      <a:solidFill>
                        <a:srgbClr val="00A4A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5∼6 </a:t>
                  </a:r>
                  <a:r>
                    <a:rPr lang="ko-KR" altLang="en-US" sz="970" kern="600" spc="-70" dirty="0">
                      <a:solidFill>
                        <a:srgbClr val="00A4A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코스를 </a:t>
                  </a:r>
                  <a:r>
                    <a:rPr lang="ko-KR" altLang="en-US" sz="970" kern="600" spc="-70" dirty="0" smtClean="0">
                      <a:solidFill>
                        <a:srgbClr val="00A4A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수강하는</a:t>
                  </a:r>
                  <a:endParaRPr lang="ko-KR" altLang="en-US" sz="970" kern="600" spc="-70" dirty="0">
                    <a:solidFill>
                      <a:srgbClr val="00A4AB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ko-KR" altLang="en-US" sz="1400" kern="600" spc="-110" dirty="0" err="1">
                      <a:solidFill>
                        <a:srgbClr val="00A4A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무학년</a:t>
                  </a:r>
                  <a:r>
                    <a:rPr lang="ko-KR" altLang="en-US" sz="1400" kern="600" spc="-110" dirty="0">
                      <a:solidFill>
                        <a:srgbClr val="00A4A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학점제 </a:t>
                  </a:r>
                  <a:r>
                    <a:rPr lang="ko-KR" altLang="en-US" sz="1400" kern="600" spc="-110" dirty="0" smtClean="0">
                      <a:solidFill>
                        <a:srgbClr val="00A4AB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운영</a:t>
                  </a:r>
                  <a:endParaRPr lang="en-US" altLang="ko-KR" sz="1400" kern="600" spc="-110" dirty="0" smtClean="0">
                    <a:solidFill>
                      <a:srgbClr val="00A4AB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endParaRPr lang="en-US" altLang="ko-KR" sz="1000" kern="600" spc="-70" dirty="0" smtClean="0">
                    <a:solidFill>
                      <a:srgbClr val="45BBA5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endParaRPr lang="en-US" altLang="ko-KR" sz="1000" kern="600" spc="-70" dirty="0" smtClean="0">
                    <a:solidFill>
                      <a:srgbClr val="45BBA5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970" b="1" kern="600" spc="-11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≫ </a:t>
                  </a:r>
                  <a:r>
                    <a:rPr lang="ko-KR" altLang="en-US" sz="970" kern="600" spc="-7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일반계 </a:t>
                  </a:r>
                  <a:r>
                    <a:rPr lang="ko-KR" altLang="en-US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고등학교의 경우 </a:t>
                  </a:r>
                  <a:r>
                    <a:rPr lang="ko-KR" altLang="en-US" sz="970" kern="600" spc="-7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교과목별로</a:t>
                  </a:r>
                  <a:endParaRPr lang="ko-KR" altLang="en-US" sz="970" kern="600" spc="-7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 </a:t>
                  </a:r>
                  <a:r>
                    <a:rPr lang="ko-KR" altLang="en-US" sz="970" kern="600" spc="-7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  </a:t>
                  </a:r>
                  <a:r>
                    <a:rPr lang="ko-KR" altLang="en-US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필수코스와 필수코스의 후속 과정인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 </a:t>
                  </a:r>
                  <a:r>
                    <a:rPr lang="ko-KR" altLang="en-US" sz="970" kern="600" spc="-7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 </a:t>
                  </a:r>
                  <a:r>
                    <a:rPr lang="ko-KR" altLang="en-US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심화코스 그리고 다양한 과목을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</a:t>
                  </a:r>
                  <a:r>
                    <a:rPr lang="ko-KR" altLang="en-US" sz="970" kern="600" spc="-7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   </a:t>
                  </a:r>
                  <a:r>
                    <a:rPr lang="ko-KR" altLang="en-US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통합한 응용코스 강좌를 개설 운영</a:t>
                  </a:r>
                </a:p>
                <a:p>
                  <a:pPr>
                    <a:lnSpc>
                      <a:spcPct val="150000"/>
                    </a:lnSpc>
                  </a:pPr>
                  <a:endParaRPr lang="en-US" altLang="ko-KR" sz="970" b="1" kern="600" spc="-11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ko-KR" altLang="en-US" sz="970" b="1" kern="600" spc="-11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≫ </a:t>
                  </a:r>
                  <a:r>
                    <a:rPr lang="en-US" altLang="ko-KR" sz="970" b="1" kern="600" spc="-11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75</a:t>
                  </a:r>
                  <a:r>
                    <a:rPr lang="ko-KR" altLang="en-US" sz="970" b="1" kern="600" spc="-11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개 코스 중 필수코스는 </a:t>
                  </a:r>
                  <a:endParaRPr lang="en-US" altLang="ko-KR" sz="970" b="1" kern="600" spc="-11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en-US" altLang="ko-KR" sz="970" b="1" kern="600" spc="-11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    47</a:t>
                  </a:r>
                  <a:r>
                    <a:rPr lang="en-US" altLang="ko-KR" sz="970" b="1" kern="600" spc="-11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∼51</a:t>
                  </a:r>
                  <a:r>
                    <a:rPr lang="ko-KR" altLang="en-US" sz="970" b="1" kern="600" spc="-11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개 </a:t>
                  </a:r>
                  <a:r>
                    <a:rPr lang="ko-KR" altLang="en-US" sz="970" b="1" kern="600" spc="-11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정도이고 </a:t>
                  </a:r>
                  <a:endParaRPr lang="en-US" altLang="ko-KR" sz="970" b="1" kern="600" spc="-11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en-US" altLang="ko-KR" sz="970" b="1" kern="600" spc="-11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    </a:t>
                  </a:r>
                  <a:r>
                    <a:rPr lang="ko-KR" altLang="en-US" sz="970" b="1" kern="600" spc="-11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나머지는 </a:t>
                  </a:r>
                  <a:r>
                    <a:rPr lang="ko-KR" altLang="en-US" sz="970" b="1" kern="600" spc="-110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학생별로</a:t>
                  </a:r>
                  <a:r>
                    <a:rPr lang="ko-KR" altLang="en-US" sz="970" b="1" kern="600" spc="-11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선택</a:t>
                  </a:r>
                  <a:endParaRPr lang="en-US" altLang="ko-KR" sz="970" b="1" kern="600" spc="-11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  <p:grpSp>
              <p:nvGrpSpPr>
                <p:cNvPr id="16" name="그룹 52"/>
                <p:cNvGrpSpPr/>
                <p:nvPr/>
              </p:nvGrpSpPr>
              <p:grpSpPr>
                <a:xfrm>
                  <a:off x="906822" y="3893252"/>
                  <a:ext cx="934364" cy="707366"/>
                  <a:chOff x="906822" y="4155535"/>
                  <a:chExt cx="934364" cy="836239"/>
                </a:xfrm>
              </p:grpSpPr>
              <p:sp>
                <p:nvSpPr>
                  <p:cNvPr id="17" name="타원 16"/>
                  <p:cNvSpPr/>
                  <p:nvPr/>
                </p:nvSpPr>
                <p:spPr>
                  <a:xfrm>
                    <a:off x="1033423" y="4205527"/>
                    <a:ext cx="786247" cy="786247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906822" y="4155535"/>
                    <a:ext cx="934364" cy="738664"/>
                  </a:xfrm>
                  <a:prstGeom prst="rect">
                    <a:avLst/>
                  </a:prstGeom>
                  <a:noFill/>
                </p:spPr>
                <p:txBody>
                  <a:bodyPr wrap="square" rIns="0" rtlCol="0">
                    <a:spAutoFit/>
                  </a:bodyPr>
                  <a:lstStyle/>
                  <a:p>
                    <a:pPr algn="ctr"/>
                    <a:r>
                      <a:rPr lang="ko-KR" altLang="en-US" sz="1400" kern="600" dirty="0" smtClean="0">
                        <a:solidFill>
                          <a:srgbClr val="009999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고교</a:t>
                    </a:r>
                    <a:endParaRPr lang="en-US" altLang="ko-KR" sz="1400" kern="600" dirty="0" smtClean="0">
                      <a:solidFill>
                        <a:srgbClr val="009999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  <a:p>
                    <a:pPr algn="ctr"/>
                    <a:r>
                      <a:rPr lang="ko-KR" altLang="en-US" sz="1400" kern="600" dirty="0" smtClean="0">
                        <a:solidFill>
                          <a:srgbClr val="009999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교육과정</a:t>
                    </a:r>
                    <a:endParaRPr lang="en-US" altLang="ko-KR" sz="1400" kern="600" dirty="0" smtClean="0">
                      <a:solidFill>
                        <a:srgbClr val="009999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  <a:p>
                    <a:pPr algn="ctr"/>
                    <a:r>
                      <a:rPr lang="ko-KR" altLang="en-US" sz="1400" kern="600" dirty="0" smtClean="0">
                        <a:solidFill>
                          <a:srgbClr val="009999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운</a:t>
                    </a:r>
                    <a:r>
                      <a:rPr lang="ko-KR" altLang="en-US" sz="1400" kern="600" dirty="0">
                        <a:solidFill>
                          <a:srgbClr val="009999"/>
                        </a:solidFill>
                        <a:latin typeface="나눔스퀘어OTF Bold" pitchFamily="34" charset="-127"/>
                        <a:ea typeface="나눔스퀘어OTF Bold" pitchFamily="34" charset="-127"/>
                      </a:rPr>
                      <a:t>영</a:t>
                    </a:r>
                    <a:endParaRPr lang="en-US" altLang="ko-KR" sz="1400" kern="600" dirty="0" smtClean="0">
                      <a:solidFill>
                        <a:srgbClr val="009999"/>
                      </a:solidFill>
                      <a:latin typeface="나눔스퀘어OTF Bold" pitchFamily="34" charset="-127"/>
                      <a:ea typeface="나눔스퀘어OTF Bold" pitchFamily="34" charset="-127"/>
                    </a:endParaRPr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6126483" y="2985229"/>
                  <a:ext cx="2291140" cy="2755370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ko-KR" altLang="en-US" sz="970" spc="-70" dirty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교과목은 </a:t>
                  </a:r>
                  <a:r>
                    <a:rPr lang="en-US" altLang="ko-KR" sz="970" spc="-70" dirty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Higher1(1</a:t>
                  </a:r>
                  <a:r>
                    <a:rPr lang="ko-KR" altLang="en-US" sz="970" spc="-70" dirty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단위</a:t>
                  </a:r>
                  <a:r>
                    <a:rPr lang="en-US" altLang="ko-KR" sz="970" spc="-70" dirty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)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altLang="ko-KR" sz="970" spc="-70" dirty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–Higher2(2</a:t>
                  </a:r>
                  <a:r>
                    <a:rPr lang="ko-KR" altLang="en-US" sz="970" spc="-70" dirty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단위</a:t>
                  </a:r>
                  <a:r>
                    <a:rPr lang="en-US" altLang="ko-KR" sz="970" spc="-70" dirty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)–Higher3(3</a:t>
                  </a:r>
                  <a:r>
                    <a:rPr lang="ko-KR" altLang="en-US" sz="970" spc="-70" dirty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단위</a:t>
                  </a:r>
                  <a:r>
                    <a:rPr lang="en-US" altLang="ko-KR" sz="970" spc="-70" dirty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)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ko-KR" altLang="en-US" sz="1400" spc="-110" dirty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수준별 </a:t>
                  </a:r>
                  <a:r>
                    <a:rPr lang="ko-KR" altLang="en-US" sz="1400" spc="-110" dirty="0" smtClean="0">
                      <a:solidFill>
                        <a:srgbClr val="005BAC"/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클래스 학점제  운영</a:t>
                  </a:r>
                  <a:endParaRPr lang="en-US" altLang="ko-KR" sz="1400" spc="-110" dirty="0" smtClean="0">
                    <a:solidFill>
                      <a:srgbClr val="005BAC"/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endParaRPr lang="en-US" altLang="ko-KR" sz="1000" spc="-70" dirty="0" smtClean="0">
                    <a:solidFill>
                      <a:schemeClr val="accent1">
                        <a:lumMod val="7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endParaRPr lang="en-US" altLang="ko-KR" sz="1000" spc="-70" dirty="0">
                    <a:solidFill>
                      <a:schemeClr val="accent1">
                        <a:lumMod val="7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970" b="1" kern="600" spc="-11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≫</a:t>
                  </a:r>
                  <a:r>
                    <a:rPr lang="ko-KR" altLang="en-US" sz="970" kern="600" spc="-7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</a:t>
                  </a:r>
                  <a:r>
                    <a:rPr lang="ko-KR" altLang="en-US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학생은 </a:t>
                  </a:r>
                  <a:r>
                    <a:rPr lang="en-US" altLang="ko-KR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12</a:t>
                  </a:r>
                  <a:r>
                    <a:rPr lang="ko-KR" altLang="en-US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단위까지 과목을 선택 가능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 </a:t>
                  </a:r>
                  <a:r>
                    <a:rPr lang="ko-KR" altLang="en-US" sz="970" kern="600" spc="-7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  </a:t>
                  </a:r>
                  <a:r>
                    <a:rPr lang="ko-KR" altLang="en-US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최소 </a:t>
                  </a:r>
                  <a:r>
                    <a:rPr lang="en-US" altLang="ko-KR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10</a:t>
                  </a:r>
                  <a:r>
                    <a:rPr lang="ko-KR" altLang="en-US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단위 이상 </a:t>
                  </a:r>
                  <a:r>
                    <a:rPr lang="ko-KR" altLang="en-US" sz="970" kern="600" spc="-7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선택</a:t>
                  </a:r>
                  <a:endParaRPr lang="en-US" altLang="ko-KR" sz="970" kern="600" spc="-7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150000"/>
                    </a:lnSpc>
                  </a:pPr>
                  <a:endParaRPr lang="en-US" altLang="ko-KR" sz="970" kern="600" spc="-7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150000"/>
                    </a:lnSpc>
                  </a:pPr>
                  <a:endParaRPr lang="en-US" altLang="ko-KR" sz="970" kern="600" spc="-7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endParaRPr lang="ko-KR" altLang="en-US" sz="970" kern="600" spc="-7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  <a:p>
                  <a:pPr>
                    <a:lnSpc>
                      <a:spcPct val="200000"/>
                    </a:lnSpc>
                  </a:pPr>
                  <a:r>
                    <a:rPr lang="ko-KR" altLang="en-US" sz="970" b="1" kern="600" spc="-11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≫ </a:t>
                  </a:r>
                  <a:r>
                    <a:rPr lang="ko-KR" altLang="en-US" sz="970" kern="600" spc="-7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학생은 </a:t>
                  </a:r>
                  <a:r>
                    <a:rPr lang="ko-KR" altLang="en-US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자신의 전공영역과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 </a:t>
                  </a:r>
                  <a:r>
                    <a:rPr lang="ko-KR" altLang="en-US" sz="970" kern="600" spc="-7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  </a:t>
                  </a:r>
                  <a:r>
                    <a:rPr lang="ko-KR" altLang="en-US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대학이 요구하는 과목을 고려하여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ko-KR" altLang="en-US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</a:t>
                  </a:r>
                  <a:r>
                    <a:rPr lang="ko-KR" altLang="en-US" sz="970" kern="600" spc="-7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    </a:t>
                  </a:r>
                  <a:r>
                    <a:rPr lang="ko-KR" altLang="en-US" sz="970" kern="600" spc="-7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세 가지 수준의 과목을 조합하여 </a:t>
                  </a:r>
                  <a:r>
                    <a:rPr lang="ko-KR" altLang="en-US" sz="970" kern="600" spc="-7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나눔스퀘어OTF Bold" pitchFamily="34" charset="-127"/>
                      <a:ea typeface="나눔스퀘어OTF Bold" pitchFamily="34" charset="-127"/>
                    </a:rPr>
                    <a:t>수강</a:t>
                  </a:r>
                  <a:endParaRPr lang="ko-KR" altLang="en-US" sz="970" kern="600" spc="-7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OTF Bold" pitchFamily="34" charset="-127"/>
                    <a:ea typeface="나눔스퀘어OTF Bold" pitchFamily="34" charset="-127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57158" y="321967"/>
            <a:ext cx="8386418" cy="1035331"/>
            <a:chOff x="357158" y="321967"/>
            <a:chExt cx="8386418" cy="1035331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864855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고교학점제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고교 교육 혁신을 위한 시대적 흐름입니다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7158" y="834078"/>
              <a:ext cx="9746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혁신 교육 비전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592870" y="321967"/>
              <a:ext cx="3122534" cy="34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200" spc="-40" dirty="0" smtClean="0">
                  <a:latin typeface="나눔스퀘어OTF" pitchFamily="34" charset="-127"/>
                  <a:ea typeface="나눔스퀘어OTF" pitchFamily="34" charset="-127"/>
                </a:rPr>
                <a:t>03 </a:t>
              </a:r>
              <a:r>
                <a:rPr lang="ko-KR" altLang="en-US" sz="1200" spc="-40" dirty="0" smtClean="0">
                  <a:latin typeface="나눔스퀘어OTF" pitchFamily="34" charset="-127"/>
                  <a:ea typeface="나눔스퀘어OTF" pitchFamily="34" charset="-127"/>
                </a:rPr>
                <a:t>고교학점제 도입</a:t>
              </a:r>
              <a:r>
                <a:rPr lang="en-US" altLang="ko-KR" sz="1200" spc="-40" dirty="0" smtClean="0">
                  <a:latin typeface="나눔스퀘어OTF" pitchFamily="34" charset="-127"/>
                  <a:ea typeface="나눔스퀘어OTF" pitchFamily="34" charset="-127"/>
                </a:rPr>
                <a:t>, </a:t>
              </a:r>
              <a:r>
                <a:rPr lang="ko-KR" altLang="en-US" sz="1200" spc="-40" dirty="0" smtClean="0">
                  <a:latin typeface="나눔스퀘어OTF" pitchFamily="34" charset="-127"/>
                  <a:ea typeface="나눔스퀘어OTF" pitchFamily="34" charset="-127"/>
                </a:rPr>
                <a:t>어떻게 준비하고 있을까요</a:t>
              </a:r>
              <a:r>
                <a:rPr lang="en-US" altLang="ko-KR" sz="1200" spc="-4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4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" y="5758560"/>
            <a:ext cx="9144000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1900" kern="1000" spc="-50" dirty="0" smtClean="0">
                <a:solidFill>
                  <a:srgbClr val="EB5E42"/>
                </a:solidFill>
                <a:latin typeface="나눔스퀘어OTF ExtraBold" pitchFamily="34" charset="-127"/>
                <a:ea typeface="나눔스퀘어OTF ExtraBold" pitchFamily="34" charset="-127"/>
              </a:rPr>
              <a:t>우리 아이들의 소중한 꿈</a:t>
            </a:r>
            <a:r>
              <a:rPr lang="en-US" altLang="ko-KR" sz="1900" kern="1000" spc="-50" dirty="0" smtClean="0">
                <a:solidFill>
                  <a:srgbClr val="EB5E42"/>
                </a:solidFill>
                <a:latin typeface="나눔스퀘어OTF ExtraBold" pitchFamily="34" charset="-127"/>
                <a:ea typeface="나눔스퀘어OTF ExtraBold" pitchFamily="34" charset="-127"/>
              </a:rPr>
              <a:t>, </a:t>
            </a:r>
            <a:r>
              <a:rPr lang="ko-KR" altLang="en-US" sz="1900" kern="1000" spc="-50" dirty="0" smtClean="0">
                <a:solidFill>
                  <a:srgbClr val="EB5E42"/>
                </a:solidFill>
                <a:latin typeface="나눔스퀘어OTF ExtraBold" pitchFamily="34" charset="-127"/>
                <a:ea typeface="나눔스퀘어OTF ExtraBold" pitchFamily="34" charset="-127"/>
              </a:rPr>
              <a:t>고교학점제가 키워 나가겠습니다</a:t>
            </a:r>
            <a:r>
              <a:rPr lang="en-US" altLang="ko-KR" sz="1900" kern="1000" spc="-50" dirty="0" smtClean="0">
                <a:solidFill>
                  <a:srgbClr val="EB5E42"/>
                </a:solidFill>
                <a:latin typeface="나눔스퀘어OTF ExtraBold" pitchFamily="34" charset="-127"/>
                <a:ea typeface="나눔스퀘어OTF ExtraBold" pitchFamily="34" charset="-127"/>
              </a:rPr>
              <a:t>.</a:t>
            </a:r>
            <a:endParaRPr lang="ko-KR" altLang="en-US" sz="1900" kern="1000" spc="-50" dirty="0">
              <a:solidFill>
                <a:srgbClr val="EB5E42"/>
              </a:solidFill>
              <a:latin typeface="나눔스퀘어OTF ExtraBold" pitchFamily="34" charset="-127"/>
              <a:ea typeface="나눔스퀘어OTF ExtraBold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0566" y="4989750"/>
            <a:ext cx="1500198" cy="353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500" spc="-100" dirty="0" smtClean="0">
                <a:latin typeface="나눔스퀘어OTF Bold" pitchFamily="34" charset="-127"/>
                <a:ea typeface="나눔스퀘어OTF Bold" pitchFamily="34" charset="-127"/>
              </a:rPr>
              <a:t>제 </a:t>
            </a:r>
            <a:r>
              <a:rPr lang="en-US" altLang="ko-KR" sz="1500" spc="-100" dirty="0" smtClean="0">
                <a:latin typeface="나눔스퀘어OTF Bold" pitchFamily="34" charset="-127"/>
                <a:ea typeface="나눔스퀘어OTF Bold" pitchFamily="34" charset="-127"/>
              </a:rPr>
              <a:t>4</a:t>
            </a:r>
            <a:r>
              <a:rPr lang="ko-KR" altLang="en-US" sz="1500" spc="-100" dirty="0" smtClean="0">
                <a:latin typeface="나눔스퀘어OTF Bold" pitchFamily="34" charset="-127"/>
                <a:ea typeface="나눔스퀘어OTF Bold" pitchFamily="34" charset="-127"/>
              </a:rPr>
              <a:t>차 산업혁명</a:t>
            </a:r>
            <a:endParaRPr lang="ko-KR" altLang="en-US" sz="1500" spc="-1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1464" y="4989750"/>
            <a:ext cx="1571636" cy="353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500" spc="-100" dirty="0" smtClean="0">
                <a:latin typeface="나눔스퀘어OTF Bold" pitchFamily="34" charset="-127"/>
                <a:ea typeface="나눔스퀘어OTF Bold" pitchFamily="34" charset="-127"/>
              </a:rPr>
              <a:t>활기찬 교실 수업</a:t>
            </a:r>
            <a:endParaRPr lang="ko-KR" altLang="en-US" sz="1500" spc="-1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pic>
        <p:nvPicPr>
          <p:cNvPr id="59395" name="Picture 3" descr="C:\Users\Administrator\Desktop\41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118" y="2214554"/>
            <a:ext cx="7459663" cy="2779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그룹 57"/>
          <p:cNvGrpSpPr/>
          <p:nvPr/>
        </p:nvGrpSpPr>
        <p:grpSpPr>
          <a:xfrm>
            <a:off x="357158" y="357166"/>
            <a:ext cx="8386418" cy="1000132"/>
            <a:chOff x="357158" y="357166"/>
            <a:chExt cx="8386418" cy="1000132"/>
          </a:xfrm>
        </p:grpSpPr>
        <p:sp>
          <p:nvSpPr>
            <p:cNvPr id="4" name="TextBox 3"/>
            <p:cNvSpPr txBox="1"/>
            <p:nvPr/>
          </p:nvSpPr>
          <p:spPr>
            <a:xfrm>
              <a:off x="1413136" y="864855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엄마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, </a:t>
              </a:r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아빠는 고등학교 때 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00 </a:t>
              </a:r>
              <a:r>
                <a:rPr lang="ko-KR" altLang="en-US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과목이 너무 배우고 싶었어</a:t>
              </a:r>
              <a:r>
                <a:rPr lang="en-US" altLang="ko-KR" sz="2500" spc="-150" dirty="0" smtClean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!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7158" y="834078"/>
              <a:ext cx="9746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00" dirty="0" err="1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백투더</a:t>
              </a:r>
              <a:endParaRPr lang="en-US" altLang="ko-KR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하이스</a:t>
              </a:r>
              <a:r>
                <a:rPr lang="ko-KR" altLang="en-US" sz="1300" dirty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쿨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43702" y="357166"/>
              <a:ext cx="1979526" cy="34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01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고교학점제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,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왜 필요할까요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3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500166" y="4963223"/>
            <a:ext cx="25003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spc="-100" dirty="0" smtClean="0">
                <a:latin typeface="나눔스퀘어OTF Bold" pitchFamily="34" charset="-127"/>
                <a:ea typeface="나눔스퀘어OTF Bold" pitchFamily="34" charset="-127"/>
              </a:rPr>
              <a:t>제빵 과목 수업</a:t>
            </a:r>
            <a:r>
              <a:rPr lang="en-US" altLang="ko-KR" sz="1500" spc="-100" dirty="0" smtClean="0">
                <a:latin typeface="나눔스퀘어OTF Bold" pitchFamily="34" charset="-127"/>
                <a:ea typeface="나눔스퀘어OTF Bold" pitchFamily="34" charset="-127"/>
              </a:rPr>
              <a:t>!</a:t>
            </a:r>
            <a:endParaRPr lang="ko-KR" altLang="en-US" sz="1500" spc="-1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43504" y="4963223"/>
            <a:ext cx="25003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spc="-100" dirty="0">
                <a:latin typeface="나눔스퀘어OTF Bold" pitchFamily="34" charset="-127"/>
                <a:ea typeface="나눔스퀘어OTF Bold" pitchFamily="34" charset="-127"/>
              </a:rPr>
              <a:t>실용음악 악기</a:t>
            </a:r>
            <a:r>
              <a:rPr lang="en-US" altLang="ko-KR" sz="1500" spc="-100" dirty="0"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1500" spc="-100" dirty="0">
                <a:latin typeface="나눔스퀘어OTF Bold" pitchFamily="34" charset="-127"/>
                <a:ea typeface="나눔스퀘어OTF Bold" pitchFamily="34" charset="-127"/>
              </a:rPr>
              <a:t>기타</a:t>
            </a:r>
            <a:r>
              <a:rPr lang="en-US" altLang="ko-KR" sz="1500" spc="-100" dirty="0">
                <a:latin typeface="나눔스퀘어OTF Bold" pitchFamily="34" charset="-127"/>
                <a:ea typeface="나눔스퀘어OTF Bold" pitchFamily="34" charset="-127"/>
              </a:rPr>
              <a:t>) </a:t>
            </a:r>
            <a:r>
              <a:rPr lang="ko-KR" altLang="en-US" sz="1500" spc="-100" dirty="0">
                <a:latin typeface="나눔스퀘어OTF Bold" pitchFamily="34" charset="-127"/>
                <a:ea typeface="나눔스퀘어OTF Bold" pitchFamily="34" charset="-127"/>
              </a:rPr>
              <a:t>과목 수업</a:t>
            </a:r>
            <a:r>
              <a:rPr lang="en-US" altLang="ko-KR" sz="1500" spc="-100" dirty="0">
                <a:latin typeface="나눔스퀘어OTF Bold" pitchFamily="34" charset="-127"/>
                <a:ea typeface="나눔스퀘어OTF Bold" pitchFamily="34" charset="-127"/>
              </a:rPr>
              <a:t>!</a:t>
            </a:r>
            <a:endParaRPr lang="ko-KR" altLang="en-US" sz="1500" spc="-1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pic>
        <p:nvPicPr>
          <p:cNvPr id="9222" name="Picture 6" descr="F:\2018\2018 작업용\1-181031 고교학점제 ppt 추가\1128 고교학점제 PPT 수정 폴더\Links - jpg\요리사꿈.jpg"/>
          <p:cNvPicPr>
            <a:picLocks noChangeAspect="1" noChangeArrowheads="1"/>
          </p:cNvPicPr>
          <p:nvPr/>
        </p:nvPicPr>
        <p:blipFill>
          <a:blip r:embed="rId3" cstate="print"/>
          <a:srcRect l="5108" r="2941" b="1465"/>
          <a:stretch>
            <a:fillRect/>
          </a:stretch>
        </p:blipFill>
        <p:spPr bwMode="auto">
          <a:xfrm>
            <a:off x="1500166" y="2857496"/>
            <a:ext cx="2520000" cy="2000264"/>
          </a:xfrm>
          <a:prstGeom prst="rect">
            <a:avLst/>
          </a:prstGeom>
          <a:noFill/>
        </p:spPr>
      </p:pic>
      <p:pic>
        <p:nvPicPr>
          <p:cNvPr id="9223" name="Picture 7" descr="F:\2018\2018 작업용\1-181031 고교학점제 ppt 추가\1128 고교학점제 PPT 수정 폴더\Links - jpg\tip101t019397.jpg"/>
          <p:cNvPicPr>
            <a:picLocks noChangeAspect="1" noChangeArrowheads="1"/>
          </p:cNvPicPr>
          <p:nvPr/>
        </p:nvPicPr>
        <p:blipFill>
          <a:blip r:embed="rId4" cstate="print"/>
          <a:srcRect l="793" t="1301" r="30779" b="22155"/>
          <a:stretch>
            <a:fillRect/>
          </a:stretch>
        </p:blipFill>
        <p:spPr bwMode="auto">
          <a:xfrm>
            <a:off x="5143504" y="2857496"/>
            <a:ext cx="2520000" cy="2016000"/>
          </a:xfrm>
          <a:prstGeom prst="rect">
            <a:avLst/>
          </a:prstGeom>
          <a:noFill/>
        </p:spPr>
      </p:pic>
      <p:sp>
        <p:nvSpPr>
          <p:cNvPr id="43" name="직사각형 42"/>
          <p:cNvSpPr/>
          <p:nvPr/>
        </p:nvSpPr>
        <p:spPr>
          <a:xfrm>
            <a:off x="1500166" y="2786058"/>
            <a:ext cx="2520000" cy="8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5143504" y="2786058"/>
            <a:ext cx="2520000" cy="8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57158" y="357166"/>
            <a:ext cx="8386418" cy="1000132"/>
            <a:chOff x="357158" y="357166"/>
            <a:chExt cx="8386418" cy="1000132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864855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우린 모두 </a:t>
              </a:r>
              <a:r>
                <a:rPr lang="ko-KR" altLang="en-US" sz="2500" spc="-150" dirty="0" err="1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꿈쟁이</a:t>
              </a:r>
              <a:r>
                <a:rPr lang="en-US" altLang="ko-KR" sz="25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! </a:t>
              </a:r>
              <a:r>
                <a:rPr lang="ko-KR" altLang="en-US" sz="25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하고 싶은 일이 다 달라요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7158" y="834078"/>
              <a:ext cx="9746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21</a:t>
              </a:r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세기</a:t>
              </a:r>
              <a:endParaRPr lang="en-US" altLang="ko-KR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하이스쿨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43702" y="357166"/>
              <a:ext cx="1979526" cy="34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01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고교학점제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,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왜 필요할까요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3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pic>
        <p:nvPicPr>
          <p:cNvPr id="10242" name="Picture 2" descr="C:\Users\Administrator\Desktop\5.png"/>
          <p:cNvPicPr>
            <a:picLocks noChangeAspect="1" noChangeArrowheads="1"/>
          </p:cNvPicPr>
          <p:nvPr/>
        </p:nvPicPr>
        <p:blipFill>
          <a:blip r:embed="rId3" cstate="print"/>
          <a:srcRect l="6250" t="37500" r="5468" b="29166"/>
          <a:stretch>
            <a:fillRect/>
          </a:stretch>
        </p:blipFill>
        <p:spPr bwMode="auto">
          <a:xfrm>
            <a:off x="571472" y="2571744"/>
            <a:ext cx="8072494" cy="228601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14348" y="4857760"/>
            <a:ext cx="25003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spc="-100" dirty="0">
                <a:latin typeface="나눔스퀘어OTF Bold" pitchFamily="34" charset="-127"/>
                <a:ea typeface="나눔스퀘어OTF Bold" pitchFamily="34" charset="-127"/>
              </a:rPr>
              <a:t>민주는 영화감독</a:t>
            </a:r>
            <a:r>
              <a:rPr lang="en-US" altLang="ko-KR" sz="1500" spc="-100" dirty="0">
                <a:latin typeface="나눔스퀘어OTF Bold" pitchFamily="34" charset="-127"/>
                <a:ea typeface="나눔스퀘어OTF Bold" pitchFamily="34" charset="-127"/>
              </a:rPr>
              <a:t>! </a:t>
            </a:r>
            <a:endParaRPr lang="ko-KR" altLang="en-US" sz="1500" spc="-1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0760" y="4857760"/>
            <a:ext cx="25003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spc="-100" dirty="0">
                <a:latin typeface="나눔스퀘어OTF Bold" pitchFamily="34" charset="-127"/>
                <a:ea typeface="나눔스퀘어OTF Bold" pitchFamily="34" charset="-127"/>
              </a:rPr>
              <a:t>하경이는 생명공학 박사</a:t>
            </a:r>
            <a:r>
              <a:rPr lang="en-US" altLang="ko-KR" sz="1500" spc="-100" dirty="0">
                <a:latin typeface="나눔스퀘어OTF Bold" pitchFamily="34" charset="-127"/>
                <a:ea typeface="나눔스퀘어OTF Bold" pitchFamily="34" charset="-127"/>
              </a:rPr>
              <a:t>!</a:t>
            </a:r>
            <a:endParaRPr lang="ko-KR" altLang="en-US" sz="1500" spc="-100" dirty="0"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7554" y="4857760"/>
            <a:ext cx="24288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spc="-100" dirty="0">
                <a:latin typeface="나눔스퀘어OTF Bold" pitchFamily="34" charset="-127"/>
                <a:ea typeface="나눔스퀘어OTF Bold" pitchFamily="34" charset="-127"/>
              </a:rPr>
              <a:t>소희와 재혁이는 외교관</a:t>
            </a:r>
            <a:r>
              <a:rPr lang="en-US" altLang="ko-KR" sz="1500" spc="-100" dirty="0">
                <a:latin typeface="나눔스퀘어OTF Bold" pitchFamily="34" charset="-127"/>
                <a:ea typeface="나눔스퀘어OTF Bold" pitchFamily="34" charset="-127"/>
              </a:rPr>
              <a:t>!</a:t>
            </a:r>
            <a:endParaRPr lang="ko-KR" altLang="en-US" sz="1500" spc="-100" dirty="0">
              <a:latin typeface="나눔스퀘어OTF Bold" pitchFamily="34" charset="-127"/>
              <a:ea typeface="나눔스퀘어OTF Bold" pitchFamily="34" charset="-12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57158" y="357166"/>
            <a:ext cx="8386418" cy="1000132"/>
            <a:chOff x="357158" y="357166"/>
            <a:chExt cx="8386418" cy="1000132"/>
          </a:xfrm>
        </p:grpSpPr>
        <p:sp>
          <p:nvSpPr>
            <p:cNvPr id="3" name="TextBox 2"/>
            <p:cNvSpPr txBox="1"/>
            <p:nvPr/>
          </p:nvSpPr>
          <p:spPr>
            <a:xfrm>
              <a:off x="1413136" y="864855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하지만 학교 현실은</a:t>
              </a:r>
              <a:r>
                <a:rPr lang="en-US" altLang="ko-KR" sz="25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…… 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7158" y="834078"/>
              <a:ext cx="9746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21</a:t>
              </a:r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세기</a:t>
              </a:r>
              <a:endParaRPr lang="en-US" altLang="ko-KR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하이스쿨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643702" y="357166"/>
              <a:ext cx="1979526" cy="34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01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고교학점제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,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왜 필요할까요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3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14348" y="4857760"/>
            <a:ext cx="25003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spc="-100" dirty="0">
                <a:latin typeface="나눔스퀘어OTF Bold" pitchFamily="34" charset="-127"/>
                <a:ea typeface="나눔스퀘어OTF Bold" pitchFamily="34" charset="-127"/>
              </a:rPr>
              <a:t>잠자는 교실 수업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00760" y="4857760"/>
            <a:ext cx="25003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spc="-100" dirty="0">
                <a:latin typeface="나눔스퀘어OTF Bold" pitchFamily="34" charset="-127"/>
                <a:ea typeface="나눔스퀘어OTF Bold" pitchFamily="34" charset="-127"/>
              </a:rPr>
              <a:t>대입 중심의 고교 교육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57554" y="4857760"/>
            <a:ext cx="24288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spc="-100" dirty="0">
                <a:latin typeface="나눔스퀘어OTF Bold" pitchFamily="34" charset="-127"/>
                <a:ea typeface="나눔스퀘어OTF Bold" pitchFamily="34" charset="-127"/>
              </a:rPr>
              <a:t>선택이 제한된 교육과정 운영</a:t>
            </a:r>
          </a:p>
        </p:txBody>
      </p:sp>
      <p:pic>
        <p:nvPicPr>
          <p:cNvPr id="3074" name="Picture 2" descr="C:\Users\Administrator\Desktop\7추가.jpg"/>
          <p:cNvPicPr>
            <a:picLocks noChangeAspect="1" noChangeArrowheads="1"/>
          </p:cNvPicPr>
          <p:nvPr/>
        </p:nvPicPr>
        <p:blipFill>
          <a:blip r:embed="rId3"/>
          <a:srcRect r="5468"/>
          <a:stretch>
            <a:fillRect/>
          </a:stretch>
        </p:blipFill>
        <p:spPr bwMode="auto">
          <a:xfrm>
            <a:off x="0" y="2602566"/>
            <a:ext cx="8643998" cy="2230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C:\Users\Administrator\Desktop\7.png"/>
          <p:cNvPicPr>
            <a:picLocks noChangeAspect="1" noChangeArrowheads="1"/>
          </p:cNvPicPr>
          <p:nvPr/>
        </p:nvPicPr>
        <p:blipFill>
          <a:blip r:embed="rId3" cstate="print"/>
          <a:srcRect l="51563" t="25000" r="7031" b="16666"/>
          <a:stretch>
            <a:fillRect/>
          </a:stretch>
        </p:blipFill>
        <p:spPr bwMode="auto">
          <a:xfrm>
            <a:off x="4714876" y="1714488"/>
            <a:ext cx="3786214" cy="4000528"/>
          </a:xfrm>
          <a:prstGeom prst="rect">
            <a:avLst/>
          </a:prstGeom>
          <a:noFill/>
        </p:spPr>
      </p:pic>
      <p:pic>
        <p:nvPicPr>
          <p:cNvPr id="12295" name="Picture 7" descr="C:\Users\Administrator\Desktop\72.png"/>
          <p:cNvPicPr>
            <a:picLocks noChangeAspect="1" noChangeArrowheads="1"/>
          </p:cNvPicPr>
          <p:nvPr/>
        </p:nvPicPr>
        <p:blipFill>
          <a:blip r:embed="rId4" cstate="print"/>
          <a:srcRect l="53906" t="48958" r="10156" b="28125"/>
          <a:stretch>
            <a:fillRect/>
          </a:stretch>
        </p:blipFill>
        <p:spPr bwMode="auto">
          <a:xfrm>
            <a:off x="4929190" y="3357562"/>
            <a:ext cx="3286148" cy="1571636"/>
          </a:xfrm>
          <a:prstGeom prst="rect">
            <a:avLst/>
          </a:prstGeom>
          <a:noFill/>
        </p:spPr>
      </p:pic>
      <p:pic>
        <p:nvPicPr>
          <p:cNvPr id="12292" name="Picture 4" descr="C:\Users\Administrator\Desktop\7.png"/>
          <p:cNvPicPr>
            <a:picLocks noChangeAspect="1" noChangeArrowheads="1"/>
          </p:cNvPicPr>
          <p:nvPr/>
        </p:nvPicPr>
        <p:blipFill>
          <a:blip r:embed="rId3" cstate="print"/>
          <a:srcRect l="7812" t="26041" r="50000" b="16667"/>
          <a:stretch>
            <a:fillRect/>
          </a:stretch>
        </p:blipFill>
        <p:spPr bwMode="auto">
          <a:xfrm>
            <a:off x="714348" y="1785926"/>
            <a:ext cx="3857652" cy="3929090"/>
          </a:xfrm>
          <a:prstGeom prst="rect">
            <a:avLst/>
          </a:prstGeom>
          <a:noFill/>
        </p:spPr>
      </p:pic>
      <p:pic>
        <p:nvPicPr>
          <p:cNvPr id="12294" name="Picture 6" descr="C:\Users\Administrator\Desktop\72.png"/>
          <p:cNvPicPr>
            <a:picLocks noChangeAspect="1" noChangeArrowheads="1"/>
          </p:cNvPicPr>
          <p:nvPr/>
        </p:nvPicPr>
        <p:blipFill>
          <a:blip r:embed="rId4" cstate="print"/>
          <a:srcRect l="10937" t="46875" r="55469" b="19791"/>
          <a:stretch>
            <a:fillRect/>
          </a:stretch>
        </p:blipFill>
        <p:spPr bwMode="auto">
          <a:xfrm>
            <a:off x="1000100" y="3214686"/>
            <a:ext cx="3071834" cy="2286016"/>
          </a:xfrm>
          <a:prstGeom prst="rect">
            <a:avLst/>
          </a:prstGeom>
          <a:noFill/>
        </p:spPr>
      </p:pic>
      <p:grpSp>
        <p:nvGrpSpPr>
          <p:cNvPr id="6" name="그룹 5"/>
          <p:cNvGrpSpPr/>
          <p:nvPr/>
        </p:nvGrpSpPr>
        <p:grpSpPr>
          <a:xfrm>
            <a:off x="357158" y="357166"/>
            <a:ext cx="8386418" cy="1000132"/>
            <a:chOff x="357158" y="357166"/>
            <a:chExt cx="8386418" cy="1000132"/>
          </a:xfrm>
        </p:grpSpPr>
        <p:sp>
          <p:nvSpPr>
            <p:cNvPr id="7" name="TextBox 6"/>
            <p:cNvSpPr txBox="1"/>
            <p:nvPr/>
          </p:nvSpPr>
          <p:spPr>
            <a:xfrm>
              <a:off x="1413136" y="864855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학생 </a:t>
              </a:r>
              <a:r>
                <a:rPr lang="en-US" altLang="ko-KR" sz="25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: </a:t>
              </a:r>
              <a:r>
                <a:rPr lang="ko-KR" altLang="en-US" sz="25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이런 과목 더 개설해 주세요</a:t>
              </a:r>
              <a:r>
                <a:rPr lang="en-US" altLang="ko-KR" sz="25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! </a:t>
              </a:r>
              <a:endParaRPr lang="ko-KR" altLang="en-US" sz="2500" spc="-150" dirty="0">
                <a:solidFill>
                  <a:srgbClr val="005BAC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7158" y="834078"/>
              <a:ext cx="9746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21</a:t>
              </a:r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세기</a:t>
              </a:r>
              <a:endParaRPr lang="en-US" altLang="ko-KR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하이스쿨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43702" y="357166"/>
              <a:ext cx="1979526" cy="34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01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고교학점제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,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왜 필요할까요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3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214414" y="1928802"/>
            <a:ext cx="2710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r>
              <a:rPr lang="ko-KR" altLang="en-US" sz="1400" spc="-1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수강하고 싶은 과목 개설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43240" y="5286388"/>
            <a:ext cx="10743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8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단위 </a:t>
            </a:r>
            <a:r>
              <a:rPr lang="en-US" altLang="ko-KR" sz="8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: %, n=4,212</a:t>
            </a:r>
            <a:r>
              <a:rPr lang="en-US" altLang="ko-KR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800" spc="-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2976" y="2610795"/>
            <a:ext cx="2657401" cy="52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300" kern="1000" spc="-50" dirty="0" smtClean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 ‘희망과목 개설 여부에는</a:t>
            </a:r>
          </a:p>
          <a:p>
            <a:pPr algn="ctr">
              <a:lnSpc>
                <a:spcPct val="110000"/>
              </a:lnSpc>
            </a:pPr>
            <a:r>
              <a:rPr lang="ko-KR" altLang="en-US" sz="1300" kern="1000" spc="-50" dirty="0" smtClean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긍정적인 의견 </a:t>
            </a:r>
            <a:r>
              <a:rPr lang="en-US" altLang="ko-KR" sz="1300" kern="1000" spc="-50" dirty="0" smtClean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50% </a:t>
            </a:r>
            <a:r>
              <a:rPr lang="ko-KR" altLang="en-US" sz="1300" kern="1000" spc="-50" dirty="0" smtClean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수준</a:t>
            </a:r>
            <a:r>
              <a:rPr lang="en-US" altLang="ko-KR" sz="1300" kern="1000" spc="-50" dirty="0" smtClean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’</a:t>
            </a:r>
            <a:endParaRPr lang="ko-KR" altLang="en-US" sz="1300" kern="1000" spc="-50" dirty="0">
              <a:solidFill>
                <a:srgbClr val="ED6226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71670" y="4000504"/>
            <a:ext cx="61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개설</a:t>
            </a:r>
            <a:endParaRPr lang="en-US" altLang="ko-KR" b="1" dirty="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  <a:p>
            <a:pPr algn="ctr"/>
            <a:r>
              <a:rPr lang="en-US" altLang="ko-KR" b="1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08서울남산체 B" panose="02020603020101020101" pitchFamily="18" charset="-127"/>
                <a:ea typeface="08서울남산체 B" panose="02020603020101020101" pitchFamily="18" charset="-127"/>
              </a:rPr>
              <a:t>50%</a:t>
            </a:r>
            <a:endParaRPr lang="ko-KR" altLang="en-US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08서울남산체 B" panose="02020603020101020101" pitchFamily="18" charset="-127"/>
              <a:ea typeface="08서울남산체 B" panose="0202060302010102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58934" y="3429000"/>
            <a:ext cx="755678" cy="424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12롯데마트드림Bold" pitchFamily="18" charset="-127"/>
                <a:ea typeface="12롯데마트드림Bold" pitchFamily="18" charset="-127"/>
              </a:rPr>
              <a:t>잘 모르겠다</a:t>
            </a:r>
            <a:endParaRPr lang="en-US" altLang="ko-KR" sz="1200" spc="-150" dirty="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 algn="ctr"/>
            <a:r>
              <a:rPr lang="en-US" altLang="ko-KR" sz="12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12롯데마트드림Bold" pitchFamily="18" charset="-127"/>
                <a:ea typeface="12롯데마트드림Bold" pitchFamily="18" charset="-127"/>
              </a:rPr>
              <a:t>29 %</a:t>
            </a:r>
            <a:endParaRPr lang="ko-KR" altLang="en-US" sz="120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00364" y="3571876"/>
            <a:ext cx="5790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300" b="1" spc="-150" dirty="0" err="1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12롯데마트드림Bold" pitchFamily="18" charset="-127"/>
                <a:ea typeface="12롯데마트드림Bold" pitchFamily="18" charset="-127"/>
              </a:rPr>
              <a:t>미개설</a:t>
            </a:r>
            <a:endParaRPr lang="en-US" altLang="ko-KR" sz="1300" b="1" spc="-150" dirty="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12롯데마트드림Bold" pitchFamily="18" charset="-127"/>
              <a:ea typeface="12롯데마트드림Bold" pitchFamily="18" charset="-127"/>
            </a:endParaRPr>
          </a:p>
          <a:p>
            <a:pPr algn="ctr"/>
            <a:r>
              <a:rPr lang="en-US" altLang="ko-KR" sz="1300" b="1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12롯데마트드림Bold" pitchFamily="18" charset="-127"/>
                <a:ea typeface="12롯데마트드림Bold" pitchFamily="18" charset="-127"/>
              </a:rPr>
              <a:t>21%</a:t>
            </a:r>
            <a:endParaRPr lang="ko-KR" altLang="en-US" sz="1300" b="1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42844" y="6143644"/>
            <a:ext cx="885831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학생 진로에 따라 필요한 과목을 다양하게 수강할 수 있는 환경 지원 필요</a:t>
            </a:r>
            <a:endParaRPr lang="en-US" altLang="ko-KR" sz="1650" kern="1000" spc="-80" dirty="0">
              <a:solidFill>
                <a:srgbClr val="EB6042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57752" y="1928802"/>
            <a:ext cx="3429024" cy="3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10000"/>
              </a:lnSpc>
            </a:pPr>
            <a:r>
              <a:rPr lang="ko-KR" altLang="en-US" sz="14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수강하고 </a:t>
            </a:r>
            <a:r>
              <a:rPr lang="ko-KR" altLang="en-US" sz="1400" spc="-1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싶은 과목 </a:t>
            </a:r>
            <a:r>
              <a:rPr lang="ko-KR" altLang="en-US" sz="14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가운데 개설되지 </a:t>
            </a:r>
            <a:r>
              <a:rPr lang="ko-KR" altLang="en-US" sz="1400" spc="-1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않은 </a:t>
            </a:r>
            <a:r>
              <a:rPr lang="ko-KR" altLang="en-US" sz="1400" spc="-10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과목</a:t>
            </a:r>
            <a:endParaRPr lang="ko-KR" altLang="en-US" sz="1400" spc="-10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43768" y="5286388"/>
            <a:ext cx="10807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8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단위 </a:t>
            </a:r>
            <a:r>
              <a:rPr lang="en-US" altLang="ko-KR" sz="8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: %, n=4,212)</a:t>
            </a:r>
            <a:endParaRPr lang="ko-KR" altLang="en-US" sz="80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24262" y="5643578"/>
            <a:ext cx="4341252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9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출처 </a:t>
            </a:r>
            <a:r>
              <a:rPr lang="en-US" altLang="ko-KR" sz="9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8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한국교육개발원</a:t>
            </a:r>
            <a:r>
              <a:rPr lang="en-US" altLang="ko-KR" sz="9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다양한 진로수요 맞춤교육을 위한 고교 운영체제 혁신방안</a:t>
            </a:r>
            <a:r>
              <a:rPr lang="en-US" altLang="ko-KR" sz="9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, 2016)</a:t>
            </a:r>
            <a:endParaRPr lang="ko-KR" altLang="en-US" sz="90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3524" y="2610795"/>
            <a:ext cx="2444624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300" kern="1000" spc="-50" dirty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‘교양</a:t>
            </a:r>
            <a:r>
              <a:rPr lang="en-US" altLang="ko-KR" sz="1300" kern="1000" spc="-50" dirty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(22%) </a:t>
            </a:r>
            <a:r>
              <a:rPr lang="ko-KR" altLang="en-US" sz="1300" kern="1000" spc="-50" dirty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및 예술</a:t>
            </a:r>
            <a:r>
              <a:rPr lang="en-US" altLang="ko-KR" sz="1300" kern="1000" spc="-50" dirty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300" kern="1000" spc="-50" dirty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체육</a:t>
            </a:r>
            <a:r>
              <a:rPr lang="en-US" altLang="ko-KR" sz="1300" kern="1000" spc="-50" dirty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(19%)</a:t>
            </a:r>
          </a:p>
          <a:p>
            <a:pPr algn="ctr">
              <a:lnSpc>
                <a:spcPct val="110000"/>
              </a:lnSpc>
            </a:pPr>
            <a:r>
              <a:rPr lang="ko-KR" altLang="en-US" sz="1300" kern="1000" spc="-50" dirty="0">
                <a:solidFill>
                  <a:srgbClr val="ED6226"/>
                </a:solidFill>
                <a:latin typeface="나눔스퀘어OTF Bold" pitchFamily="34" charset="-127"/>
                <a:ea typeface="나눔스퀘어OTF Bold" pitchFamily="34" charset="-127"/>
              </a:rPr>
              <a:t>과목 등의 개설 요구 높음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43504" y="3357562"/>
            <a:ext cx="360996" cy="34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300" dirty="0" smtClean="0">
                <a:ln>
                  <a:solidFill>
                    <a:srgbClr val="4F81BD">
                      <a:alpha val="0"/>
                    </a:srgbClr>
                  </a:solidFill>
                </a:ln>
                <a:latin typeface="12롯데마트드림Bold" pitchFamily="18" charset="-127"/>
                <a:ea typeface="12롯데마트드림Bold" pitchFamily="18" charset="-127"/>
              </a:rPr>
              <a:t>22</a:t>
            </a:r>
            <a:endParaRPr lang="ko-KR" altLang="en-US" sz="1300" dirty="0">
              <a:ln>
                <a:solidFill>
                  <a:srgbClr val="4F81BD">
                    <a:alpha val="0"/>
                  </a:srgbClr>
                </a:solidFill>
              </a:ln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43570" y="3500438"/>
            <a:ext cx="360996" cy="34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3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12롯데마트드림Bold" pitchFamily="18" charset="-127"/>
                <a:ea typeface="12롯데마트드림Bold" pitchFamily="18" charset="-127"/>
              </a:rPr>
              <a:t>19</a:t>
            </a:r>
            <a:endParaRPr lang="ko-KR" altLang="en-US" sz="1300" dirty="0">
              <a:ln>
                <a:solidFill>
                  <a:srgbClr val="4F81BD">
                    <a:alpha val="0"/>
                  </a:srgbClr>
                </a:solidFill>
              </a:ln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11268" y="3993868"/>
            <a:ext cx="36099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12롯데마트드림Bold" pitchFamily="18" charset="-127"/>
                <a:ea typeface="12롯데마트드림Bold" pitchFamily="18" charset="-127"/>
              </a:rPr>
              <a:t>15</a:t>
            </a:r>
            <a:endParaRPr lang="ko-KR" altLang="en-US" sz="1300" dirty="0">
              <a:ln>
                <a:solidFill>
                  <a:srgbClr val="4F81BD">
                    <a:alpha val="0"/>
                  </a:srgbClr>
                </a:solidFill>
              </a:ln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15140" y="4286256"/>
            <a:ext cx="36099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12롯데마트드림Bold" pitchFamily="18" charset="-127"/>
                <a:ea typeface="12롯데마트드림Bold" pitchFamily="18" charset="-127"/>
              </a:rPr>
              <a:t>10</a:t>
            </a:r>
            <a:endParaRPr lang="ko-KR" altLang="en-US" sz="1300" dirty="0">
              <a:ln>
                <a:solidFill>
                  <a:srgbClr val="4F81BD">
                    <a:alpha val="0"/>
                  </a:srgbClr>
                </a:solidFill>
              </a:ln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11400" y="4143380"/>
            <a:ext cx="360996" cy="34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3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12롯데마트드림Bold" pitchFamily="18" charset="-127"/>
                <a:ea typeface="12롯데마트드림Bold" pitchFamily="18" charset="-127"/>
              </a:rPr>
              <a:t>12</a:t>
            </a:r>
            <a:endParaRPr lang="ko-KR" altLang="en-US" sz="1300" dirty="0">
              <a:ln>
                <a:solidFill>
                  <a:srgbClr val="4F81BD">
                    <a:alpha val="0"/>
                  </a:srgbClr>
                </a:solidFill>
              </a:ln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715272" y="4572008"/>
            <a:ext cx="272831" cy="34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3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12롯데마트드림Bold" pitchFamily="18" charset="-127"/>
                <a:ea typeface="12롯데마트드림Bold" pitchFamily="18" charset="-127"/>
              </a:rPr>
              <a:t>2</a:t>
            </a:r>
            <a:endParaRPr lang="ko-KR" altLang="en-US" sz="1300" dirty="0">
              <a:ln>
                <a:solidFill>
                  <a:srgbClr val="4F81BD">
                    <a:alpha val="0"/>
                  </a:srgbClr>
                </a:solidFill>
              </a:ln>
              <a:latin typeface="12롯데마트드림Bold" pitchFamily="18" charset="-127"/>
              <a:ea typeface="12롯데마트드림Bold" pitchFamily="18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43504" y="4857760"/>
            <a:ext cx="3962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교양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75935" y="4857760"/>
            <a:ext cx="39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예술</a:t>
            </a:r>
            <a:endParaRPr lang="en-US" altLang="ko-KR" sz="900" dirty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algn="ctr"/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체육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43636" y="4857760"/>
            <a:ext cx="502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제</a:t>
            </a:r>
            <a:r>
              <a:rPr lang="en-US" altLang="ko-KR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2</a:t>
            </a:r>
          </a:p>
          <a:p>
            <a:pPr algn="ctr"/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외국어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15140" y="4857760"/>
            <a:ext cx="39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과학</a:t>
            </a:r>
            <a:endParaRPr lang="en-US" altLang="ko-KR" sz="900" dirty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algn="ctr"/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탐구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85343" y="4857760"/>
            <a:ext cx="39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사회</a:t>
            </a:r>
            <a:endParaRPr lang="en-US" altLang="ko-KR" sz="900" dirty="0">
              <a:ln>
                <a:solidFill>
                  <a:srgbClr val="4F81BD">
                    <a:alpha val="0"/>
                  </a:srgbClr>
                </a:solidFill>
              </a:ln>
              <a:latin typeface="나눔스퀘어OTF Bold" pitchFamily="34" charset="-127"/>
              <a:ea typeface="나눔스퀘어OTF Bold" pitchFamily="34" charset="-127"/>
            </a:endParaRPr>
          </a:p>
          <a:p>
            <a:pPr algn="ctr"/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탐구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632466" y="4857760"/>
            <a:ext cx="5020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n>
                  <a:solidFill>
                    <a:srgbClr val="4F81BD">
                      <a:alpha val="0"/>
                    </a:srgbClr>
                  </a:solidFill>
                </a:ln>
                <a:latin typeface="나눔스퀘어OTF Bold" pitchFamily="34" charset="-127"/>
                <a:ea typeface="나눔스퀘어OTF Bold" pitchFamily="34" charset="-127"/>
              </a:rPr>
              <a:t>국영수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C:\Users\Administrator\Desktop\7.png"/>
          <p:cNvPicPr>
            <a:picLocks noChangeAspect="1" noChangeArrowheads="1"/>
          </p:cNvPicPr>
          <p:nvPr/>
        </p:nvPicPr>
        <p:blipFill>
          <a:blip r:embed="rId2" cstate="print"/>
          <a:srcRect l="51563" t="25000" r="7031" b="16666"/>
          <a:stretch>
            <a:fillRect/>
          </a:stretch>
        </p:blipFill>
        <p:spPr bwMode="auto">
          <a:xfrm>
            <a:off x="4714876" y="1714488"/>
            <a:ext cx="3786214" cy="4000528"/>
          </a:xfrm>
          <a:prstGeom prst="rect">
            <a:avLst/>
          </a:prstGeom>
          <a:noFill/>
        </p:spPr>
      </p:pic>
      <p:grpSp>
        <p:nvGrpSpPr>
          <p:cNvPr id="141" name="그룹 40"/>
          <p:cNvGrpSpPr/>
          <p:nvPr/>
        </p:nvGrpSpPr>
        <p:grpSpPr>
          <a:xfrm>
            <a:off x="5212339" y="3038938"/>
            <a:ext cx="2821687" cy="1722689"/>
            <a:chOff x="5280913" y="3389254"/>
            <a:chExt cx="2971999" cy="1651251"/>
          </a:xfrm>
        </p:grpSpPr>
        <p:cxnSp>
          <p:nvCxnSpPr>
            <p:cNvPr id="147" name="직선 연결선 146"/>
            <p:cNvCxnSpPr/>
            <p:nvPr/>
          </p:nvCxnSpPr>
          <p:spPr>
            <a:xfrm>
              <a:off x="5280913" y="5040505"/>
              <a:ext cx="297199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직선 연결선 147"/>
            <p:cNvCxnSpPr/>
            <p:nvPr/>
          </p:nvCxnSpPr>
          <p:spPr>
            <a:xfrm>
              <a:off x="5280913" y="4857030"/>
              <a:ext cx="297199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직선 연결선 148"/>
            <p:cNvCxnSpPr/>
            <p:nvPr/>
          </p:nvCxnSpPr>
          <p:spPr>
            <a:xfrm>
              <a:off x="5280913" y="4673558"/>
              <a:ext cx="297199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직선 연결선 149"/>
            <p:cNvCxnSpPr/>
            <p:nvPr/>
          </p:nvCxnSpPr>
          <p:spPr>
            <a:xfrm>
              <a:off x="5280913" y="4490086"/>
              <a:ext cx="297199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직선 연결선 150"/>
            <p:cNvCxnSpPr/>
            <p:nvPr/>
          </p:nvCxnSpPr>
          <p:spPr>
            <a:xfrm>
              <a:off x="5280913" y="4306614"/>
              <a:ext cx="297199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직선 연결선 151"/>
            <p:cNvCxnSpPr/>
            <p:nvPr/>
          </p:nvCxnSpPr>
          <p:spPr>
            <a:xfrm>
              <a:off x="5280913" y="4123142"/>
              <a:ext cx="297199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직선 연결선 152"/>
            <p:cNvCxnSpPr/>
            <p:nvPr/>
          </p:nvCxnSpPr>
          <p:spPr>
            <a:xfrm>
              <a:off x="5280913" y="3939670"/>
              <a:ext cx="297199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직선 연결선 153"/>
            <p:cNvCxnSpPr/>
            <p:nvPr/>
          </p:nvCxnSpPr>
          <p:spPr>
            <a:xfrm>
              <a:off x="5280913" y="3756198"/>
              <a:ext cx="297199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직선 연결선 154"/>
            <p:cNvCxnSpPr/>
            <p:nvPr/>
          </p:nvCxnSpPr>
          <p:spPr>
            <a:xfrm>
              <a:off x="5280913" y="3572726"/>
              <a:ext cx="297199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직선 연결선 155"/>
            <p:cNvCxnSpPr/>
            <p:nvPr/>
          </p:nvCxnSpPr>
          <p:spPr>
            <a:xfrm>
              <a:off x="5280913" y="3389254"/>
              <a:ext cx="297199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4" descr="C:\Users\Administrator\Desktop\7.png"/>
          <p:cNvPicPr>
            <a:picLocks noChangeAspect="1" noChangeArrowheads="1"/>
          </p:cNvPicPr>
          <p:nvPr/>
        </p:nvPicPr>
        <p:blipFill>
          <a:blip r:embed="rId2" cstate="print"/>
          <a:srcRect l="7812" t="26041" r="50000" b="16667"/>
          <a:stretch>
            <a:fillRect/>
          </a:stretch>
        </p:blipFill>
        <p:spPr bwMode="auto">
          <a:xfrm>
            <a:off x="714348" y="1785926"/>
            <a:ext cx="3857652" cy="3929090"/>
          </a:xfrm>
          <a:prstGeom prst="rect">
            <a:avLst/>
          </a:prstGeom>
          <a:noFill/>
        </p:spPr>
      </p:pic>
      <p:grpSp>
        <p:nvGrpSpPr>
          <p:cNvPr id="10" name="그룹 9"/>
          <p:cNvGrpSpPr/>
          <p:nvPr/>
        </p:nvGrpSpPr>
        <p:grpSpPr>
          <a:xfrm>
            <a:off x="357158" y="357166"/>
            <a:ext cx="8386418" cy="1000132"/>
            <a:chOff x="357158" y="357166"/>
            <a:chExt cx="8386418" cy="1000132"/>
          </a:xfrm>
        </p:grpSpPr>
        <p:sp>
          <p:nvSpPr>
            <p:cNvPr id="11" name="TextBox 10"/>
            <p:cNvSpPr txBox="1"/>
            <p:nvPr/>
          </p:nvSpPr>
          <p:spPr>
            <a:xfrm>
              <a:off x="1413136" y="864855"/>
              <a:ext cx="733044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5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학부모 </a:t>
              </a:r>
              <a:r>
                <a:rPr lang="en-US" altLang="ko-KR" sz="25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: </a:t>
              </a:r>
              <a:r>
                <a:rPr lang="ko-KR" altLang="en-US" sz="2500" spc="-150" dirty="0">
                  <a:solidFill>
                    <a:srgbClr val="005BAC"/>
                  </a:solidFill>
                  <a:latin typeface="나눔스퀘어OTF Bold" pitchFamily="34" charset="-127"/>
                  <a:ea typeface="나눔스퀘어OTF Bold" pitchFamily="34" charset="-127"/>
                </a:rPr>
                <a:t>꼼꼼한 진로 및 진학지도를 원해요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7158" y="834078"/>
              <a:ext cx="9746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21</a:t>
              </a:r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세기</a:t>
              </a:r>
              <a:endParaRPr lang="en-US" altLang="ko-KR" sz="1300" dirty="0" smtClean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  <a:p>
              <a:pPr algn="ctr"/>
              <a:r>
                <a:rPr lang="ko-KR" altLang="en-US" sz="1300" dirty="0" smtClean="0">
                  <a:solidFill>
                    <a:schemeClr val="bg1"/>
                  </a:solidFill>
                  <a:latin typeface="나눔스퀘어OTF" pitchFamily="34" charset="-127"/>
                  <a:ea typeface="나눔스퀘어OTF" pitchFamily="34" charset="-127"/>
                </a:rPr>
                <a:t>하이스쿨</a:t>
              </a:r>
              <a:endParaRPr lang="ko-KR" altLang="en-US" sz="1300" dirty="0">
                <a:solidFill>
                  <a:schemeClr val="bg1"/>
                </a:solidFill>
                <a:latin typeface="나눔스퀘어OTF" pitchFamily="34" charset="-127"/>
                <a:ea typeface="나눔스퀘어OTF" pitchFamily="34" charset="-127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43702" y="357166"/>
              <a:ext cx="1979526" cy="342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01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고교학점제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, </a:t>
              </a:r>
              <a:r>
                <a:rPr lang="ko-KR" altLang="en-US" sz="1200" spc="-30" dirty="0" smtClean="0">
                  <a:latin typeface="나눔스퀘어OTF" pitchFamily="34" charset="-127"/>
                  <a:ea typeface="나눔스퀘어OTF" pitchFamily="34" charset="-127"/>
                </a:rPr>
                <a:t>왜 필요할까요</a:t>
              </a:r>
              <a:r>
                <a:rPr lang="en-US" altLang="ko-KR" sz="1200" spc="-30" dirty="0" smtClean="0">
                  <a:latin typeface="나눔스퀘어OTF" pitchFamily="34" charset="-127"/>
                  <a:ea typeface="나눔스퀘어OTF" pitchFamily="34" charset="-127"/>
                </a:rPr>
                <a:t>?</a:t>
              </a:r>
              <a:endParaRPr lang="ko-KR" altLang="en-US" sz="1200" spc="-30" dirty="0">
                <a:latin typeface="나눔스퀘어OTF" pitchFamily="34" charset="-127"/>
                <a:ea typeface="나눔스퀘어OTF" pitchFamily="34" charset="-127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57224" y="1957377"/>
            <a:ext cx="3429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00" dirty="0" err="1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초ㆍ중ㆍ고등학교에</a:t>
            </a:r>
            <a:r>
              <a:rPr lang="ko-KR" altLang="en-US" sz="1400" spc="-1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 대한 학부모의 만족도 평가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57752" y="1957377"/>
            <a:ext cx="3429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pc="-1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rPr>
              <a:t>고등학교에서 우선적으로 개선하기 바라는 일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0" y="6034635"/>
            <a:ext cx="9144000" cy="43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학부모는 </a:t>
            </a:r>
            <a:r>
              <a:rPr lang="ko-KR" altLang="en-US" sz="1650" kern="1000" spc="-80" dirty="0" err="1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학교급이</a:t>
            </a:r>
            <a:r>
              <a:rPr lang="ko-KR" altLang="en-US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 올라갈수록 불만족</a:t>
            </a:r>
            <a:r>
              <a:rPr lang="en-US" altLang="ko-KR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, </a:t>
            </a:r>
            <a:r>
              <a:rPr lang="ko-KR" altLang="en-US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고등학교 때는 </a:t>
            </a:r>
            <a:r>
              <a:rPr lang="ko-KR" altLang="en-US" sz="1650" kern="1000" spc="-80" dirty="0" err="1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진로ㆍ진학</a:t>
            </a:r>
            <a:r>
              <a:rPr lang="ko-KR" altLang="en-US" sz="1650" kern="1000" spc="-8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 지도에 관심 높아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43702" y="5356696"/>
            <a:ext cx="15716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8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단위 </a:t>
            </a:r>
            <a:r>
              <a:rPr lang="en-US" altLang="ko-KR" sz="8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: %, n=2,000)</a:t>
            </a:r>
            <a:endParaRPr lang="ko-KR" altLang="en-US" sz="80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3504" y="2500306"/>
            <a:ext cx="2830947" cy="31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300" kern="1000" spc="-11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‘</a:t>
            </a:r>
            <a:r>
              <a:rPr lang="ko-KR" altLang="en-US" sz="1300" kern="1000" spc="-11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진로 및 진학 지도 강화 꼽아</a:t>
            </a:r>
            <a:r>
              <a:rPr lang="en-US" altLang="ko-KR" sz="1300" kern="1000" spc="-110" dirty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’</a:t>
            </a:r>
            <a:endParaRPr lang="ko-KR" altLang="en-US" sz="1300" kern="1000" spc="-110" dirty="0">
              <a:solidFill>
                <a:srgbClr val="EB6042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57488" y="5286388"/>
            <a:ext cx="13244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단위 </a:t>
            </a:r>
            <a:r>
              <a:rPr lang="en-US" altLang="ko-KR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명</a:t>
            </a:r>
            <a:r>
              <a:rPr lang="en-US" altLang="ko-KR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(%), n=476(</a:t>
            </a:r>
            <a:r>
              <a:rPr lang="ko-KR" altLang="en-US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학부모</a:t>
            </a:r>
            <a:r>
              <a:rPr lang="en-US" altLang="ko-KR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)</a:t>
            </a:r>
            <a:endParaRPr lang="ko-KR" altLang="en-US" sz="800" spc="-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69549" y="2500306"/>
            <a:ext cx="2830947" cy="31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1300" kern="1000" spc="-110" dirty="0" smtClean="0">
                <a:solidFill>
                  <a:srgbClr val="EB6042"/>
                </a:solidFill>
                <a:latin typeface="나눔스퀘어OTF Bold" pitchFamily="34" charset="-127"/>
                <a:ea typeface="나눔스퀘어OTF Bold" pitchFamily="34" charset="-127"/>
              </a:rPr>
              <a:t>‘고등학교가 만족도 가장 낮아’</a:t>
            </a:r>
            <a:endParaRPr lang="ko-KR" altLang="en-US" sz="1300" kern="1000" spc="-110" dirty="0">
              <a:solidFill>
                <a:srgbClr val="EB6042"/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5311412" y="4944516"/>
            <a:ext cx="2761050" cy="484748"/>
            <a:chOff x="5335564" y="5273644"/>
            <a:chExt cx="2761050" cy="484748"/>
          </a:xfrm>
        </p:grpSpPr>
        <p:sp>
          <p:nvSpPr>
            <p:cNvPr id="30" name="TextBox 29"/>
            <p:cNvSpPr txBox="1"/>
            <p:nvPr/>
          </p:nvSpPr>
          <p:spPr>
            <a:xfrm>
              <a:off x="5996630" y="5273644"/>
              <a:ext cx="758862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학생을 위한 </a:t>
              </a:r>
            </a:p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맞춤형 상담 및 </a:t>
              </a:r>
              <a:endParaRPr lang="en-US" altLang="ko-KR" sz="850" spc="-9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/>
                </a:solidFill>
                <a:latin typeface="나눔스퀘어OTF Bold" pitchFamily="34" charset="-127"/>
                <a:ea typeface="나눔스퀘어OTF Bold" pitchFamily="34" charset="-127"/>
              </a:endParaRPr>
            </a:p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학생지도 활동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48551" y="5273644"/>
              <a:ext cx="655308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수업 내용과 </a:t>
              </a:r>
            </a:p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방법의 질 </a:t>
              </a:r>
            </a:p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개선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441306" y="5273644"/>
              <a:ext cx="655308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우수한 교사 </a:t>
              </a:r>
            </a:p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확보 및 배치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35564" y="5273644"/>
              <a:ext cx="655308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진로교육 및 </a:t>
              </a:r>
            </a:p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진학지도 </a:t>
              </a:r>
            </a:p>
            <a:p>
              <a:pPr algn="ctr"/>
              <a:r>
                <a:rPr lang="ko-KR" altLang="en-US" sz="85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OTF Bold" pitchFamily="34" charset="-127"/>
                  <a:ea typeface="나눔스퀘어OTF Bold" pitchFamily="34" charset="-127"/>
                </a:rPr>
                <a:t>강화</a:t>
              </a:r>
            </a:p>
          </p:txBody>
        </p:sp>
      </p:grpSp>
      <p:graphicFrame>
        <p:nvGraphicFramePr>
          <p:cNvPr id="34" name="표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166533"/>
              </p:ext>
            </p:extLst>
          </p:nvPr>
        </p:nvGraphicFramePr>
        <p:xfrm>
          <a:off x="1038063" y="2980546"/>
          <a:ext cx="3105309" cy="216296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971521"/>
                <a:gridCol w="736600"/>
                <a:gridCol w="696501"/>
                <a:gridCol w="700687"/>
              </a:tblGrid>
              <a:tr h="225109">
                <a:tc>
                  <a:txBody>
                    <a:bodyPr/>
                    <a:lstStyle/>
                    <a:p>
                      <a:pPr latinLnBrk="1"/>
                      <a:endParaRPr lang="ko-KR" altLang="en-US" sz="80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spc="-80" baseline="0" dirty="0" smtClean="0">
                          <a:ln>
                            <a:solidFill>
                              <a:srgbClr val="4F81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초등학교</a:t>
                      </a:r>
                      <a:endParaRPr lang="ko-KR" altLang="en-US" sz="800" spc="-80" baseline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kern="1200" spc="-80" baseline="0" dirty="0" smtClean="0">
                          <a:ln>
                            <a:solidFill>
                              <a:srgbClr val="4F81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중학교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1" kern="1200" spc="-80" baseline="0" dirty="0" smtClean="0">
                          <a:ln>
                            <a:solidFill>
                              <a:srgbClr val="4F81BD"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나눔스퀘어OTF Bold" pitchFamily="34" charset="-127"/>
                          <a:ea typeface="나눔스퀘어OTF Bold" pitchFamily="34" charset="-127"/>
                          <a:cs typeface="+mn-cs"/>
                        </a:rPr>
                        <a:t>고등학교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9030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매우 잘하고 있다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10(2.1)</a:t>
                      </a:r>
                      <a:endParaRPr lang="ko-KR" altLang="en-US" sz="8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5(1.1)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6(1.3)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/>
                </a:tc>
              </a:tr>
              <a:tr h="3004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잘하고 있다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157(33.0)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96(20.2)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43(9.0)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/>
                </a:tc>
              </a:tr>
              <a:tr h="2661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보통이다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237(49.8)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241(50.6)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207(43.5)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/>
                </a:tc>
              </a:tr>
              <a:tr h="2661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못하고 있다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52(10.9)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106(22.3)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159(33.4)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/>
                </a:tc>
              </a:tr>
              <a:tr h="2661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전혀 못하고 있다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20(4.2)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28(5.9)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61(12.8)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 anchor="ctr"/>
                </a:tc>
              </a:tr>
              <a:tr h="1651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계</a:t>
                      </a:r>
                      <a:endParaRPr lang="ko-KR" altLang="en-US" sz="8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476(100.0)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476(100.0)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476(100.6)</a:t>
                      </a:r>
                      <a:endParaRPr lang="ko-KR" altLang="en-US" sz="800" b="0" dirty="0" smtClean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만족도 평균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  <a:p>
                      <a:pPr algn="ctr" latinLnBrk="1"/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(5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점 척도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)</a:t>
                      </a:r>
                      <a:endParaRPr lang="ko-KR" altLang="en-US" sz="800" b="0" dirty="0">
                        <a:latin typeface="나눔스퀘어OTF Bold" pitchFamily="34" charset="-127"/>
                        <a:ea typeface="나눔스퀘어OTF Bold" pitchFamily="34" charset="-127"/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3.18</a:t>
                      </a:r>
                      <a:r>
                        <a:rPr lang="ko-KR" altLang="en-US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점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2.88</a:t>
                      </a:r>
                      <a:r>
                        <a:rPr lang="ko-KR" altLang="en-US" sz="800" b="0" dirty="0" smtClean="0">
                          <a:latin typeface="나눔스퀘어OTF Bold" pitchFamily="34" charset="-127"/>
                          <a:ea typeface="나눔스퀘어OTF Bold" pitchFamily="34" charset="-127"/>
                        </a:rPr>
                        <a:t>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rgbClr val="EB6042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2.53</a:t>
                      </a:r>
                      <a:r>
                        <a:rPr lang="ko-KR" altLang="en-US" sz="800" b="0" dirty="0" smtClean="0">
                          <a:solidFill>
                            <a:srgbClr val="EB6042"/>
                          </a:solidFill>
                          <a:latin typeface="나눔스퀘어OTF Bold" pitchFamily="34" charset="-127"/>
                          <a:ea typeface="나눔스퀘어OTF Bold" pitchFamily="34" charset="-127"/>
                        </a:rPr>
                        <a:t>점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90103" y="5610920"/>
            <a:ext cx="18966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(</a:t>
            </a:r>
            <a:r>
              <a:rPr lang="ko-KR" altLang="en-US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출처 </a:t>
            </a:r>
            <a:r>
              <a:rPr lang="en-US" altLang="ko-KR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: </a:t>
            </a:r>
            <a:r>
              <a:rPr lang="ko-KR" altLang="en-US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한국교육개발원 교육여론조사</a:t>
            </a:r>
            <a:r>
              <a:rPr lang="en-US" altLang="ko-KR" sz="800" spc="-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, 2017)</a:t>
            </a:r>
          </a:p>
        </p:txBody>
      </p:sp>
      <p:grpSp>
        <p:nvGrpSpPr>
          <p:cNvPr id="142" name="그룹 5"/>
          <p:cNvGrpSpPr/>
          <p:nvPr/>
        </p:nvGrpSpPr>
        <p:grpSpPr>
          <a:xfrm>
            <a:off x="5454851" y="3286124"/>
            <a:ext cx="2403297" cy="1623758"/>
            <a:chOff x="5623905" y="3429000"/>
            <a:chExt cx="2403297" cy="1623758"/>
          </a:xfrm>
        </p:grpSpPr>
        <p:sp>
          <p:nvSpPr>
            <p:cNvPr id="143" name="직사각형 142"/>
            <p:cNvSpPr/>
            <p:nvPr/>
          </p:nvSpPr>
          <p:spPr>
            <a:xfrm>
              <a:off x="5623905" y="3429000"/>
              <a:ext cx="288000" cy="1623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4" name="직사각형 143"/>
            <p:cNvSpPr/>
            <p:nvPr/>
          </p:nvSpPr>
          <p:spPr>
            <a:xfrm>
              <a:off x="6331160" y="3429000"/>
              <a:ext cx="288000" cy="1623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5" name="직사각형 144"/>
            <p:cNvSpPr/>
            <p:nvPr/>
          </p:nvSpPr>
          <p:spPr>
            <a:xfrm>
              <a:off x="7021661" y="3429000"/>
              <a:ext cx="288000" cy="1623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6" name="직사각형 145"/>
            <p:cNvSpPr/>
            <p:nvPr/>
          </p:nvSpPr>
          <p:spPr>
            <a:xfrm>
              <a:off x="7739202" y="3429000"/>
              <a:ext cx="288000" cy="1623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1" name="그룹 160"/>
          <p:cNvGrpSpPr/>
          <p:nvPr/>
        </p:nvGrpSpPr>
        <p:grpSpPr>
          <a:xfrm>
            <a:off x="5212339" y="2976328"/>
            <a:ext cx="2860123" cy="1991436"/>
            <a:chOff x="5266221" y="3226088"/>
            <a:chExt cx="2860123" cy="1991436"/>
          </a:xfrm>
        </p:grpSpPr>
        <p:cxnSp>
          <p:nvCxnSpPr>
            <p:cNvPr id="162" name="직선 연결선 161"/>
            <p:cNvCxnSpPr/>
            <p:nvPr/>
          </p:nvCxnSpPr>
          <p:spPr>
            <a:xfrm flipH="1">
              <a:off x="5266221" y="3226088"/>
              <a:ext cx="14692" cy="1991436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직선 연결선 162"/>
            <p:cNvCxnSpPr/>
            <p:nvPr/>
          </p:nvCxnSpPr>
          <p:spPr>
            <a:xfrm flipH="1" flipV="1">
              <a:off x="5266222" y="5205606"/>
              <a:ext cx="2860122" cy="11918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TextBox 129"/>
          <p:cNvSpPr txBox="1"/>
          <p:nvPr/>
        </p:nvSpPr>
        <p:spPr>
          <a:xfrm>
            <a:off x="4937549" y="2928934"/>
            <a:ext cx="318678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ko-KR" sz="1000" spc="-9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50</a:t>
            </a:r>
          </a:p>
          <a:p>
            <a:pPr algn="ctr">
              <a:lnSpc>
                <a:spcPct val="125000"/>
              </a:lnSpc>
            </a:pPr>
            <a:r>
              <a:rPr lang="en-US" altLang="ko-KR" sz="1000" spc="-9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45</a:t>
            </a:r>
          </a:p>
          <a:p>
            <a:pPr algn="ctr">
              <a:lnSpc>
                <a:spcPct val="125000"/>
              </a:lnSpc>
            </a:pPr>
            <a:r>
              <a:rPr lang="en-US" altLang="ko-KR" sz="1000" spc="-9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40</a:t>
            </a:r>
          </a:p>
          <a:p>
            <a:pPr algn="ctr">
              <a:lnSpc>
                <a:spcPct val="125000"/>
              </a:lnSpc>
            </a:pPr>
            <a:r>
              <a:rPr lang="en-US" altLang="ko-KR" sz="1000" spc="-9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35</a:t>
            </a:r>
          </a:p>
          <a:p>
            <a:pPr algn="ctr">
              <a:lnSpc>
                <a:spcPct val="125000"/>
              </a:lnSpc>
            </a:pPr>
            <a:r>
              <a:rPr lang="en-US" altLang="ko-KR" sz="1000" spc="-9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30</a:t>
            </a:r>
          </a:p>
          <a:p>
            <a:pPr algn="ctr">
              <a:lnSpc>
                <a:spcPct val="125000"/>
              </a:lnSpc>
            </a:pPr>
            <a:r>
              <a:rPr lang="en-US" altLang="ko-KR" sz="1000" spc="-9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25</a:t>
            </a:r>
          </a:p>
          <a:p>
            <a:pPr algn="ctr">
              <a:lnSpc>
                <a:spcPct val="125000"/>
              </a:lnSpc>
            </a:pPr>
            <a:r>
              <a:rPr lang="en-US" altLang="ko-KR" sz="1000" spc="-9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20</a:t>
            </a:r>
          </a:p>
          <a:p>
            <a:pPr algn="ctr">
              <a:lnSpc>
                <a:spcPct val="125000"/>
              </a:lnSpc>
            </a:pPr>
            <a:r>
              <a:rPr lang="en-US" altLang="ko-KR" sz="1000" spc="-9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15</a:t>
            </a:r>
          </a:p>
          <a:p>
            <a:pPr algn="ctr">
              <a:lnSpc>
                <a:spcPct val="125000"/>
              </a:lnSpc>
            </a:pPr>
            <a:r>
              <a:rPr lang="en-US" altLang="ko-KR" sz="1000" spc="-9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10</a:t>
            </a:r>
          </a:p>
          <a:p>
            <a:pPr algn="ctr">
              <a:lnSpc>
                <a:spcPct val="125000"/>
              </a:lnSpc>
            </a:pPr>
            <a:r>
              <a:rPr lang="en-US" altLang="ko-KR" sz="1000" spc="-9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나눔스퀘어OTF Bold" pitchFamily="34" charset="-127"/>
                <a:ea typeface="나눔스퀘어OTF Bold" pitchFamily="34" charset="-127"/>
              </a:rPr>
              <a:t>5</a:t>
            </a:r>
            <a:endParaRPr lang="ko-KR" altLang="en-US" sz="1000" spc="-90" dirty="0">
              <a:ln>
                <a:solidFill>
                  <a:srgbClr val="4F81BD">
                    <a:alpha val="0"/>
                  </a:srgbClr>
                </a:solidFill>
              </a:ln>
              <a:solidFill>
                <a:schemeClr val="bg1">
                  <a:lumMod val="50000"/>
                </a:schemeClr>
              </a:solidFill>
              <a:latin typeface="나눔스퀘어OTF Bold" pitchFamily="34" charset="-127"/>
              <a:ea typeface="나눔스퀘어OTF Bold" pitchFamily="34" charset="-127"/>
            </a:endParaRPr>
          </a:p>
        </p:txBody>
      </p:sp>
      <p:grpSp>
        <p:nvGrpSpPr>
          <p:cNvPr id="132" name="그룹 6"/>
          <p:cNvGrpSpPr/>
          <p:nvPr/>
        </p:nvGrpSpPr>
        <p:grpSpPr>
          <a:xfrm>
            <a:off x="5403760" y="2989740"/>
            <a:ext cx="2554586" cy="2049462"/>
            <a:chOff x="5549239" y="3216396"/>
            <a:chExt cx="2554586" cy="2049462"/>
          </a:xfrm>
        </p:grpSpPr>
        <p:pic>
          <p:nvPicPr>
            <p:cNvPr id="133" name="Picture 2" descr="C:\Users\Administrator\Desktop\최종 ppt\1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239" y="3241796"/>
              <a:ext cx="441325" cy="2000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3" descr="C:\Users\Administrator\Desktop\최종 ppt\10-1.fw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5301" y="3241796"/>
              <a:ext cx="417512" cy="1989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4" descr="C:\Users\Administrator\Desktop\최종 ppt\10-2.fw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7550" y="3216396"/>
              <a:ext cx="441325" cy="2049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5" descr="C:\Users\Administrator\Desktop\최종 ppt\10-3.fw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3613" y="3251524"/>
              <a:ext cx="430212" cy="2000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" name="TextBox 136"/>
            <p:cNvSpPr txBox="1"/>
            <p:nvPr/>
          </p:nvSpPr>
          <p:spPr>
            <a:xfrm>
              <a:off x="5576774" y="3744608"/>
              <a:ext cx="3837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900" spc="-9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35.4</a:t>
              </a:r>
            </a:p>
            <a:p>
              <a:pPr algn="ctr"/>
              <a:r>
                <a:rPr lang="en-US" altLang="ko-KR" sz="90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%</a:t>
              </a:r>
              <a:endParaRPr lang="ko-KR" altLang="en-US" sz="900" spc="-9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284029" y="4380091"/>
              <a:ext cx="3837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90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22.1</a:t>
              </a:r>
            </a:p>
            <a:p>
              <a:pPr algn="ctr"/>
              <a:r>
                <a:rPr lang="en-US" altLang="ko-KR" sz="90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OTF Bold" pitchFamily="34" charset="-127"/>
                  <a:ea typeface="나눔스퀘어OTF Bold" pitchFamily="34" charset="-127"/>
                </a:rPr>
                <a:t>%</a:t>
              </a:r>
              <a:endParaRPr lang="ko-KR" altLang="en-US" sz="900" spc="-9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OTF Bold" pitchFamily="34" charset="-127"/>
                <a:ea typeface="나눔스퀘어OTF Bold" pitchFamily="34" charset="-127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6974559" y="4467481"/>
              <a:ext cx="348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900" spc="-9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12롯데마트드림Bold" pitchFamily="18" charset="-127"/>
                  <a:ea typeface="12롯데마트드림Bold" pitchFamily="18" charset="-127"/>
                </a:rPr>
                <a:t>18.8</a:t>
              </a:r>
            </a:p>
            <a:p>
              <a:pPr algn="ctr"/>
              <a:r>
                <a:rPr lang="en-US" altLang="ko-KR" sz="90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12롯데마트드림Bold" pitchFamily="18" charset="-127"/>
                  <a:ea typeface="12롯데마트드림Bold" pitchFamily="18" charset="-127"/>
                </a:rPr>
                <a:t>%</a:t>
              </a:r>
              <a:endParaRPr lang="ko-KR" altLang="en-US" sz="900" spc="-9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12롯데마트드림Bold" pitchFamily="18" charset="-127"/>
                <a:ea typeface="12롯데마트드림Bold" pitchFamily="18" charset="-127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692700" y="4720310"/>
              <a:ext cx="348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900" spc="-9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12롯데마트드림Bold" pitchFamily="18" charset="-127"/>
                  <a:ea typeface="12롯데마트드림Bold" pitchFamily="18" charset="-127"/>
                </a:rPr>
                <a:t>12.0</a:t>
              </a:r>
            </a:p>
            <a:p>
              <a:pPr algn="ctr"/>
              <a:r>
                <a:rPr lang="en-US" altLang="ko-KR" sz="900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12롯데마트드림Bold" pitchFamily="18" charset="-127"/>
                  <a:ea typeface="12롯데마트드림Bold" pitchFamily="18" charset="-127"/>
                </a:rPr>
                <a:t>%</a:t>
              </a:r>
              <a:endParaRPr lang="ko-KR" altLang="en-US" sz="900" spc="-9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bg1"/>
                </a:solidFill>
                <a:latin typeface="12롯데마트드림Bold" pitchFamily="18" charset="-127"/>
                <a:ea typeface="12롯데마트드림Bold" pitchFamily="18" charset="-127"/>
              </a:endParaRPr>
            </a:p>
          </p:txBody>
        </p:sp>
      </p:grpSp>
      <p:sp>
        <p:nvSpPr>
          <p:cNvPr id="51" name="직사각형 50"/>
          <p:cNvSpPr/>
          <p:nvPr/>
        </p:nvSpPr>
        <p:spPr>
          <a:xfrm>
            <a:off x="1061490" y="4837664"/>
            <a:ext cx="3071834" cy="285752"/>
          </a:xfrm>
          <a:prstGeom prst="rect">
            <a:avLst/>
          </a:prstGeom>
          <a:noFill/>
          <a:ln w="19050">
            <a:solidFill>
              <a:srgbClr val="EC6D6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200" spc="-30" dirty="0" smtClean="0">
            <a:latin typeface="나눔스퀘어OTF" pitchFamily="34" charset="-127"/>
            <a:ea typeface="나눔스퀘어OTF" pitchFamily="34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2800</TotalTime>
  <Words>3842</Words>
  <Application>Microsoft Office PowerPoint</Application>
  <PresentationFormat>화면 슬라이드 쇼(4:3)</PresentationFormat>
  <Paragraphs>1170</Paragraphs>
  <Slides>43</Slides>
  <Notes>32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43</vt:i4>
      </vt:variant>
    </vt:vector>
  </HeadingPairs>
  <TitlesOfParts>
    <vt:vector size="44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Registered User</dc:creator>
  <cp:lastModifiedBy>com</cp:lastModifiedBy>
  <cp:revision>301</cp:revision>
  <dcterms:created xsi:type="dcterms:W3CDTF">2018-11-28T15:03:16Z</dcterms:created>
  <dcterms:modified xsi:type="dcterms:W3CDTF">2018-12-26T13:49:27Z</dcterms:modified>
</cp:coreProperties>
</file>