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6" r:id="rId2"/>
    <p:sldId id="367" r:id="rId3"/>
    <p:sldId id="258" r:id="rId4"/>
    <p:sldId id="257" r:id="rId5"/>
    <p:sldId id="259" r:id="rId6"/>
    <p:sldId id="260" r:id="rId7"/>
    <p:sldId id="261" r:id="rId8"/>
    <p:sldId id="262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4" r:id="rId19"/>
    <p:sldId id="382" r:id="rId20"/>
    <p:sldId id="264" r:id="rId21"/>
    <p:sldId id="266" r:id="rId22"/>
    <p:sldId id="276" r:id="rId23"/>
    <p:sldId id="278" r:id="rId24"/>
    <p:sldId id="384" r:id="rId25"/>
    <p:sldId id="385" r:id="rId26"/>
    <p:sldId id="386" r:id="rId27"/>
    <p:sldId id="387" r:id="rId28"/>
    <p:sldId id="383" r:id="rId29"/>
    <p:sldId id="373" r:id="rId30"/>
    <p:sldId id="370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371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372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381" r:id="rId58"/>
    <p:sldId id="411" r:id="rId59"/>
    <p:sldId id="412" r:id="rId60"/>
    <p:sldId id="396" r:id="rId61"/>
    <p:sldId id="397" r:id="rId62"/>
    <p:sldId id="450" r:id="rId63"/>
    <p:sldId id="308" r:id="rId64"/>
    <p:sldId id="399" r:id="rId65"/>
    <p:sldId id="409" r:id="rId66"/>
    <p:sldId id="410" r:id="rId67"/>
    <p:sldId id="413" r:id="rId68"/>
    <p:sldId id="400" r:id="rId69"/>
    <p:sldId id="448" r:id="rId70"/>
    <p:sldId id="380" r:id="rId71"/>
    <p:sldId id="414" r:id="rId72"/>
    <p:sldId id="446" r:id="rId73"/>
    <p:sldId id="425" r:id="rId74"/>
    <p:sldId id="443" r:id="rId75"/>
    <p:sldId id="415" r:id="rId76"/>
    <p:sldId id="447" r:id="rId77"/>
    <p:sldId id="426" r:id="rId78"/>
    <p:sldId id="444" r:id="rId79"/>
    <p:sldId id="416" r:id="rId80"/>
    <p:sldId id="427" r:id="rId81"/>
    <p:sldId id="445" r:id="rId82"/>
    <p:sldId id="379" r:id="rId83"/>
    <p:sldId id="326" r:id="rId84"/>
    <p:sldId id="327" r:id="rId85"/>
    <p:sldId id="328" r:id="rId86"/>
    <p:sldId id="329" r:id="rId87"/>
    <p:sldId id="378" r:id="rId88"/>
    <p:sldId id="330" r:id="rId89"/>
    <p:sldId id="331" r:id="rId90"/>
    <p:sldId id="332" r:id="rId91"/>
    <p:sldId id="333" r:id="rId92"/>
    <p:sldId id="334" r:id="rId93"/>
    <p:sldId id="335" r:id="rId94"/>
    <p:sldId id="336" r:id="rId95"/>
    <p:sldId id="377" r:id="rId96"/>
    <p:sldId id="428" r:id="rId97"/>
    <p:sldId id="429" r:id="rId98"/>
    <p:sldId id="430" r:id="rId99"/>
    <p:sldId id="431" r:id="rId100"/>
    <p:sldId id="432" r:id="rId101"/>
    <p:sldId id="433" r:id="rId102"/>
    <p:sldId id="434" r:id="rId103"/>
    <p:sldId id="435" r:id="rId104"/>
    <p:sldId id="436" r:id="rId105"/>
    <p:sldId id="376" r:id="rId106"/>
    <p:sldId id="346" r:id="rId107"/>
    <p:sldId id="347" r:id="rId108"/>
    <p:sldId id="348" r:id="rId109"/>
    <p:sldId id="349" r:id="rId110"/>
    <p:sldId id="375" r:id="rId111"/>
    <p:sldId id="350" r:id="rId112"/>
    <p:sldId id="351" r:id="rId113"/>
    <p:sldId id="352" r:id="rId114"/>
    <p:sldId id="353" r:id="rId115"/>
    <p:sldId id="354" r:id="rId116"/>
    <p:sldId id="355" r:id="rId117"/>
    <p:sldId id="356" r:id="rId118"/>
    <p:sldId id="357" r:id="rId119"/>
    <p:sldId id="358" r:id="rId120"/>
    <p:sldId id="359" r:id="rId121"/>
    <p:sldId id="374" r:id="rId122"/>
    <p:sldId id="437" r:id="rId123"/>
    <p:sldId id="438" r:id="rId124"/>
    <p:sldId id="439" r:id="rId125"/>
    <p:sldId id="440" r:id="rId126"/>
    <p:sldId id="441" r:id="rId127"/>
    <p:sldId id="442" r:id="rId1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5"/>
    <a:srgbClr val="D9E9FF"/>
    <a:srgbClr val="F2F2F2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0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A646-C506-46F1-A18A-167254FFB249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222E-3656-43CA-BE21-706C74E4B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96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A646-C506-46F1-A18A-167254FFB249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222E-3656-43CA-BE21-706C74E4B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718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A646-C506-46F1-A18A-167254FFB249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222E-3656-43CA-BE21-706C74E4B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67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A646-C506-46F1-A18A-167254FFB249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222E-3656-43CA-BE21-706C74E4B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73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A646-C506-46F1-A18A-167254FFB249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222E-3656-43CA-BE21-706C74E4B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74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A646-C506-46F1-A18A-167254FFB249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222E-3656-43CA-BE21-706C74E4B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31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A646-C506-46F1-A18A-167254FFB249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222E-3656-43CA-BE21-706C74E4B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882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A646-C506-46F1-A18A-167254FFB249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222E-3656-43CA-BE21-706C74E4B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07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A646-C506-46F1-A18A-167254FFB249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222E-3656-43CA-BE21-706C74E4B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33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A646-C506-46F1-A18A-167254FFB249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222E-3656-43CA-BE21-706C74E4B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06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A646-C506-46F1-A18A-167254FFB249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222E-3656-43CA-BE21-706C74E4B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A646-C506-46F1-A18A-167254FFB249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4222E-3656-43CA-BE21-706C74E4B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FB1974-8538-379C-72A1-6B2A633F9CD9}"/>
              </a:ext>
            </a:extLst>
          </p:cNvPr>
          <p:cNvSpPr txBox="1"/>
          <p:nvPr/>
        </p:nvSpPr>
        <p:spPr>
          <a:xfrm>
            <a:off x="-141378" y="117752"/>
            <a:ext cx="3299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500" b="1" dirty="0">
                <a:solidFill>
                  <a:srgbClr val="0055A5"/>
                </a:solidFill>
                <a:latin typeface="+mj-ea"/>
                <a:ea typeface="+mj-ea"/>
              </a:rPr>
              <a:t>2023</a:t>
            </a:r>
            <a:r>
              <a:rPr lang="ko-KR" altLang="en-US" sz="1500" b="1" dirty="0">
                <a:solidFill>
                  <a:srgbClr val="0055A5"/>
                </a:solidFill>
                <a:latin typeface="+mj-ea"/>
                <a:ea typeface="+mj-ea"/>
              </a:rPr>
              <a:t>학년도 서울 고교학점제 </a:t>
            </a:r>
            <a:endParaRPr lang="en-US" altLang="ko-KR" sz="1500" b="1" dirty="0">
              <a:solidFill>
                <a:srgbClr val="0055A5"/>
              </a:solidFill>
              <a:latin typeface="+mj-ea"/>
              <a:ea typeface="+mj-ea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500" b="1" dirty="0">
                <a:solidFill>
                  <a:srgbClr val="0055A5"/>
                </a:solidFill>
                <a:latin typeface="+mj-ea"/>
                <a:ea typeface="+mj-ea"/>
              </a:rPr>
              <a:t>기반 조성을 위한</a:t>
            </a:r>
            <a:endParaRPr lang="en-US" altLang="ko-KR" sz="1500" b="1" dirty="0">
              <a:solidFill>
                <a:srgbClr val="0055A5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134F9-0986-88BD-5080-07C1209C4AF1}"/>
              </a:ext>
            </a:extLst>
          </p:cNvPr>
          <p:cNvSpPr txBox="1"/>
          <p:nvPr/>
        </p:nvSpPr>
        <p:spPr>
          <a:xfrm>
            <a:off x="530161" y="2490583"/>
            <a:ext cx="554102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선택 과목 안내서</a:t>
            </a:r>
          </a:p>
        </p:txBody>
      </p:sp>
      <p:sp>
        <p:nvSpPr>
          <p:cNvPr id="9" name="모서리가 둥근 직사각형 9">
            <a:extLst>
              <a:ext uri="{FF2B5EF4-FFF2-40B4-BE49-F238E27FC236}">
                <a16:creationId xmlns:a16="http://schemas.microsoft.com/office/drawing/2014/main" id="{CE98450A-99E7-9273-ABA0-DA95B1117FDF}"/>
              </a:ext>
            </a:extLst>
          </p:cNvPr>
          <p:cNvSpPr/>
          <p:nvPr/>
        </p:nvSpPr>
        <p:spPr>
          <a:xfrm>
            <a:off x="623418" y="1919541"/>
            <a:ext cx="2645300" cy="5231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D8686"/>
              </a:gs>
              <a:gs pos="76000">
                <a:srgbClr val="0C476D">
                  <a:shade val="100000"/>
                  <a:satMod val="115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DEDE2-733C-E254-72CA-92903BB6A974}"/>
              </a:ext>
            </a:extLst>
          </p:cNvPr>
          <p:cNvSpPr txBox="1"/>
          <p:nvPr/>
        </p:nvSpPr>
        <p:spPr>
          <a:xfrm>
            <a:off x="867105" y="2027762"/>
            <a:ext cx="2832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latin typeface="+mj-ea"/>
                <a:ea typeface="+mj-ea"/>
              </a:rPr>
              <a:t>2015 </a:t>
            </a:r>
            <a:r>
              <a:rPr lang="ko-KR" altLang="en-US" sz="1800" b="1" dirty="0">
                <a:solidFill>
                  <a:schemeClr val="bg1"/>
                </a:solidFill>
                <a:latin typeface="+mj-ea"/>
                <a:ea typeface="+mj-ea"/>
              </a:rPr>
              <a:t>개정 교육과정 </a:t>
            </a:r>
            <a:endParaRPr lang="ko-KR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E0D499D-DD5B-2E02-C72F-2B7E0B987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11" y="6051966"/>
            <a:ext cx="4142508" cy="6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선택은 어떻게 할까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2020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A22A4-CEFE-B3E6-562C-E9E7E804324D}"/>
              </a:ext>
            </a:extLst>
          </p:cNvPr>
          <p:cNvSpPr txBox="1"/>
          <p:nvPr/>
        </p:nvSpPr>
        <p:spPr>
          <a:xfrm>
            <a:off x="333686" y="912474"/>
            <a:ext cx="84766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17500" algn="l"/>
                <a:tab pos="381000" algn="l"/>
                <a:tab pos="444500" algn="l"/>
                <a:tab pos="571500" algn="l"/>
                <a:tab pos="590550" algn="l"/>
                <a:tab pos="733425" algn="l"/>
              </a:tabLst>
            </a:pPr>
            <a:r>
              <a:rPr lang="ko-KR" altLang="en-US" sz="1500" b="1" spc="-150" dirty="0">
                <a:solidFill>
                  <a:srgbClr val="0000FF"/>
                </a:solidFill>
                <a:latin typeface="+mn-ea"/>
              </a:rPr>
              <a:t>일반 선택 과목을 중심으로 선택</a:t>
            </a:r>
            <a:r>
              <a:rPr lang="ko-KR" altLang="en-US" sz="1500" b="1" spc="-150" dirty="0">
                <a:latin typeface="+mn-ea"/>
              </a:rPr>
              <a:t>하되 진로 선택 과목 중에서 자신의 진로와 흥미에 맞는 과목이 있다면 </a:t>
            </a:r>
            <a:endParaRPr lang="en-US" altLang="ko-KR" sz="1500" b="1" spc="-150" dirty="0">
              <a:latin typeface="+mn-ea"/>
            </a:endParaRPr>
          </a:p>
          <a:p>
            <a:pPr marR="0" lvl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7500" algn="l"/>
                <a:tab pos="381000" algn="l"/>
                <a:tab pos="444500" algn="l"/>
                <a:tab pos="571500" algn="l"/>
                <a:tab pos="590550" algn="l"/>
                <a:tab pos="733425" algn="l"/>
              </a:tabLst>
            </a:pPr>
            <a:r>
              <a:rPr lang="en-US" altLang="ko-KR" sz="1500" b="1" spc="-150" dirty="0">
                <a:latin typeface="+mn-ea"/>
              </a:rPr>
              <a:t>        </a:t>
            </a:r>
            <a:r>
              <a:rPr lang="ko-KR" altLang="en-US" sz="1500" b="1" spc="-150" dirty="0">
                <a:latin typeface="+mn-ea"/>
              </a:rPr>
              <a:t>그 과목을 선택하면 된다</a:t>
            </a:r>
            <a:r>
              <a:rPr lang="en-US" altLang="ko-KR" sz="1500" b="1" spc="-150" dirty="0">
                <a:latin typeface="+mn-ea"/>
              </a:rPr>
              <a:t>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17500" algn="l"/>
                <a:tab pos="381000" algn="l"/>
                <a:tab pos="444500" algn="l"/>
                <a:tab pos="571500" algn="l"/>
                <a:tab pos="590550" algn="l"/>
                <a:tab pos="733425" algn="l"/>
              </a:tabLst>
            </a:pPr>
            <a:r>
              <a:rPr lang="ko-KR" altLang="en-US" sz="1500" b="1" spc="-150" dirty="0">
                <a:solidFill>
                  <a:srgbClr val="0000FF"/>
                </a:solidFill>
                <a:latin typeface="+mn-ea"/>
              </a:rPr>
              <a:t>대학 진학을 희망한다면 </a:t>
            </a:r>
            <a:r>
              <a:rPr lang="ko-KR" altLang="en-US" sz="1500" b="1" spc="-150" dirty="0">
                <a:latin typeface="+mn-ea"/>
              </a:rPr>
              <a:t>대학에 가서 공부하는데 기초가 되는 과목은 들어야 한다</a:t>
            </a:r>
            <a:r>
              <a:rPr lang="en-US" altLang="ko-KR" sz="1500" b="1" spc="-150" dirty="0">
                <a:latin typeface="+mn-ea"/>
              </a:rPr>
              <a:t>. </a:t>
            </a:r>
            <a:r>
              <a:rPr lang="ko-KR" altLang="en-US" sz="1500" b="1" spc="-150" dirty="0">
                <a:latin typeface="+mn-ea"/>
              </a:rPr>
              <a:t>특히 수학과 과학의 학습이 필요한 모집단위에 지원하고자 한다면 수학과 과학의 학습은 매우 중요하다</a:t>
            </a:r>
            <a:r>
              <a:rPr lang="en-US" altLang="ko-KR" sz="1500" b="1" spc="-150" dirty="0">
                <a:latin typeface="+mn-ea"/>
              </a:rPr>
              <a:t>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17500" algn="l"/>
                <a:tab pos="381000" algn="l"/>
                <a:tab pos="444500" algn="l"/>
                <a:tab pos="571500" algn="l"/>
                <a:tab pos="590550" algn="l"/>
                <a:tab pos="733425" algn="l"/>
              </a:tabLst>
            </a:pPr>
            <a:r>
              <a:rPr lang="ko-KR" altLang="en-US" sz="1500" b="1" spc="-150" dirty="0">
                <a:latin typeface="+mn-ea"/>
              </a:rPr>
              <a:t>학과별 배워야 하는 과목에 대해 좀 더 자세히 알고자 한다면 대학의 전공 안내서를 참고한다</a:t>
            </a:r>
            <a:r>
              <a:rPr lang="en-US" altLang="ko-KR" sz="1500" b="1" spc="-150" dirty="0">
                <a:latin typeface="+mn-ea"/>
              </a:rPr>
              <a:t>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17500" algn="l"/>
                <a:tab pos="381000" algn="l"/>
                <a:tab pos="444500" algn="l"/>
                <a:tab pos="571500" algn="l"/>
                <a:tab pos="590550" algn="l"/>
                <a:tab pos="733425" algn="l"/>
              </a:tabLst>
            </a:pPr>
            <a:r>
              <a:rPr lang="ko-KR" altLang="en-US" sz="1500" b="1" spc="-150" dirty="0">
                <a:solidFill>
                  <a:srgbClr val="0000FF"/>
                </a:solidFill>
                <a:latin typeface="+mn-ea"/>
              </a:rPr>
              <a:t>자연 계열 분야로 진로를 정한 학생은 </a:t>
            </a:r>
            <a:r>
              <a:rPr lang="ko-KR" altLang="en-US" sz="1500" b="1" spc="-150" dirty="0">
                <a:latin typeface="+mn-ea"/>
              </a:rPr>
              <a:t>수학과 과학을 깊이 있는 수준까지 배우는 선택을 한다</a:t>
            </a:r>
            <a:r>
              <a:rPr lang="en-US" altLang="ko-KR" sz="1500" b="1" spc="-150" dirty="0">
                <a:latin typeface="+mn-ea"/>
              </a:rPr>
              <a:t>. </a:t>
            </a:r>
            <a:r>
              <a:rPr lang="ko-KR" altLang="en-US" sz="1500" b="1" spc="-150" dirty="0">
                <a:latin typeface="+mn-ea"/>
              </a:rPr>
              <a:t>수학 교과 중 ‘확률과 </a:t>
            </a:r>
            <a:r>
              <a:rPr lang="ko-KR" altLang="en-US" sz="1500" b="1" spc="-150" dirty="0" err="1">
                <a:latin typeface="+mn-ea"/>
              </a:rPr>
              <a:t>통계’는</a:t>
            </a:r>
            <a:r>
              <a:rPr lang="ko-KR" altLang="en-US" sz="1500" b="1" spc="-150" dirty="0">
                <a:latin typeface="+mn-ea"/>
              </a:rPr>
              <a:t> 물론 ‘</a:t>
            </a:r>
            <a:r>
              <a:rPr lang="ko-KR" altLang="en-US" sz="1500" b="1" spc="-150" dirty="0" err="1">
                <a:latin typeface="+mn-ea"/>
              </a:rPr>
              <a:t>기하’와</a:t>
            </a:r>
            <a:r>
              <a:rPr lang="ko-KR" altLang="en-US" sz="1500" b="1" spc="-150" dirty="0">
                <a:latin typeface="+mn-ea"/>
              </a:rPr>
              <a:t> ‘</a:t>
            </a:r>
            <a:r>
              <a:rPr lang="ko-KR" altLang="en-US" sz="1500" b="1" spc="-150" dirty="0" err="1">
                <a:latin typeface="+mn-ea"/>
              </a:rPr>
              <a:t>미적분’까지</a:t>
            </a:r>
            <a:r>
              <a:rPr lang="ko-KR" altLang="en-US" sz="1500" b="1" spc="-150" dirty="0">
                <a:latin typeface="+mn-ea"/>
              </a:rPr>
              <a:t> 배운다</a:t>
            </a:r>
            <a:r>
              <a:rPr lang="en-US" altLang="ko-KR" sz="1500" b="1" spc="-150" dirty="0">
                <a:latin typeface="+mn-ea"/>
              </a:rPr>
              <a:t>. </a:t>
            </a:r>
            <a:r>
              <a:rPr lang="ko-KR" altLang="en-US" sz="1500" b="1" spc="-150" dirty="0">
                <a:latin typeface="+mn-ea"/>
              </a:rPr>
              <a:t>과학은 </a:t>
            </a:r>
            <a:r>
              <a:rPr lang="en-US" altLang="ko-KR" sz="1500" b="1" spc="-150" dirty="0">
                <a:latin typeface="+mn-ea"/>
              </a:rPr>
              <a:t>2</a:t>
            </a:r>
            <a:r>
              <a:rPr lang="ko-KR" altLang="en-US" sz="1500" b="1" spc="-150" dirty="0">
                <a:latin typeface="+mn-ea"/>
              </a:rPr>
              <a:t>학년에서 </a:t>
            </a:r>
            <a:r>
              <a:rPr lang="en-US" altLang="ko-KR" sz="1500" b="1" spc="-150" dirty="0">
                <a:latin typeface="+mn-ea"/>
              </a:rPr>
              <a:t>Ⅰ</a:t>
            </a:r>
            <a:r>
              <a:rPr lang="ko-KR" altLang="en-US" sz="1500" b="1" spc="-150" dirty="0">
                <a:latin typeface="+mn-ea"/>
              </a:rPr>
              <a:t>과목을 배우고 </a:t>
            </a:r>
            <a:r>
              <a:rPr lang="en-US" altLang="ko-KR" sz="1500" b="1" spc="-150" dirty="0">
                <a:latin typeface="+mn-ea"/>
              </a:rPr>
              <a:t>3</a:t>
            </a:r>
            <a:r>
              <a:rPr lang="ko-KR" altLang="en-US" sz="1500" b="1" spc="-150" dirty="0">
                <a:latin typeface="+mn-ea"/>
              </a:rPr>
              <a:t>학년에서는 </a:t>
            </a:r>
            <a:r>
              <a:rPr lang="en-US" altLang="ko-KR" sz="1500" b="1" spc="-150" dirty="0">
                <a:latin typeface="+mn-ea"/>
              </a:rPr>
              <a:t>Ⅱ</a:t>
            </a:r>
            <a:r>
              <a:rPr lang="ko-KR" altLang="en-US" sz="1500" b="1" spc="-150" dirty="0">
                <a:latin typeface="+mn-ea"/>
              </a:rPr>
              <a:t>과목까지 선택하여 학습한다</a:t>
            </a:r>
            <a:r>
              <a:rPr lang="en-US" altLang="ko-KR" sz="1500" b="1" spc="-150" dirty="0">
                <a:latin typeface="+mn-ea"/>
              </a:rPr>
              <a:t>. </a:t>
            </a:r>
            <a:r>
              <a:rPr lang="ko-KR" altLang="en-US" sz="1500" b="1" spc="-150" dirty="0">
                <a:latin typeface="+mn-ea"/>
              </a:rPr>
              <a:t>과학</a:t>
            </a:r>
            <a:r>
              <a:rPr lang="en-US" altLang="ko-KR" sz="1500" b="1" spc="-150" dirty="0">
                <a:latin typeface="+mn-ea"/>
              </a:rPr>
              <a:t>Ⅰ 4</a:t>
            </a:r>
            <a:r>
              <a:rPr lang="ko-KR" altLang="en-US" sz="1500" b="1" spc="-150" dirty="0">
                <a:latin typeface="+mn-ea"/>
              </a:rPr>
              <a:t>과목을 모두 배울 수 없는 경우에는 쉽고 어려운 정도가 아니라 진로를 고려했을 때 더 필요한 과목을 선택한다</a:t>
            </a:r>
            <a:r>
              <a:rPr lang="en-US" altLang="ko-KR" sz="1500" b="1" spc="-150" dirty="0">
                <a:latin typeface="+mn-ea"/>
              </a:rPr>
              <a:t>. </a:t>
            </a:r>
            <a:r>
              <a:rPr lang="ko-KR" altLang="en-US" sz="1500" b="1" spc="-150" dirty="0">
                <a:latin typeface="+mn-ea"/>
              </a:rPr>
              <a:t>특히 이공 계열은 물리학과 화학의 학습이 필요한 분야가 많으므로 선택에 유의한다</a:t>
            </a:r>
            <a:r>
              <a:rPr lang="en-US" altLang="ko-KR" sz="1500" b="1" spc="-15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5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창의 경영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82809" y="199511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능동적 사고에서 나아가 창의적인 사고를 바탕으로 경영에 관한 기본 지식과 기능을 습득하여 자신의 진로를 선택하고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기업가 정신과 리더십을 함양하여 미래지향적인 경영 환경 변화에 적절히 대처할 수 있는 능력과 태도를 기르는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33863"/>
              </p:ext>
            </p:extLst>
          </p:nvPr>
        </p:nvGraphicFramePr>
        <p:xfrm>
          <a:off x="6282418" y="1531544"/>
          <a:ext cx="2394832" cy="3108595"/>
        </p:xfrm>
        <a:graphic>
          <a:graphicData uri="http://schemas.openxmlformats.org/drawingml/2006/table">
            <a:tbl>
              <a:tblPr/>
              <a:tblGrid>
                <a:gridCol w="2394832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4015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275436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경영정보과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국제경영 및 통상학과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벤처창업학과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산업경영학과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산업공학과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시스템경영공학과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유통경영과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창업경영과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품질관리과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8268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0344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과목으로 사회 및 과학 교과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ʻ</a:t>
                      </a:r>
                      <a:r>
                        <a:rPr lang="ko-KR" altLang="en-US" sz="1000" kern="0" spc="-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기술･가정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 생명 과학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일반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 문화와 기술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가정과학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지식 재산 일반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있으며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상경 계열을 희망하는 학생에게 필요한 과목임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65987"/>
            <a:ext cx="8082642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다양한 기업가 사례를 연구하고 기업가 정신과 리더십을 함양하여 경영 환경 변화에 능동적으로 대응하는 능력과 태도를 기를 수 있으며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경제생활과 밀접한 관계를 지녀 창업이나 상경 계열을 희망하는 학생들에게 도움이 되는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61207"/>
              </p:ext>
            </p:extLst>
          </p:nvPr>
        </p:nvGraphicFramePr>
        <p:xfrm>
          <a:off x="452767" y="1531542"/>
          <a:ext cx="5567033" cy="3129431"/>
        </p:xfrm>
        <a:graphic>
          <a:graphicData uri="http://schemas.openxmlformats.org/drawingml/2006/table">
            <a:tbl>
              <a:tblPr/>
              <a:tblGrid>
                <a:gridCol w="1014086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552947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9090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6570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직업 환경 변화와 창의적 사고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사회･경제적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환경의 변화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직업 환경의 변화</a:t>
                      </a: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창의성과 기업 경영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창의적 조직 문화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창의적 사고의 기초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창의적 사고 기법 및</a:t>
                      </a:r>
                      <a:endParaRPr lang="en-US" altLang="ko-KR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사례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6570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경영의 이해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경영의 개념과 역할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기업윤리와 사회적 책임</a:t>
                      </a: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경영의 관리 순환 과정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 목표의 설정과 계획 수립</a:t>
                      </a: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 조직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리더십의 실천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7397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경영활동과 글로벌 경영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인적 자원 관리 활동</a:t>
                      </a:r>
                      <a:r>
                        <a:rPr lang="en-US" altLang="ko-KR" sz="1000" u="none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생산 활동과 마케팅 활동</a:t>
                      </a:r>
                      <a:r>
                        <a:rPr lang="en-US" altLang="ko-KR" sz="1000" u="none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재무 및 회계 활동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 혁신과 전략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 경영과 정보 활용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6570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기업가 정신과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기업가 정신의 기초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기업가 정신의 유형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∙창업의 요소와 환경 분석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창업의 절차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 아이템 선정과 분석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 타당성 분석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 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계획서 작성 사례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 사례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363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해양 문화와 기술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49757" y="188513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해양과 수상 안전의 중요성을 인식하고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해양의 미래 지향적 개발과 발전을 도모하여 인류의 삶의 질을 향상시켜 국가와 사회 발전에 기여할 수 있는 국제적 경쟁력을 지닌 해양 과학 전문 </a:t>
            </a:r>
            <a:r>
              <a:rPr lang="ko-KR" altLang="en-US" sz="1100" dirty="0" err="1">
                <a:solidFill>
                  <a:srgbClr val="000000"/>
                </a:solidFill>
                <a:latin typeface="+mn-ea"/>
              </a:rPr>
              <a:t>기술인을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 양성하는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88675"/>
              </p:ext>
            </p:extLst>
          </p:nvPr>
        </p:nvGraphicFramePr>
        <p:xfrm>
          <a:off x="6268563" y="1531544"/>
          <a:ext cx="2401996" cy="3389884"/>
        </p:xfrm>
        <a:graphic>
          <a:graphicData uri="http://schemas.openxmlformats.org/drawingml/2006/table">
            <a:tbl>
              <a:tblPr/>
              <a:tblGrid>
                <a:gridCol w="2401996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9554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76122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수산생명의학과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수산양식학과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수해양산업교육과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지구해양과학과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항해학과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해양분자생명과학과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해양생명과학과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해양생명응용과학부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해양시스템학과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해양자원학과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9554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2632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과목으로 과학 교과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ʻ</a:t>
                      </a:r>
                      <a:r>
                        <a:rPr lang="ko-KR" altLang="en-US" sz="1000" kern="0" spc="-8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기술･가정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 생명 과학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일반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 경영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가정과학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지식 재산 일반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있으며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8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농업학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수산학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산림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원예학을 희망하는 학생에게 필요한 과목임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629619"/>
            <a:ext cx="8256790" cy="11546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243399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117949" y="5246721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865139"/>
            <a:ext cx="8082642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해양에 관한 기초 지식을 습득하고 그에 대한 이해를 바탕으로 해양 과학 기술 및 실무를 통한 문제 해결 능력을 기를 수 있으며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대학 진학 이후에도 창의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300" kern="0" spc="-30" dirty="0" err="1">
                <a:solidFill>
                  <a:srgbClr val="000000"/>
                </a:solidFill>
                <a:latin typeface="+mn-ea"/>
              </a:rPr>
              <a:t>융합사고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정보처리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자기 관리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진로 개발 능력 등을 키우는 데 도움이 되는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95951"/>
              </p:ext>
            </p:extLst>
          </p:nvPr>
        </p:nvGraphicFramePr>
        <p:xfrm>
          <a:off x="452767" y="1531542"/>
          <a:ext cx="5553178" cy="3349548"/>
        </p:xfrm>
        <a:graphic>
          <a:graphicData uri="http://schemas.openxmlformats.org/drawingml/2006/table">
            <a:tbl>
              <a:tblPr/>
              <a:tblGrid>
                <a:gridCol w="1228638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4540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6427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5777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해양과 문화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해양과 인류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 개척사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해양과 문화</a:t>
                      </a: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우리의 해양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신해양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시대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6428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해양의 이해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해양의 구분과 지형</a:t>
                      </a: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해수의 물리 화학적 성질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해수의 운동</a:t>
                      </a: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 생태계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 생물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5777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 산업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 에너지 자원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해수 자원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 생물 자원</a:t>
                      </a: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어업과 양식업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수산 가공업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수산물 유통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해상 운송업</a:t>
                      </a: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해상 생태 관광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해양과 레저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7069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수상 안전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∙선박 운항과 복원성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승객과 승무원의 안전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항해 안전 장비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∙인명구조법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수상 안전 교육과 시스템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수상 안전 관계 법령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4485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 환경 보전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∙해양 환경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 오염의 실태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∙해양 오염의 영향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 오염 대책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226847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641" y="5097687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427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가정과학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0607" y="177499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가정생활 각 분야와 관련된 직업을 탐색하여 자신의 적성에 적합한 진로를 개발할 수 있으며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개인과 가족의 삶의 질을 향상시키는 생활 역량을 길러 개인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가족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사회 공동체가 행복하고 건강한 삶을 영위할 수 있도록 하는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105021"/>
              </p:ext>
            </p:extLst>
          </p:nvPr>
        </p:nvGraphicFramePr>
        <p:xfrm>
          <a:off x="6290885" y="1531544"/>
          <a:ext cx="2381808" cy="3241343"/>
        </p:xfrm>
        <a:graphic>
          <a:graphicData uri="http://schemas.openxmlformats.org/drawingml/2006/table">
            <a:tbl>
              <a:tblPr/>
              <a:tblGrid>
                <a:gridCol w="2381808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40589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260865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생활복지주거학과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소비자아동학과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소비자학과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식품공학과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식품생명공학과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식품생명과학과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식품영양학과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아동가족학과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주거환경학과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967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77811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과목으로 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ʻ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기술･가정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 생명 과학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일반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 경영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 문화와 기술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지식 재산 일반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있으며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가족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복지 관련 전공을 희망하는 학생에게 필요한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51302" y="5483178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32938" y="5731962"/>
            <a:ext cx="8137337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개인과 가족의 요구에 맞게 가정 경제를 관리하고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의식주 생활에 필요한 다양한 역량을 함양할 수 있으며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대학 진학 이후에도 실천적 문제 해결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생활 자립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관계 형성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진로 개발 능력을 키우는 데 도움이 되는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658931"/>
              </p:ext>
            </p:extLst>
          </p:nvPr>
        </p:nvGraphicFramePr>
        <p:xfrm>
          <a:off x="452767" y="1531541"/>
          <a:ext cx="5575500" cy="3314991"/>
        </p:xfrm>
        <a:graphic>
          <a:graphicData uri="http://schemas.openxmlformats.org/drawingml/2006/table">
            <a:tbl>
              <a:tblPr/>
              <a:tblGrid>
                <a:gridCol w="1247289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821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42113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358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발달과 가족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개인생애주기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및 가족생활주기에 따른 발달 과업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 및 가족의 발달 지원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 및  가족의 발달 관련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직업･진로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개발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결혼 문화와 행복한 결혼생활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가족법과 가족 복지 서비스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결혼과 가족생활 관련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직업･진로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개발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5357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자원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관리와 생활문화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소비 시장의 이해와 소비자 구매행동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가계 재무 설계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소비생활과 가계 재무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</a:t>
                      </a:r>
                      <a:endParaRPr lang="en-US" altLang="ko-KR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직업･진로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개발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요리와 인류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생활습관병과 식이요법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푸드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디자인의 실제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식생활 관련 </a:t>
                      </a:r>
                      <a:r>
                        <a:rPr lang="ko-KR" altLang="en-US" sz="1000" u="none" kern="0" spc="-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직업･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endParaRPr lang="en-US" altLang="ko-KR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개발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패션의 이해와 스타일링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의류마케팅의 실제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의생활 관련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직업･</a:t>
                      </a:r>
                      <a:r>
                        <a:rPr lang="ko-KR" altLang="en-US" sz="1000" u="none" kern="0" spc="-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개발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주거 선택과 주택 관리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주거 공간 디자인의 이해와 실제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주생활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직업･진로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개발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6612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지식 재산 일반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81624" y="334028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지식 재산에 대하여 전반적으로 이해하고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지식 재산 창출의 체험과 지식기반 및 창조 사회에서 요구하는 지식 재산을 보호하고 활용하는 역량과 태도를 기르는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921293"/>
              </p:ext>
            </p:extLst>
          </p:nvPr>
        </p:nvGraphicFramePr>
        <p:xfrm>
          <a:off x="6290884" y="1531543"/>
          <a:ext cx="2412000" cy="3364324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6625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0732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디지털콘텐츠학과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벤처창업학과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산업경영과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지식재산학과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창업경영과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3451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356230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과목으로 수학교과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 및 사회 교과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ʻ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기술･가정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 생명 과학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일반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 경영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 문화와 기술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가정과학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있으며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경영학과를 희망하는 학생에게 도움이 되는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32939" y="5753994"/>
            <a:ext cx="8236488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지식 재산 관련 전문적 직업 교육에서 나아가 특허 등 인간의 삶과 직업 생활에 실천적으로 활용할 수 있는 지식 재산의 기본적 소양을 기를 수 있습니다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대학 진학 이후에도 창의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300" kern="0" spc="-30" dirty="0" err="1">
                <a:solidFill>
                  <a:srgbClr val="000000"/>
                </a:solidFill>
                <a:latin typeface="+mn-ea"/>
              </a:rPr>
              <a:t>융합사고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문제 해결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정보처리 활용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의사소통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자기 개발 능력 등을 키우는 데 도움이 되는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48494"/>
              </p:ext>
            </p:extLst>
          </p:nvPr>
        </p:nvGraphicFramePr>
        <p:xfrm>
          <a:off x="452766" y="1531542"/>
          <a:ext cx="5575501" cy="3364328"/>
        </p:xfrm>
        <a:graphic>
          <a:graphicData uri="http://schemas.openxmlformats.org/drawingml/2006/table">
            <a:tbl>
              <a:tblPr/>
              <a:tblGrid>
                <a:gridCol w="1220247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5525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5486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0027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지식 재산 이해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발명의 개념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특허의 개념과 성립 조건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발명과 역사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사회적 영향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지식 재산의 </a:t>
                      </a:r>
                      <a:endParaRPr lang="en-US" altLang="ko-KR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가치 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지식 재산권의 종류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산업 재산권의 이해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0027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지식 재산 창출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발명 문제 확인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발명 문제 해결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특허 정보검색 이해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특허 정보검색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수행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직무 발명의 이해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직무 발명 제도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특허 출원의 이해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특허 출원 방법과 절차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특허 명세서 이해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특허 명세서 작성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10039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지식</a:t>
                      </a: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재산 보호와 활용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지식 재산의 침해 및 분쟁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지식 재산 보호와 실천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발명품 가치 이해와 평가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 거래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기업가 정신과 창업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사업화 과정 이해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 경영 이해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사업계획서 작성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7038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인공지능 기초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83069" y="183606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정보 교과 역량인 정보문화 소양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컴퓨팅 사고력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협력적 문제 </a:t>
            </a:r>
            <a:r>
              <a:rPr lang="ko-KR" altLang="en-US" sz="1100" dirty="0" err="1">
                <a:solidFill>
                  <a:srgbClr val="000000"/>
                </a:solidFill>
                <a:latin typeface="+mn-ea"/>
              </a:rPr>
              <a:t>해결력을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 바탕으로 인공지능의 원리와 기술을 탐구하고 지식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정보 사회 구성원이 갖추어야 할 인공지능 기초 소양을 함양하기 위한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6694"/>
              </p:ext>
            </p:extLst>
          </p:nvPr>
        </p:nvGraphicFramePr>
        <p:xfrm>
          <a:off x="6270367" y="1531543"/>
          <a:ext cx="2416512" cy="3267662"/>
        </p:xfrm>
        <a:graphic>
          <a:graphicData uri="http://schemas.openxmlformats.org/drawingml/2006/table">
            <a:tbl>
              <a:tblPr/>
              <a:tblGrid>
                <a:gridCol w="2416512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6145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55325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AI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AI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융합학부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데이터과학과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멀티미디어공학과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인공지능학과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컴퓨터시스템공학과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로봇공학과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038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5049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일반 선택 과목인 ‘정보’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전문 교과 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 ‘</a:t>
                      </a:r>
                      <a:r>
                        <a:rPr lang="ko-KR" altLang="en-US" sz="1000" kern="0" spc="-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정보과학’과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연계성을 지녔으며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인공지능 및 컴퓨팅 사고는 다수의 대학에서 기초교양 필수 이수과목으로 지정되고 있음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855782"/>
            <a:ext cx="8082642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4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차 산업혁명의 핵심인 인공지능 기술에 대한 기초적인 이해를 돕기 위한 과목으로 자연 및 공학 계열 진로를 희망하는 학생에게는 기본적으로 권장되며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이외의 모든 학생에게도 기본 소양이 되는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869352"/>
              </p:ext>
            </p:extLst>
          </p:nvPr>
        </p:nvGraphicFramePr>
        <p:xfrm>
          <a:off x="452767" y="1531542"/>
          <a:ext cx="5554982" cy="3259779"/>
        </p:xfrm>
        <a:graphic>
          <a:graphicData uri="http://schemas.openxmlformats.org/drawingml/2006/table">
            <a:tbl>
              <a:tblPr/>
              <a:tblGrid>
                <a:gridCol w="13429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8514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64732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인공지능의 이해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인공지능의 개념과 특성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인공지능 기술의 발전과 사회 변화</a:t>
                      </a: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지능 에이전트의 개념과 역할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9326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인공지능의 원리와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활용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센서와 인식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 비전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음성 인식과 언어 이해</a:t>
                      </a: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문제 해결과 탐색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표현과 추론</a:t>
                      </a: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기계학습의 개념과 활용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딥러닝의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개념과 활용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64732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데이터와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기계학습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데이터의 속성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정형 데이터와 비정형 데이터</a:t>
                      </a: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분류 모델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기계학습 모델 구현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64732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인공지능의 사회적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영향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사회적 문제 해결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데이터 편향성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∙윤리적 딜레마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사회적 책임과 공정성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350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32921-39AB-F622-2CD6-0F08C8CBEA22}"/>
              </a:ext>
            </a:extLst>
          </p:cNvPr>
          <p:cNvSpPr txBox="1"/>
          <p:nvPr/>
        </p:nvSpPr>
        <p:spPr>
          <a:xfrm>
            <a:off x="-689785" y="1212905"/>
            <a:ext cx="62612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제</a:t>
            </a: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2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외국어</a:t>
            </a: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/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한문 교과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01570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제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외국어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Ⅰ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24406" y="66457"/>
            <a:ext cx="59855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독일어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Ⅰ,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프랑스어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Ⅰ,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스페인어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Ⅰ,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중국어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Ⅰ,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일본어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Ⅰ,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러시아어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Ⅰ,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아랍어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Ⅰ,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베트남어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Ⅰ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이 있다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학습을 통해 외국어 의사소통 </a:t>
            </a:r>
            <a:r>
              <a:rPr kumimoji="0" lang="ko-KR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능력뿐만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아니라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건전한 세계시민 의식과 정보 검색 및 활용 능력을 계발할 수 있고 다양한 사고와 문화를 경험함으로써 자신의 언어와 문화도 되돌아볼 수 있는 기회를 가질 수 있는 과목이다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67999"/>
              </p:ext>
            </p:extLst>
          </p:nvPr>
        </p:nvGraphicFramePr>
        <p:xfrm>
          <a:off x="6284110" y="1531545"/>
          <a:ext cx="2412000" cy="3408436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8237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93288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독어독문학과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독어과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독어교육과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불어불문학과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불어과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불어교육과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서어서문학과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스페인어과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중어중문학과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000" kern="0" spc="-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일어일문학과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일어과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일어교육과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노어노문학과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러시아어과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아랍어과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베트남어과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9587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99579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각 언어의 의사소통 기본 표현으로 </a:t>
                      </a:r>
                      <a:r>
                        <a:rPr lang="en-US" altLang="ko-KR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ʻⅠʼ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수준에서는 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500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단어 이내를 권장함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51302" y="5483178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11028" y="5779905"/>
            <a:ext cx="81373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300" dirty="0"/>
              <a:t>해당 언어 관련 국가의 역사와 문화도 같이 공부하여 국제기구 활동의 진로를 희망하거나 국제적인 문제에 관심이 많은 학생에게 권장하는 과목입니다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75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5115"/>
              </p:ext>
            </p:extLst>
          </p:nvPr>
        </p:nvGraphicFramePr>
        <p:xfrm>
          <a:off x="452767" y="1531542"/>
          <a:ext cx="5568726" cy="3371123"/>
        </p:xfrm>
        <a:graphic>
          <a:graphicData uri="http://schemas.openxmlformats.org/drawingml/2006/table">
            <a:tbl>
              <a:tblPr/>
              <a:tblGrid>
                <a:gridCol w="1281336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287390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40270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2853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언어적 영역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각 언어 발음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일상생활의 기초적인 의사소통에 필요한 기본 어휘 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각 언어에서 기본 어휘로 구성된 관용적 표현과 일상생활의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기초적인 의사소통 </a:t>
                      </a:r>
                      <a:endParaRPr lang="en-US" altLang="ko-KR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표현을  이해하고 활용하는데 필요한 문법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6830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문화적 영역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언어문화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관용적 표현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속담과 격언 등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생활문화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의식주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여가･취미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기념･축제일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지역사정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지리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제도 등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인물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문화유산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예술･체육･학술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6723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제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외국어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0607" y="177499"/>
            <a:ext cx="59855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독일어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Ⅱ,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프랑스어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Ⅱ,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스페인어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Ⅱ,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중국어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Ⅱ,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일본어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Ⅱ,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러시아어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Ⅱ,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아랍어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Ⅱ,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베트남어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Ⅱ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가 있다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kumimoji="0" lang="en-US" altLang="ko-KR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ʻⅡʼ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는 </a:t>
            </a:r>
            <a:r>
              <a:rPr kumimoji="0" lang="en-US" altLang="ko-KR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ʻⅠʼ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에서 해당 언어와 관련해서 습득한 기초적인 의사소통 능력을 </a:t>
            </a:r>
            <a:r>
              <a:rPr kumimoji="0" lang="ko-KR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확장･심화시키며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세계시민으로 성장하는 데 필요한 기본 역량을 심화시킬 수 있는 과목이다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552165"/>
              </p:ext>
            </p:extLst>
          </p:nvPr>
        </p:nvGraphicFramePr>
        <p:xfrm>
          <a:off x="6284112" y="1531544"/>
          <a:ext cx="2376000" cy="3296615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9783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677118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독어독문학과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독어과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독어교육과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불어불문학과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불어과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불어교육과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서어서문학과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스페인어과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중어중문학과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일어일문학과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일어과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일어교육과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노어노문학과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러시아어과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아랍어과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베트남어과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6304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032101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각 언어의 의사소통 기본 표현으로 </a:t>
                      </a:r>
                      <a:r>
                        <a:rPr lang="en-US" altLang="ko-KR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ʻⅡʼ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수준에서는 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800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단어 이내를 권장함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51302" y="5483178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498109" y="5852510"/>
            <a:ext cx="8137337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제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2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외국어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Ⅰ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과목에서의 기초적인 관심을 확장하는 데 필요한 과목으로 해당 어문 계열로 진학하려는 학생에게 권장하는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484345"/>
              </p:ext>
            </p:extLst>
          </p:nvPr>
        </p:nvGraphicFramePr>
        <p:xfrm>
          <a:off x="452767" y="1531542"/>
          <a:ext cx="5568726" cy="3270105"/>
        </p:xfrm>
        <a:graphic>
          <a:graphicData uri="http://schemas.openxmlformats.org/drawingml/2006/table">
            <a:tbl>
              <a:tblPr/>
              <a:tblGrid>
                <a:gridCol w="1281336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287390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4808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2652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언어적 영역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각 언어 발음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일상생활의 기초적인 의사소통에 필요한 기본 어휘 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각 언어에서 기본 어휘로 구성된 관용적 표현과 일상생활의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기초적인 의사소통 </a:t>
                      </a:r>
                      <a:endParaRPr lang="en-US" altLang="ko-KR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표현을 이해하고 활용하는데 필요한 문법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6567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문화적 영역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언어문화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관용적 표현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속담과 격언 등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생활문화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의식주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여가･취미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기념･축제일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지역사정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지리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제도 등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인물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문화유산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예술･체육･학술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2618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한문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Ⅰ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0607" y="177499"/>
            <a:ext cx="59855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한문에 대한 기초적인 지식을 익혀 한문 독해와 언어생활에 활용하며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한문 자료를 비판적으로 이해하고 심미적으로 누릴 수 있는 능력을 기를 수 있다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한자문화권의 문화에 대한 기초적인 지식을 익혀 한자문화권 내에서의 상호 이해와 교류를 증진하는 데 기여할 수 있는 과목이다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796325"/>
              </p:ext>
            </p:extLst>
          </p:nvPr>
        </p:nvGraphicFramePr>
        <p:xfrm>
          <a:off x="6270565" y="1531543"/>
          <a:ext cx="2412000" cy="3256645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8042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56564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국어국문학과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동양어관련학과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한문교육과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한의예과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066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18990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고등학교 한문 교육용 기초 한자 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900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자의 음과 뜻을 알고 쓸 수 있는 능력을 기름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중학교의 한자보다 심화한 과목이며 </a:t>
                      </a:r>
                      <a:r>
                        <a:rPr lang="ko-KR" altLang="en-US" sz="1000" kern="0" spc="-6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중･고등학교</a:t>
                      </a:r>
                      <a:r>
                        <a:rPr lang="ko-KR" altLang="en-US" sz="1000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한문 교육용 기초 한자 </a:t>
                      </a:r>
                      <a:r>
                        <a:rPr lang="en-US" altLang="ko-KR" sz="1000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1,800</a:t>
                      </a:r>
                      <a:r>
                        <a:rPr lang="ko-KR" altLang="en-US" sz="1000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자를 바탕으로 함</a:t>
                      </a:r>
                      <a:r>
                        <a:rPr lang="en-US" altLang="ko-KR" sz="1000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51302" y="5483178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498109" y="5852510"/>
            <a:ext cx="8137337" cy="344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법이나 행정 등 한자어를 많이 사용하는 학과로 진학하고자 하는 학생에게 도움이 되는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5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82139"/>
              </p:ext>
            </p:extLst>
          </p:nvPr>
        </p:nvGraphicFramePr>
        <p:xfrm>
          <a:off x="452767" y="1531542"/>
          <a:ext cx="5555180" cy="3256646"/>
        </p:xfrm>
        <a:graphic>
          <a:graphicData uri="http://schemas.openxmlformats.org/drawingml/2006/table">
            <a:tbl>
              <a:tblPr/>
              <a:tblGrid>
                <a:gridCol w="1281336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27384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9419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87856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한문의 이해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∙한자의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모양･음･뜻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∙부수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∙필순		∙짜임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∙단어의 짜임		∙실사와 허사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∙품사의 활용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983891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문화적 영역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∙문장의 구조		∙문장 성분의 생략과 도치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∙문장의 유형		∙소리 내어 읽기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671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한문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0607" y="177499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중･고등학교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한문 교육용 기초 한자 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1,800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자의 학습 성과를 바탕으로 더욱 확장된 한자를 중심으로 한문에 대한 기초적인 지식을 익혀 한문 독해와 언어생활에 활용하며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한문 자료를 이해하고 누릴 수 있는 능력을 기르기 위한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68491"/>
              </p:ext>
            </p:extLst>
          </p:nvPr>
        </p:nvGraphicFramePr>
        <p:xfrm>
          <a:off x="6277339" y="1531543"/>
          <a:ext cx="2412000" cy="3270102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5635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74265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국어국문학과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동양어관련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한문교육과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한의예과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458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34895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한문 기록에 담긴 선인들의 삶과 지혜를 이해하여 건전한 가치관과 바람직한 인성을 함양하고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한자문화권 내에서의 상호 이해와 교류를 증진할 수 있는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51302" y="5483178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498109" y="5852510"/>
            <a:ext cx="8194589" cy="61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법이나 행정 등 한자어를 많이 사용하는 학과 및 한자문화권 심화 진로를 생각하는 학생에게 유용한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과목입</a:t>
            </a:r>
            <a:endParaRPr lang="en-US" altLang="ko-KR" sz="1300" kern="0" spc="-3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23454"/>
              </p:ext>
            </p:extLst>
          </p:nvPr>
        </p:nvGraphicFramePr>
        <p:xfrm>
          <a:off x="452767" y="1531541"/>
          <a:ext cx="5561953" cy="3256647"/>
        </p:xfrm>
        <a:graphic>
          <a:graphicData uri="http://schemas.openxmlformats.org/drawingml/2006/table">
            <a:tbl>
              <a:tblPr/>
              <a:tblGrid>
                <a:gridCol w="1272041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289912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5662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4500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한문의 이해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∙한자의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모양･음･뜻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∙단어의 짜임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∙실사와 허사 	                        ∙품사의 활용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∙문장의 구조 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∙문장 성분의 생략과 도치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∙소리 내어 읽기		∙끊어 읽기 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∙내용과 주제		∙이해와 감상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4500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한문의 활용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∙일상용어 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∙학습 용어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∙성어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∙선인들의 지혜와 사상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∙전통문화의 계승과 발전 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∙한자문화권의 언어와 문화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선택은 어떻게 할까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2020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8EFB45-2CEF-2FFF-65DE-07AEE1EA9CAE}"/>
              </a:ext>
            </a:extLst>
          </p:cNvPr>
          <p:cNvSpPr txBox="1"/>
          <p:nvPr/>
        </p:nvSpPr>
        <p:spPr>
          <a:xfrm>
            <a:off x="302857" y="921234"/>
            <a:ext cx="85068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317500" algn="l"/>
                <a:tab pos="381000" algn="l"/>
                <a:tab pos="444500" algn="l"/>
                <a:tab pos="571500" algn="l"/>
                <a:tab pos="590550" algn="l"/>
                <a:tab pos="733425" algn="l"/>
              </a:tabLst>
            </a:pPr>
            <a:r>
              <a:rPr lang="ko-KR" altLang="en-US" sz="1500" b="1" spc="-150" dirty="0">
                <a:solidFill>
                  <a:srgbClr val="0000FF"/>
                </a:solidFill>
                <a:latin typeface="+mn-ea"/>
              </a:rPr>
              <a:t>자연 계열의 진로를 희망하지 않아도 </a:t>
            </a:r>
            <a:r>
              <a:rPr lang="ko-KR" altLang="en-US" sz="1500" b="1" spc="-150" dirty="0">
                <a:latin typeface="+mn-ea"/>
              </a:rPr>
              <a:t>수학 교과목을 적극적으로 선택한다</a:t>
            </a:r>
            <a:r>
              <a:rPr lang="en-US" altLang="ko-KR" sz="1500" b="1" spc="-150" dirty="0">
                <a:latin typeface="+mn-ea"/>
              </a:rPr>
              <a:t>. </a:t>
            </a:r>
            <a:r>
              <a:rPr lang="ko-KR" altLang="en-US" sz="1500" b="1" spc="-150" dirty="0">
                <a:latin typeface="+mn-ea"/>
              </a:rPr>
              <a:t>문</a:t>
            </a:r>
            <a:r>
              <a:rPr lang="en-US" altLang="ko-KR" sz="1500" b="1" spc="-150" dirty="0">
                <a:latin typeface="+mn-ea"/>
              </a:rPr>
              <a:t>·</a:t>
            </a:r>
            <a:r>
              <a:rPr lang="ko-KR" altLang="en-US" sz="1500" b="1" spc="-150" dirty="0">
                <a:latin typeface="+mn-ea"/>
              </a:rPr>
              <a:t>이과 통합은 </a:t>
            </a:r>
            <a:r>
              <a:rPr lang="ko-KR" altLang="en-US" sz="1500" b="1" spc="-150" dirty="0" err="1">
                <a:latin typeface="+mn-ea"/>
              </a:rPr>
              <a:t>인문</a:t>
            </a:r>
            <a:r>
              <a:rPr lang="ko-KR" altLang="en-US" sz="1500" b="1" kern="0" spc="-150" dirty="0" err="1">
                <a:solidFill>
                  <a:srgbClr val="000000"/>
                </a:solidFill>
                <a:latin typeface="+mn-ea"/>
              </a:rPr>
              <a:t>･</a:t>
            </a:r>
            <a:r>
              <a:rPr lang="ko-KR" altLang="en-US" sz="1500" b="1" spc="-150" dirty="0" err="1">
                <a:latin typeface="+mn-ea"/>
              </a:rPr>
              <a:t>사회</a:t>
            </a:r>
            <a:r>
              <a:rPr lang="ko-KR" altLang="en-US" sz="1500" b="1" spc="-150" dirty="0">
                <a:latin typeface="+mn-ea"/>
              </a:rPr>
              <a:t> 계열 진학을 희망하는 학생도 자신의 흥미나 필요에 따라 수학이나 과학을 더 배우도록 하자는 데 목적을 두고 있다</a:t>
            </a:r>
            <a:r>
              <a:rPr lang="en-US" altLang="ko-KR" sz="1500" b="1" spc="-150" dirty="0">
                <a:latin typeface="+mn-ea"/>
              </a:rPr>
              <a:t>. </a:t>
            </a:r>
            <a:r>
              <a:rPr lang="ko-KR" altLang="en-US" sz="1500" b="1" spc="-150" dirty="0">
                <a:latin typeface="+mn-ea"/>
              </a:rPr>
              <a:t>대학 진학을 희망하는 학생이라면 수학 교과에서 ‘확률과 통계’ 외에</a:t>
            </a:r>
            <a:r>
              <a:rPr lang="en-US" altLang="ko-KR" sz="1500" b="1" spc="-150" dirty="0">
                <a:latin typeface="+mn-ea"/>
              </a:rPr>
              <a:t>, </a:t>
            </a:r>
            <a:r>
              <a:rPr lang="ko-KR" altLang="en-US" sz="1500" b="1" spc="-150" dirty="0">
                <a:latin typeface="+mn-ea"/>
              </a:rPr>
              <a:t>진로 희망에 따라 ‘</a:t>
            </a:r>
            <a:r>
              <a:rPr lang="ko-KR" altLang="en-US" sz="1500" b="1" spc="-150" dirty="0" err="1">
                <a:latin typeface="+mn-ea"/>
              </a:rPr>
              <a:t>미적분’까지</a:t>
            </a:r>
            <a:r>
              <a:rPr lang="ko-KR" altLang="en-US" sz="1500" b="1" spc="-150" dirty="0">
                <a:latin typeface="+mn-ea"/>
              </a:rPr>
              <a:t> 선택할 수 있다</a:t>
            </a:r>
            <a:r>
              <a:rPr lang="en-US" altLang="ko-KR" sz="1500" b="1" spc="-150" dirty="0">
                <a:latin typeface="+mn-ea"/>
              </a:rPr>
              <a:t>. </a:t>
            </a:r>
          </a:p>
          <a:p>
            <a:pPr marL="342900" lvl="0" indent="-342900" algn="just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317500" algn="l"/>
                <a:tab pos="381000" algn="l"/>
                <a:tab pos="444500" algn="l"/>
                <a:tab pos="571500" algn="l"/>
                <a:tab pos="590550" algn="l"/>
                <a:tab pos="733425" algn="l"/>
              </a:tabLst>
            </a:pPr>
            <a:r>
              <a:rPr lang="ko-KR" altLang="en-US" sz="1500" b="1" spc="-150" dirty="0">
                <a:solidFill>
                  <a:srgbClr val="0000FF"/>
                </a:solidFill>
                <a:latin typeface="+mn-ea"/>
              </a:rPr>
              <a:t>진로를 정하지 못한 학생이라면 </a:t>
            </a:r>
            <a:r>
              <a:rPr lang="en-US" altLang="ko-KR" sz="1500" b="1" spc="-150" dirty="0">
                <a:latin typeface="+mn-ea"/>
              </a:rPr>
              <a:t>2</a:t>
            </a:r>
            <a:r>
              <a:rPr lang="ko-KR" altLang="en-US" sz="1500" b="1" spc="-150" dirty="0">
                <a:latin typeface="+mn-ea"/>
              </a:rPr>
              <a:t>학년에서 과학</a:t>
            </a:r>
            <a:r>
              <a:rPr lang="en-US" altLang="ko-KR" sz="1500" b="1" spc="-150" dirty="0">
                <a:latin typeface="+mn-ea"/>
              </a:rPr>
              <a:t>Ⅰ</a:t>
            </a:r>
            <a:r>
              <a:rPr lang="ko-KR" altLang="en-US" sz="1500" b="1" spc="-150" dirty="0">
                <a:latin typeface="+mn-ea"/>
              </a:rPr>
              <a:t>과목 중에서 </a:t>
            </a:r>
            <a:r>
              <a:rPr lang="en-US" altLang="ko-KR" sz="1500" b="1" spc="-150" dirty="0">
                <a:latin typeface="+mn-ea"/>
              </a:rPr>
              <a:t>1~2</a:t>
            </a:r>
            <a:r>
              <a:rPr lang="ko-KR" altLang="en-US" sz="1500" b="1" spc="-150" dirty="0">
                <a:latin typeface="+mn-ea"/>
              </a:rPr>
              <a:t>과목 정도 이수하면 좋다</a:t>
            </a:r>
            <a:r>
              <a:rPr lang="en-US" altLang="ko-KR" sz="1500" b="1" spc="-150" dirty="0">
                <a:latin typeface="+mn-ea"/>
              </a:rPr>
              <a:t>. </a:t>
            </a:r>
            <a:r>
              <a:rPr lang="ko-KR" altLang="en-US" sz="1500" b="1" spc="-150" dirty="0" err="1">
                <a:latin typeface="+mn-ea"/>
              </a:rPr>
              <a:t>인문</a:t>
            </a:r>
            <a:r>
              <a:rPr lang="ko-KR" altLang="en-US" sz="1500" b="1" kern="0" spc="-150" dirty="0" err="1">
                <a:solidFill>
                  <a:srgbClr val="000000"/>
                </a:solidFill>
                <a:latin typeface="+mn-ea"/>
              </a:rPr>
              <a:t>･</a:t>
            </a:r>
            <a:r>
              <a:rPr lang="ko-KR" altLang="en-US" sz="1500" b="1" spc="-150" dirty="0" err="1">
                <a:latin typeface="+mn-ea"/>
              </a:rPr>
              <a:t>사회</a:t>
            </a:r>
            <a:r>
              <a:rPr lang="ko-KR" altLang="en-US" sz="1500" b="1" spc="-150" dirty="0">
                <a:latin typeface="+mn-ea"/>
              </a:rPr>
              <a:t> 계열로 결정하는 경우에는 </a:t>
            </a:r>
            <a:r>
              <a:rPr lang="en-US" altLang="ko-KR" sz="1500" b="1" spc="-150" dirty="0">
                <a:latin typeface="+mn-ea"/>
              </a:rPr>
              <a:t>3</a:t>
            </a:r>
            <a:r>
              <a:rPr lang="ko-KR" altLang="en-US" sz="1500" b="1" spc="-150" dirty="0">
                <a:latin typeface="+mn-ea"/>
              </a:rPr>
              <a:t>학년에서 관련 과목을 이수하면 된다</a:t>
            </a:r>
            <a:r>
              <a:rPr lang="en-US" altLang="ko-KR" sz="1500" b="1" spc="-150" dirty="0">
                <a:latin typeface="+mn-ea"/>
              </a:rPr>
              <a:t>. </a:t>
            </a:r>
            <a:r>
              <a:rPr lang="ko-KR" altLang="en-US" sz="1500" b="1" spc="-150" dirty="0">
                <a:latin typeface="+mn-ea"/>
              </a:rPr>
              <a:t>자연 계열로 결정할 경우에는 </a:t>
            </a:r>
            <a:r>
              <a:rPr lang="en-US" altLang="ko-KR" sz="1500" b="1" spc="-150" dirty="0">
                <a:latin typeface="+mn-ea"/>
              </a:rPr>
              <a:t>3</a:t>
            </a:r>
            <a:r>
              <a:rPr lang="ko-KR" altLang="en-US" sz="1500" b="1" spc="-150" dirty="0">
                <a:latin typeface="+mn-ea"/>
              </a:rPr>
              <a:t>학년에서 과학</a:t>
            </a:r>
            <a:r>
              <a:rPr lang="en-US" altLang="ko-KR" sz="1500" b="1" spc="-150" dirty="0">
                <a:latin typeface="+mn-ea"/>
              </a:rPr>
              <a:t>Ⅱ </a:t>
            </a:r>
            <a:r>
              <a:rPr lang="ko-KR" altLang="en-US" sz="1500" b="1" spc="-150" dirty="0">
                <a:latin typeface="+mn-ea"/>
              </a:rPr>
              <a:t>과목을 선택하면 된다</a:t>
            </a:r>
            <a:r>
              <a:rPr lang="en-US" altLang="ko-KR" sz="1500" b="1" spc="-150" dirty="0">
                <a:latin typeface="+mn-ea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17500" algn="l"/>
                <a:tab pos="381000" algn="l"/>
                <a:tab pos="444500" algn="l"/>
                <a:tab pos="571500" algn="l"/>
                <a:tab pos="590550" algn="l"/>
                <a:tab pos="733425" algn="l"/>
              </a:tabLst>
            </a:pPr>
            <a:r>
              <a:rPr lang="ko-KR" altLang="en-US" sz="1500" b="1" spc="-150" dirty="0">
                <a:latin typeface="+mn-ea"/>
              </a:rPr>
              <a:t>선택 과목 중에는 위계가 있는 과목이 있으므로 </a:t>
            </a:r>
            <a:r>
              <a:rPr lang="en-US" altLang="ko-KR" sz="1500" b="1" spc="-150" dirty="0">
                <a:latin typeface="+mn-ea"/>
              </a:rPr>
              <a:t>2, 3</a:t>
            </a:r>
            <a:r>
              <a:rPr lang="ko-KR" altLang="en-US" sz="1500" b="1" spc="-150" dirty="0">
                <a:latin typeface="+mn-ea"/>
              </a:rPr>
              <a:t>학년에서 배울 과목의 학습 순서를 고려한다</a:t>
            </a:r>
            <a:r>
              <a:rPr lang="en-US" altLang="ko-KR" sz="1500" b="1" spc="-150" dirty="0">
                <a:latin typeface="+mn-ea"/>
              </a:rPr>
              <a:t>. </a:t>
            </a:r>
            <a:r>
              <a:rPr lang="ko-KR" altLang="en-US" sz="1500" b="1" spc="-150" dirty="0">
                <a:latin typeface="+mn-ea"/>
              </a:rPr>
              <a:t>과학</a:t>
            </a:r>
            <a:r>
              <a:rPr lang="en-US" altLang="ko-KR" sz="1500" b="1" spc="-150" dirty="0">
                <a:latin typeface="+mn-ea"/>
              </a:rPr>
              <a:t>, </a:t>
            </a:r>
            <a:r>
              <a:rPr lang="ko-KR" altLang="en-US" sz="1500" b="1" spc="-150" dirty="0">
                <a:latin typeface="+mn-ea"/>
              </a:rPr>
              <a:t>한문</a:t>
            </a:r>
            <a:r>
              <a:rPr lang="en-US" altLang="ko-KR" sz="1500" b="1" spc="-150" dirty="0">
                <a:latin typeface="+mn-ea"/>
              </a:rPr>
              <a:t>, </a:t>
            </a:r>
            <a:r>
              <a:rPr lang="ko-KR" altLang="en-US" sz="1500" b="1" spc="-150" dirty="0">
                <a:latin typeface="+mn-ea"/>
              </a:rPr>
              <a:t>제</a:t>
            </a:r>
            <a:r>
              <a:rPr lang="en-US" altLang="ko-KR" sz="1500" b="1" spc="-150" dirty="0">
                <a:latin typeface="+mn-ea"/>
              </a:rPr>
              <a:t>2</a:t>
            </a:r>
            <a:r>
              <a:rPr lang="ko-KR" altLang="en-US" sz="1500" b="1" spc="-150" dirty="0">
                <a:latin typeface="+mn-ea"/>
              </a:rPr>
              <a:t>외국어 교과목처럼 </a:t>
            </a:r>
            <a:r>
              <a:rPr lang="en-US" altLang="ko-KR" sz="1500" b="1" spc="-150" dirty="0">
                <a:latin typeface="+mn-ea"/>
              </a:rPr>
              <a:t>Ⅰ</a:t>
            </a:r>
            <a:r>
              <a:rPr lang="ko-KR" altLang="en-US" sz="1500" b="1" spc="-150" dirty="0">
                <a:latin typeface="+mn-ea"/>
              </a:rPr>
              <a:t>과 </a:t>
            </a:r>
            <a:r>
              <a:rPr lang="en-US" altLang="ko-KR" sz="1500" b="1" spc="-150" dirty="0">
                <a:latin typeface="+mn-ea"/>
              </a:rPr>
              <a:t>Ⅱ</a:t>
            </a:r>
            <a:r>
              <a:rPr lang="ko-KR" altLang="en-US" sz="1500" b="1" spc="-150" dirty="0">
                <a:latin typeface="+mn-ea"/>
              </a:rPr>
              <a:t>로 구분되어 있는 과목의 경우 특별한 경우를 제외하고는 </a:t>
            </a:r>
            <a:r>
              <a:rPr lang="en-US" altLang="ko-KR" sz="1500" b="1" spc="-150" dirty="0">
                <a:latin typeface="+mn-ea"/>
              </a:rPr>
              <a:t>Ⅰ</a:t>
            </a:r>
            <a:r>
              <a:rPr lang="ko-KR" altLang="en-US" sz="1500" b="1" spc="-150" dirty="0">
                <a:latin typeface="+mn-ea"/>
              </a:rPr>
              <a:t>을 먼저 배우고 </a:t>
            </a:r>
            <a:r>
              <a:rPr lang="en-US" altLang="ko-KR" sz="1500" b="1" spc="-150" dirty="0">
                <a:latin typeface="+mn-ea"/>
              </a:rPr>
              <a:t>Ⅱ</a:t>
            </a:r>
            <a:r>
              <a:rPr lang="ko-KR" altLang="en-US" sz="1500" b="1" spc="-150" dirty="0">
                <a:latin typeface="+mn-ea"/>
              </a:rPr>
              <a:t>를 배운다</a:t>
            </a:r>
            <a:r>
              <a:rPr lang="en-US" altLang="ko-KR" sz="1500" b="1" spc="-150" dirty="0">
                <a:latin typeface="+mn-ea"/>
              </a:rPr>
              <a:t>. </a:t>
            </a:r>
            <a:r>
              <a:rPr lang="ko-KR" altLang="en-US" sz="1500" b="1" spc="-150" dirty="0">
                <a:latin typeface="+mn-ea"/>
              </a:rPr>
              <a:t>수학 교과의 경우는 ‘수학</a:t>
            </a:r>
            <a:r>
              <a:rPr lang="en-US" altLang="ko-KR" sz="1500" b="1" spc="-150" dirty="0">
                <a:latin typeface="+mn-ea"/>
              </a:rPr>
              <a:t>Ⅰ’</a:t>
            </a:r>
            <a:r>
              <a:rPr lang="ko-KR" altLang="en-US" sz="1500" b="1" spc="-150" dirty="0">
                <a:latin typeface="+mn-ea"/>
              </a:rPr>
              <a:t>을 먼저 배우고 ‘수학</a:t>
            </a:r>
            <a:r>
              <a:rPr lang="en-US" altLang="ko-KR" sz="1500" b="1" spc="-150" dirty="0">
                <a:latin typeface="+mn-ea"/>
              </a:rPr>
              <a:t>Ⅱ’</a:t>
            </a:r>
            <a:r>
              <a:rPr lang="ko-KR" altLang="en-US" sz="1500" b="1" spc="-150" dirty="0">
                <a:latin typeface="+mn-ea"/>
              </a:rPr>
              <a:t>를 배워도 되고</a:t>
            </a:r>
            <a:r>
              <a:rPr lang="en-US" altLang="ko-KR" sz="1500" b="1" spc="-150" dirty="0">
                <a:latin typeface="+mn-ea"/>
              </a:rPr>
              <a:t>, ‘</a:t>
            </a:r>
            <a:r>
              <a:rPr lang="ko-KR" altLang="en-US" sz="1500" b="1" spc="-150" dirty="0">
                <a:latin typeface="+mn-ea"/>
              </a:rPr>
              <a:t>수학</a:t>
            </a:r>
            <a:r>
              <a:rPr lang="en-US" altLang="ko-KR" sz="1500" b="1" spc="-150" dirty="0">
                <a:latin typeface="+mn-ea"/>
              </a:rPr>
              <a:t>Ⅰ’</a:t>
            </a:r>
            <a:r>
              <a:rPr lang="ko-KR" altLang="en-US" sz="1500" b="1" spc="-150" dirty="0">
                <a:latin typeface="+mn-ea"/>
              </a:rPr>
              <a:t>과 ‘수학</a:t>
            </a:r>
            <a:r>
              <a:rPr lang="en-US" altLang="ko-KR" sz="1500" b="1" spc="-150" dirty="0">
                <a:latin typeface="+mn-ea"/>
              </a:rPr>
              <a:t>Ⅱ’ </a:t>
            </a:r>
            <a:r>
              <a:rPr lang="ko-KR" altLang="en-US" sz="1500" b="1" spc="-150" dirty="0">
                <a:latin typeface="+mn-ea"/>
              </a:rPr>
              <a:t>를 병행해서 배워도 된다</a:t>
            </a:r>
            <a:r>
              <a:rPr lang="en-US" altLang="ko-KR" sz="1500" b="1" spc="-150" dirty="0">
                <a:latin typeface="+mn-ea"/>
              </a:rPr>
              <a:t>. ‘</a:t>
            </a:r>
            <a:r>
              <a:rPr lang="ko-KR" altLang="en-US" sz="1500" b="1" spc="-150" dirty="0">
                <a:latin typeface="+mn-ea"/>
              </a:rPr>
              <a:t>경제 </a:t>
            </a:r>
            <a:r>
              <a:rPr lang="ko-KR" altLang="en-US" sz="1500" b="1" spc="-150" dirty="0" err="1">
                <a:latin typeface="+mn-ea"/>
              </a:rPr>
              <a:t>수학’은</a:t>
            </a:r>
            <a:r>
              <a:rPr lang="ko-KR" altLang="en-US" sz="1500" b="1" spc="-150" dirty="0">
                <a:latin typeface="+mn-ea"/>
              </a:rPr>
              <a:t> ‘수학</a:t>
            </a:r>
            <a:r>
              <a:rPr lang="en-US" altLang="ko-KR" sz="1500" b="1" spc="-150" dirty="0">
                <a:latin typeface="+mn-ea"/>
              </a:rPr>
              <a:t>Ⅰ’</a:t>
            </a:r>
            <a:r>
              <a:rPr lang="ko-KR" altLang="en-US" sz="1500" b="1" spc="-150" dirty="0">
                <a:latin typeface="+mn-ea"/>
              </a:rPr>
              <a:t>을 배운 후에 배울 수 있으며</a:t>
            </a:r>
            <a:r>
              <a:rPr lang="en-US" altLang="ko-KR" sz="1500" b="1" spc="-150" dirty="0">
                <a:latin typeface="+mn-ea"/>
              </a:rPr>
              <a:t>, ‘</a:t>
            </a:r>
            <a:r>
              <a:rPr lang="ko-KR" altLang="en-US" sz="1500" b="1" spc="-150" dirty="0" err="1">
                <a:latin typeface="+mn-ea"/>
              </a:rPr>
              <a:t>미적분’은</a:t>
            </a:r>
            <a:r>
              <a:rPr lang="ko-KR" altLang="en-US" sz="1500" b="1" spc="-150" dirty="0">
                <a:latin typeface="+mn-ea"/>
              </a:rPr>
              <a:t> ‘수학</a:t>
            </a:r>
            <a:r>
              <a:rPr lang="en-US" altLang="ko-KR" sz="1500" b="1" spc="-150" dirty="0">
                <a:latin typeface="+mn-ea"/>
              </a:rPr>
              <a:t>Ⅰ’, ‘</a:t>
            </a:r>
            <a:r>
              <a:rPr lang="ko-KR" altLang="en-US" sz="1500" b="1" spc="-150" dirty="0">
                <a:latin typeface="+mn-ea"/>
              </a:rPr>
              <a:t>수학</a:t>
            </a:r>
            <a:r>
              <a:rPr lang="en-US" altLang="ko-KR" sz="1500" b="1" spc="-150" dirty="0">
                <a:latin typeface="+mn-ea"/>
              </a:rPr>
              <a:t>Ⅱ’</a:t>
            </a:r>
            <a:r>
              <a:rPr lang="ko-KR" altLang="en-US" sz="1500" b="1" spc="-150" dirty="0">
                <a:latin typeface="+mn-ea"/>
              </a:rPr>
              <a:t>를 모두 학습한 후에 배울 수 있다</a:t>
            </a:r>
            <a:r>
              <a:rPr lang="en-US" altLang="ko-KR" sz="1500" b="1" spc="-150" dirty="0"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11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32921-39AB-F622-2CD6-0F08C8CBEA22}"/>
              </a:ext>
            </a:extLst>
          </p:cNvPr>
          <p:cNvSpPr txBox="1"/>
          <p:nvPr/>
        </p:nvSpPr>
        <p:spPr>
          <a:xfrm>
            <a:off x="-477135" y="1499983"/>
            <a:ext cx="62612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고시 내 교양 </a:t>
            </a:r>
            <a:endParaRPr kumimoji="0" lang="en-US" altLang="ko-KR" sz="5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교과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1433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철학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60775" y="34259"/>
            <a:ext cx="59855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000" dirty="0"/>
              <a:t>청소년이 자기 삶을 성찰하고 학생으로서 교과 지식을 통합적으로 이해할 수 있도록 삶과 교과에서 다룬 문제들을 철학적으로 파악하고 탐구하는 과목이다</a:t>
            </a:r>
            <a:r>
              <a:rPr lang="en-US" altLang="ko-KR" sz="1000" dirty="0"/>
              <a:t>. </a:t>
            </a:r>
            <a:r>
              <a:rPr lang="ko-KR" altLang="en-US" sz="1000" dirty="0"/>
              <a:t>논증과 토론 등의 의사소통 방법을 통하여 합당한 근거와 보편적 결론을 끌어낼 수 있는 능력을 함양하여 자기 정체성을 확립하고 민주 사회의 시민으로서 타인과 더불어 살 수 있는 능력을 기르는 과목이다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41715"/>
              </p:ext>
            </p:extLst>
          </p:nvPr>
        </p:nvGraphicFramePr>
        <p:xfrm>
          <a:off x="6310880" y="1531543"/>
          <a:ext cx="2376000" cy="3322868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8668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69308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도덕윤리학과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동양철학과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역사철학부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유학동양학과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철학상담학과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철학윤리학과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348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63394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65987"/>
            <a:ext cx="8082642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삶의 성찰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교과 지식의 통합적 이해를 통해 인간의 삶에 대해 심도 있게 고민해 보는 기회를 가질 수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대학 입학 이후 접하는 인문학의 기본이 됩니다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73793"/>
              </p:ext>
            </p:extLst>
          </p:nvPr>
        </p:nvGraphicFramePr>
        <p:xfrm>
          <a:off x="452767" y="1531542"/>
          <a:ext cx="5567033" cy="3322869"/>
        </p:xfrm>
        <a:graphic>
          <a:graphicData uri="http://schemas.openxmlformats.org/drawingml/2006/table">
            <a:tbl>
              <a:tblPr/>
              <a:tblGrid>
                <a:gridCol w="999108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567925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8997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7332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자아론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∙나의 공부 		∙나의 삶 	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철학하는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삶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7332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인간론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∙욕망과 이성 		∙언어와 인간관계 	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∙생존과 실존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7332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세계론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∙물질과 생명 	∙타자와 사회 	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∙시간과 역사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7332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가치론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∙존엄성과 인권 	∙옳음 		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∙좋음과 아름다움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917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논리학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49757" y="188513"/>
            <a:ext cx="59855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부당한 추론과 오류를 피하고 정당한 결론을 도출하는 능력을 기름으로써 합리적으로 생각하고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토론하고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의사 결정을 할 수 있는 시민으로 성장할 수 있도록 자기 관리 능력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의사소통 능력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정보처리 능력 등의 핵심역량을 기르는 과목이다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65726"/>
              </p:ext>
            </p:extLst>
          </p:nvPr>
        </p:nvGraphicFramePr>
        <p:xfrm>
          <a:off x="6279614" y="1531544"/>
          <a:ext cx="2412000" cy="3360926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997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97241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철학과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윤리학과 등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997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4387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629619"/>
            <a:ext cx="8256790" cy="11546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243399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117949" y="5246721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6062805"/>
            <a:ext cx="8082642" cy="344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정보의 홍수 속에서 자신에게 적절한 정보를 찾아내고 비판적으로 살펴보는 기회를 가질 수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05109"/>
              </p:ext>
            </p:extLst>
          </p:nvPr>
        </p:nvGraphicFramePr>
        <p:xfrm>
          <a:off x="452767" y="1531543"/>
          <a:ext cx="5568726" cy="3340661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4114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9152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8558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논증의 분석과 유형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∙추론과 논증 	 	∙정당성과 부당성 	</a:t>
                      </a:r>
                    </a:p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연역논증과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귀납논증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4457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연역논증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∙타당성과 건전성 	∙정언진술과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벤다이어그램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4457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귀납논증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∙귀납적 정당화 		∙통계적 삼단 논법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4457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오류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∙형식적 오류와 비형식적 오류	∙오류확인과 반박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8558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논증의 활용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∙숨은 전제와 숨은 결론 	∙복합 논증 </a:t>
                      </a:r>
                    </a:p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∙논증의 재구성과 평가	∙논술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226847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641" y="5097687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1788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심리학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60775" y="96906"/>
            <a:ext cx="59855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인간의 마음과 행동에 대한 심리학적 접근 방법을 토대로 인지와 사고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성격과 발달적 측면에서의 자신에 대한 이해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자아 </a:t>
            </a:r>
            <a:r>
              <a:rPr kumimoji="0" lang="ko-KR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정체감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및 타인과 나의 관계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그리고 삶의 적응 과정을 이해하고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이를 토대로 자기 관리 능력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의사소통 능력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정보처리 능력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창의･융합적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사고 능력 및 공동체 의식 등의 미래인재 역량을 기르는 과목이다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02831"/>
              </p:ext>
            </p:extLst>
          </p:nvPr>
        </p:nvGraphicFramePr>
        <p:xfrm>
          <a:off x="6310879" y="1531544"/>
          <a:ext cx="2376000" cy="3194839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22043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상담심리학과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심리상담치료학과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산업심리학과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재활학과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9301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19785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65987"/>
            <a:ext cx="8082642" cy="62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청소년의 성장 과정에 영향을 주는 환경적 요소를 파악하고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이를 바탕으로 문제 상황을 슬기롭게 극복하는 문제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해결력과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 적응 능력을 기를 수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21778"/>
              </p:ext>
            </p:extLst>
          </p:nvPr>
        </p:nvGraphicFramePr>
        <p:xfrm>
          <a:off x="452767" y="1531543"/>
          <a:ext cx="5595494" cy="3171324"/>
        </p:xfrm>
        <a:graphic>
          <a:graphicData uri="http://schemas.openxmlformats.org/drawingml/2006/table">
            <a:tbl>
              <a:tblPr/>
              <a:tblGrid>
                <a:gridCol w="999108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596386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6965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심리학에 대한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이해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∙과학과 생활 	                              ∙심리학과 진로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0115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</a:t>
                      </a:r>
                      <a:r>
                        <a:rPr lang="en-US" altLang="ko-KR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self) </a:t>
                      </a: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기억과 학습	     ∙동기와 정서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∙성격과 자아 정체성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5516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사회적 정체성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∙사회적 관계 	                             ∙사회적 환경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5516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삶과 적응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∙적응과 부적응 	                             ∙강점과 행복 찾기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9345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교육학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60775" y="189065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시간과 공간에 따른 교육의 다양한 모습들을 이해하고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배움과 가르침의 원리와 방법을 익혀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미래의 평생 학습 사회에서 행복한 삶을 영위할 수 있도록 교육학적 지식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사고 능력 및 태도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가치를 기르는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611400"/>
              </p:ext>
            </p:extLst>
          </p:nvPr>
        </p:nvGraphicFramePr>
        <p:xfrm>
          <a:off x="6310879" y="1531543"/>
          <a:ext cx="2376000" cy="3259779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0686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7710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교육심리학과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청소년 교육상담학과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평생교육 상담학과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평생교육 청소년 상담학과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평생교육학과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521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70589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65987"/>
            <a:ext cx="8082642" cy="372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인간은 왜 배우고 가르치는지를 깊이 있게 생각해 보는 기회를 가질 수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77438"/>
              </p:ext>
            </p:extLst>
          </p:nvPr>
        </p:nvGraphicFramePr>
        <p:xfrm>
          <a:off x="452767" y="1531543"/>
          <a:ext cx="5595494" cy="3259778"/>
        </p:xfrm>
        <a:graphic>
          <a:graphicData uri="http://schemas.openxmlformats.org/drawingml/2006/table">
            <a:tbl>
              <a:tblPr/>
              <a:tblGrid>
                <a:gridCol w="999108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596386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1863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8714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교육의 목적과 성격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∙교육의 목적과 가치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∙교육과 자아실현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 사회화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∙전인교육의 원리와 방법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8714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교육의 역사와 공교육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∙학교의 출현과 발달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∙근대 공교육의 성과와 의미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∙한국의 교육 문제와 해결 방향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59909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학습과 교수의 원리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∙학습의 원리와 방법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∙교수의 원리와 방법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59909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미래 사회와 평생 교육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∙미래 사회의 변화와 교육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∙평생 학습 사회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6794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종교학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7913" y="197749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종교와 연관된 지식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경험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생활 등에 관해 스스로 성찰할 수 있는 안목과 태도를 기르고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이를 통해 종교에 관한 인지적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․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정의적 능력뿐만 아니라 자발적인 실천 능력을 발휘할 수 있도록 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088934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092069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16971"/>
              </p:ext>
            </p:extLst>
          </p:nvPr>
        </p:nvGraphicFramePr>
        <p:xfrm>
          <a:off x="6301648" y="1454425"/>
          <a:ext cx="2376000" cy="3601373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9119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620355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기독교학과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불교학과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신학과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윤리학과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종교학과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선교학과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철학과 등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569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369783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739788"/>
            <a:ext cx="8256790" cy="104447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55004" y="5353567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150999" y="5367909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665141" y="6129543"/>
            <a:ext cx="8082642" cy="372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다양한 종교 현상에 관해 다양한 관점에서 질문하고 다층적으로 사유해 보는 기회를 가질 수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273139"/>
              </p:ext>
            </p:extLst>
          </p:nvPr>
        </p:nvGraphicFramePr>
        <p:xfrm>
          <a:off x="452767" y="1454422"/>
          <a:ext cx="5575500" cy="3600216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4791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6646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5286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인간과 종교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∙종교의 의미 		∙종교의 역할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∙종교 자유와 통념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5286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종교의 구성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∙경전과 교리 		∙종교 의례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∙종교 공동체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6398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종교의 세계관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∙종교의 인간관 		∙종교의 역사관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∙종교의 자연관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4437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종교 전통과 문화유산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∙세계의 종교 		∙한국의 종교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∙종교와 문화의 다양성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5286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현대 사회와 종교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∙종교와 다종교 사회 	∙종교와 인권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∙종교와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생명･과학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	∙종교와 다문화사회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295810"/>
                  </a:ext>
                </a:extLst>
              </a:tr>
              <a:tr h="6398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개별 종교들의 이해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∙주요 교리와 규범 	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사회･문화적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실천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∙종교인의 삶과 태도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02722" y="5568373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556" y="5218873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0625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진로와 직업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60775" y="99319"/>
            <a:ext cx="59855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변화하는 직업 및 교육 세계에 대한 이해를 바탕으로 자신의 진로를 탐색해 합리적으로 결정하고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결정한 진로를 계획적으로 준비할 수 있는 능력을 함양하는 데 목적을 두고 있다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이를 바탕으로 궁극적으로 보람되고 성공적인 직업 생활을 통하여 행복한 삶을 영위하도록 하기 위한 내용을 다루는 과목이다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77964"/>
              </p:ext>
            </p:extLst>
          </p:nvPr>
        </p:nvGraphicFramePr>
        <p:xfrm>
          <a:off x="6324599" y="1531543"/>
          <a:ext cx="2362279" cy="3298148"/>
        </p:xfrm>
        <a:graphic>
          <a:graphicData uri="http://schemas.openxmlformats.org/drawingml/2006/table">
            <a:tbl>
              <a:tblPr/>
              <a:tblGrid>
                <a:gridCol w="2362279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1048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93316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880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85544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65987"/>
            <a:ext cx="8082642" cy="62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학생이 고등학교 졸업 전 선택해야 할 진로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진학의 문제를 앞서 생각하고 준비함으로써 대학 진학이나 졸업 후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취업뿐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 아니라 앞으로의 삶에서 진로를 준비하고 대응하기 위해 배울 필요가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070489"/>
              </p:ext>
            </p:extLst>
          </p:nvPr>
        </p:nvGraphicFramePr>
        <p:xfrm>
          <a:off x="452767" y="1531543"/>
          <a:ext cx="5560106" cy="3323610"/>
        </p:xfrm>
        <a:graphic>
          <a:graphicData uri="http://schemas.openxmlformats.org/drawingml/2006/table">
            <a:tbl>
              <a:tblPr/>
              <a:tblGrid>
                <a:gridCol w="999108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56099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11348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469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자아 이해와 사회적 역량 개발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∙자아정체감과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자기효능감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∙자신의 강점과 능력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∙자신의 대인 관계 능력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∙상황에 따른 의사소통 능력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213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일과 직업 세계의 이해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∙미래의 직업 세계와 인재상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∙직업세계 변화에 따른 자신의 진로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∙창업과 창직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∙직업 선택에 필요한 태도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∙직업인으로서의 윤리와 권리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1437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 탐색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∙진로에 대한 자기주도적 학습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∙대학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진학정보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∙지속적인 진로 개발을 위한 평생학습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∙관심 직업에 관련된 정보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직업정보의 활용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17589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 디자인과 </a:t>
                      </a:r>
                      <a:endParaRPr lang="en-US" altLang="ko-KR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준비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∙상황에 맞는 진로의사 결정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∙진로장벽요인의 해결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∙진로목표에 따른 구체적인 진로계획 수립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∙진학계획의 점검과 보완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∙고등학교 이후의 진로계획 수립과 실천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1245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보건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60775" y="198471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건강의 가치를 이해하고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올바른 건강 지식과 자원에 체계적으로 접근하며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일상생활에서 건강 생활을 실천하고 건강 관리 능력을 증진함으로써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궁극적으로 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개인과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공동체의 건강 및 삶의 질을 향상하기 위한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3766"/>
              </p:ext>
            </p:extLst>
          </p:nvPr>
        </p:nvGraphicFramePr>
        <p:xfrm>
          <a:off x="6289964" y="1531543"/>
          <a:ext cx="2396915" cy="3709627"/>
        </p:xfrm>
        <a:graphic>
          <a:graphicData uri="http://schemas.openxmlformats.org/drawingml/2006/table">
            <a:tbl>
              <a:tblPr/>
              <a:tblGrid>
                <a:gridCol w="2396915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4921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6714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간호학과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보건행정학과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임상병리학과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물리치료학과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치위생과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 </a:t>
                      </a:r>
                      <a:endParaRPr lang="en-US" altLang="ko-KR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관련학과 등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4733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445929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740179"/>
            <a:ext cx="8256790" cy="104407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36458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37892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902744"/>
            <a:ext cx="8082642" cy="90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건강에 영향을 미치는 요인을 알고 적절히 대처하며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올바른 건강 관리 방법을 실생활에 적용하는 능력을 기를 수 있습니다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건강한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사회･문화의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 가치와 제도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정책들을 개선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변화시킬 수 있는 공동체 건강 의식의 향상에 중점을 두는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39520"/>
              </p:ext>
            </p:extLst>
          </p:nvPr>
        </p:nvGraphicFramePr>
        <p:xfrm>
          <a:off x="452767" y="1531543"/>
          <a:ext cx="5560106" cy="3735090"/>
        </p:xfrm>
        <a:graphic>
          <a:graphicData uri="http://schemas.openxmlformats.org/drawingml/2006/table">
            <a:tbl>
              <a:tblPr/>
              <a:tblGrid>
                <a:gridCol w="999108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56099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3495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건강의 이해와 질병예방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∙건강 영향 요인	 	∙건강 지표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평가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∙건강한 생애 주기 	                            ∙비만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암 등 만성 질환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∙신체 기관별 건강 	                            ∙감염병 예방 관리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3887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 속의 건강한 선택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∙약물 오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남용 예방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∙흡연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음주 폐해와 건강한 선택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섹슈얼리티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사랑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성적 자기 결정권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∙성희롱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성폭력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성매매와 성문화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∙성 매개 감염병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∙준비된 임신과 피임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미혼모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저출산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∙자아 존중감과 회복 탄력성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∙불안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우울 등의 감정 대처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∙자살과 위기 관리 	                                  ∙정신 건강 문제와 편견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∙건강 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으사소통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기술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∙공동체 건강 의사 결정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건강 증진 옹호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54518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안전과 응급 처치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건강･안전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위험 요인 평가와 안전 문화 운동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∙차별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학대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폭력 	                                  ∙직업병의 예방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대처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∙생활 속의 응급 처치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∙심폐소생술과 자동제세동기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구조 활동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6656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건강 자원과 사회 문화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∙건강권과 책임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건강 윤리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건강 격차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∙보건 의료 서비스와 의료 보장 제도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∙건강 신념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관행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미디어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∙헌혈과 장기 기증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장례 문화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∙문화적 다양성과 건강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33701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518582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21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환경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1792" y="352883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인류가 경험하고 있는 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지속불가능성의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확산과 환경위기에 대한 문제의식을 바탕으로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학생들이 지속 가능한 사회의 삶의 양식을 이해하고 실천하도록 돕기 위한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41243"/>
              </p:ext>
            </p:extLst>
          </p:nvPr>
        </p:nvGraphicFramePr>
        <p:xfrm>
          <a:off x="6310745" y="1531543"/>
          <a:ext cx="2376134" cy="3709627"/>
        </p:xfrm>
        <a:graphic>
          <a:graphicData uri="http://schemas.openxmlformats.org/drawingml/2006/table">
            <a:tbl>
              <a:tblPr/>
              <a:tblGrid>
                <a:gridCol w="2376134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4921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6714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바이오환경학과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보건환경과학과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사회환경공학과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사회환경시스템공학과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환경공학과 등과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치위생과 등 </a:t>
                      </a:r>
                      <a:endParaRPr lang="en-US" altLang="ko-KR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 관련학과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4733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445929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740179"/>
            <a:ext cx="8256790" cy="104407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36458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37892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921184"/>
            <a:ext cx="8082642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환경 감수성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환경 공동체 의식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성찰･통찰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 능력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창의적 문제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해결력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의사소통 및 갈등 해결 능력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환경 정보 활용 능력 등의 역량을 기르는 데 중점을 두고 있어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인문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사회 예술 분야에 관심 있는 학생에게도 유익한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360932"/>
              </p:ext>
            </p:extLst>
          </p:nvPr>
        </p:nvGraphicFramePr>
        <p:xfrm>
          <a:off x="452767" y="1531544"/>
          <a:ext cx="5595494" cy="3735090"/>
        </p:xfrm>
        <a:graphic>
          <a:graphicData uri="http://schemas.openxmlformats.org/drawingml/2006/table">
            <a:tbl>
              <a:tblPr/>
              <a:tblGrid>
                <a:gridCol w="999108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596386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5529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8672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환경과 인간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∙자연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생태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환경의 개념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∙환경에 대한 다양한 관점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∙동물복지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생명윤리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생태윤리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∙미래 세대에 대한 책무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∙일상적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직접적인 자연 체험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∙체험을 통한 지역의 이해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8672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환경의 체계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∙환경 체계 구성과 상호 작용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∙전통 생태지식과 지속 가능성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∙생태계의 특성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종류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변화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∙대량 생산 소비 사회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환경권과 환경 갈등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∙위험 사회와 환경 정의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환경과 예술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∙물 환경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토양 환경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 환경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생물 환경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8672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 탐구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∙물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토양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 환경 사례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∙생물 및 생명윤리 환경 사례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∙기후 변화와 에너지 환경 사례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∙음식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주거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교통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소비 관련 환경 주제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∙문제 탐색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문제 설정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∙탐구 계획 수립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역할 분담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발표 및 평가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734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지속 가능한 사회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∙지속 가능 발전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∙과학 기술의 양면성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적정 기술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∙환경 재난과 안전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∙일상 생활과 삶의 양식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∙녹색 산업과 일자리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형평성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참여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33701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518582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1787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실용 경제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49757" y="188513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100" dirty="0"/>
              <a:t>일상의 경제생활에 필요한 기초적이고 실천적인 경제 지식을 습득하여</a:t>
            </a:r>
            <a:r>
              <a:rPr lang="en-US" altLang="ko-KR" sz="1100" dirty="0"/>
              <a:t>, </a:t>
            </a:r>
            <a:r>
              <a:rPr lang="ko-KR" altLang="en-US" sz="1100" dirty="0"/>
              <a:t>당면한 개인과 사회의 경제 문제를 합리적으로 해결할 수 있는 능력을 함양하고 경제생활에 능동적으로 참여하는 민주시민을 양성하기 위한 과목이다</a:t>
            </a:r>
            <a:r>
              <a:rPr lang="en-US" altLang="ko-KR" sz="1100" dirty="0"/>
              <a:t>. </a:t>
            </a:r>
            <a:endParaRPr lang="ko-KR" altLang="en-US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94066"/>
              </p:ext>
            </p:extLst>
          </p:nvPr>
        </p:nvGraphicFramePr>
        <p:xfrm>
          <a:off x="6310744" y="1531544"/>
          <a:ext cx="2380869" cy="3417873"/>
        </p:xfrm>
        <a:graphic>
          <a:graphicData uri="http://schemas.openxmlformats.org/drawingml/2006/table">
            <a:tbl>
              <a:tblPr/>
              <a:tblGrid>
                <a:gridCol w="2380869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0538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25280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무역학과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회계학과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관광경영학과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국제통상학과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금융보험학과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농업경제학과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보건행정학과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부동산학과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세무학과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소비자학과 등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538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67166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629619"/>
            <a:ext cx="8256790" cy="11546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243399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117949" y="5246721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831451"/>
            <a:ext cx="8082642" cy="90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실생활에서 취업 정보 습득 방안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창업 방법과 절차를 이해하고 노후 생활에 대비할 수 있는 문제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해결력과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 정보 활용 능력을 기를 수 있습니다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대학 진학 이후에도 수리적인 분석력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판단력 및 대량의 정보를 빠르게 습득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활용하는 데 도움이 되는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114997"/>
              </p:ext>
            </p:extLst>
          </p:nvPr>
        </p:nvGraphicFramePr>
        <p:xfrm>
          <a:off x="452767" y="1531543"/>
          <a:ext cx="5541633" cy="3447797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1405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8041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6529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개인과</a:t>
                      </a: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국가의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경제생활 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∙합리적 선택과 비용 편익 분석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∙경제 주체의 상호 의존과 정부 정책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∙경제 지표의 변화와 경제생활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5949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소득과 소비 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∙소득과 예산 수립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∙합리적 소비와 정보 활용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∙소비자의 권리와 책임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5949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저축과 투자와 보험 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∙생애 주기와 돈 관리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∙저축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투자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보험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연금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∙자기 책임 원칙과 예금자 보호 제도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5949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부채와 신용 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∙부채와 신용 관리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∙다양한 지불 수단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∙채무자의 책임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6529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취업과 창업 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∙진로와 취업 계획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∙근로자와 기업의 역할과 책임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∙창업 방법과 계획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226847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641" y="5097687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5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선택은 어떻게 할까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2020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03C19E-333B-7368-DAF3-5ED7A370BE17}"/>
              </a:ext>
            </a:extLst>
          </p:cNvPr>
          <p:cNvSpPr txBox="1"/>
          <p:nvPr/>
        </p:nvSpPr>
        <p:spPr>
          <a:xfrm>
            <a:off x="303577" y="981300"/>
            <a:ext cx="8358641" cy="3343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marR="0" indent="-357188" algn="just" fontAlgn="base" latinLnBrk="1"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500" b="1" spc="-150" dirty="0">
                <a:latin typeface="+mn-ea"/>
              </a:rPr>
              <a:t>선택 과목 중에는 </a:t>
            </a:r>
            <a:r>
              <a:rPr lang="ko-KR" altLang="en-US" sz="1500" b="1" spc="-150" dirty="0">
                <a:solidFill>
                  <a:srgbClr val="0000FF"/>
                </a:solidFill>
                <a:latin typeface="+mn-ea"/>
              </a:rPr>
              <a:t>대학수학능력시험의 범위</a:t>
            </a:r>
            <a:r>
              <a:rPr lang="ko-KR" altLang="en-US" sz="1500" b="1" spc="-150" dirty="0">
                <a:latin typeface="+mn-ea"/>
              </a:rPr>
              <a:t>에</a:t>
            </a:r>
            <a:r>
              <a:rPr lang="ko-KR" altLang="en-US" sz="1500" b="1" spc="-150" dirty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500" b="1" spc="-150" dirty="0">
                <a:latin typeface="+mn-ea"/>
              </a:rPr>
              <a:t>해당하는 과목이 있다</a:t>
            </a:r>
            <a:r>
              <a:rPr lang="en-US" altLang="ko-KR" sz="1500" b="1" spc="-150" dirty="0">
                <a:latin typeface="+mn-ea"/>
              </a:rPr>
              <a:t>. </a:t>
            </a:r>
            <a:r>
              <a:rPr lang="ko-KR" altLang="en-US" sz="1500" b="1" spc="-150" dirty="0">
                <a:latin typeface="+mn-ea"/>
              </a:rPr>
              <a:t>지원을 희망하는 대학이나 학과에서 요구하는 수능 응시 과목도 고려하여 선택한다</a:t>
            </a:r>
            <a:r>
              <a:rPr lang="en-US" altLang="ko-KR" sz="1500" b="1" spc="-150" dirty="0">
                <a:latin typeface="+mn-ea"/>
              </a:rPr>
              <a:t>. </a:t>
            </a:r>
            <a:r>
              <a:rPr lang="ko-KR" altLang="en-US" sz="1500" b="1" spc="-150" dirty="0">
                <a:latin typeface="+mn-ea"/>
              </a:rPr>
              <a:t>하지만 지나치게 수능 응시 과목 위주로 선택하는 것은 바람직하지 않다</a:t>
            </a:r>
            <a:r>
              <a:rPr lang="en-US" altLang="ko-KR" sz="1500" b="1" spc="-150" dirty="0">
                <a:latin typeface="+mn-ea"/>
              </a:rPr>
              <a:t>. </a:t>
            </a:r>
            <a:endParaRPr lang="ko-KR" altLang="en-US" sz="1500" b="1" spc="-150" dirty="0">
              <a:latin typeface="+mn-ea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17500" algn="l"/>
                <a:tab pos="381000" algn="l"/>
                <a:tab pos="444500" algn="l"/>
                <a:tab pos="571500" algn="l"/>
                <a:tab pos="590550" algn="l"/>
                <a:tab pos="733425" algn="l"/>
              </a:tabLst>
            </a:pPr>
            <a:r>
              <a:rPr lang="ko-KR" altLang="en-US" sz="1500" b="1" spc="-150" dirty="0">
                <a:latin typeface="+mn-ea"/>
              </a:rPr>
              <a:t>학생이 배우기를 희망하는 과목일지라도 학교 여건상 배우기 어려운 경우에는 서울특별시교육청의 학교 간  협력 교육과정</a:t>
            </a:r>
            <a:r>
              <a:rPr lang="en-US" altLang="ko-KR" sz="1500" b="1" spc="-150" dirty="0">
                <a:latin typeface="+mn-ea"/>
              </a:rPr>
              <a:t>(</a:t>
            </a:r>
            <a:r>
              <a:rPr lang="ko-KR" altLang="en-US" sz="1500" b="1" spc="-150" dirty="0">
                <a:latin typeface="+mn-ea"/>
              </a:rPr>
              <a:t>거점형</a:t>
            </a:r>
            <a:r>
              <a:rPr lang="en-US" altLang="ko-KR" sz="1500" b="1" spc="-150" dirty="0">
                <a:latin typeface="+mn-ea"/>
              </a:rPr>
              <a:t>, </a:t>
            </a:r>
            <a:r>
              <a:rPr lang="ko-KR" altLang="en-US" sz="1500" b="1" spc="-150" dirty="0">
                <a:latin typeface="+mn-ea"/>
              </a:rPr>
              <a:t>공유형</a:t>
            </a:r>
            <a:r>
              <a:rPr lang="en-US" altLang="ko-KR" sz="1500" b="1" spc="-150" dirty="0">
                <a:latin typeface="+mn-ea"/>
              </a:rPr>
              <a:t>, </a:t>
            </a:r>
            <a:r>
              <a:rPr lang="ko-KR" altLang="en-US" sz="1500" b="1" spc="-150" dirty="0">
                <a:latin typeface="+mn-ea"/>
              </a:rPr>
              <a:t>온라인형</a:t>
            </a:r>
            <a:r>
              <a:rPr lang="en-US" altLang="ko-KR" sz="1500" b="1" spc="-150" dirty="0">
                <a:latin typeface="+mn-ea"/>
              </a:rPr>
              <a:t>)</a:t>
            </a:r>
            <a:r>
              <a:rPr lang="ko-KR" altLang="en-US" sz="1500" b="1" spc="-150" dirty="0">
                <a:latin typeface="+mn-ea"/>
              </a:rPr>
              <a:t>을 이용할 수 있다</a:t>
            </a:r>
            <a:r>
              <a:rPr lang="en-US" altLang="ko-KR" sz="1500" b="1" spc="-150" dirty="0">
                <a:latin typeface="+mn-ea"/>
              </a:rPr>
              <a:t>. </a:t>
            </a:r>
          </a:p>
          <a:p>
            <a:pPr marL="354013" marR="0" indent="-354013" algn="just" fontAlgn="base" latinLnBrk="1"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500" b="1" spc="-150" dirty="0">
                <a:latin typeface="+mn-ea"/>
              </a:rPr>
              <a:t>현재 </a:t>
            </a:r>
            <a:r>
              <a:rPr lang="ko-KR" altLang="en-US" sz="1500" b="1" spc="-150" dirty="0">
                <a:solidFill>
                  <a:srgbClr val="0000FF"/>
                </a:solidFill>
                <a:latin typeface="+mn-ea"/>
              </a:rPr>
              <a:t>수업에 들어오시는 선생님</a:t>
            </a:r>
            <a:r>
              <a:rPr lang="ko-KR" altLang="en-US" sz="1500" b="1" spc="-150" dirty="0">
                <a:latin typeface="+mn-ea"/>
              </a:rPr>
              <a:t>을 통해 해당 교과의 과목이 무엇을 배우는 과목인지 확인할 수 있다</a:t>
            </a:r>
            <a:r>
              <a:rPr lang="en-US" altLang="ko-KR" sz="1500" b="1" spc="-150" dirty="0">
                <a:latin typeface="+mn-ea"/>
              </a:rPr>
              <a:t>.</a:t>
            </a:r>
            <a:r>
              <a:rPr lang="ko-KR" altLang="en-US" sz="1500" b="1" spc="-150" dirty="0">
                <a:latin typeface="+mn-ea"/>
              </a:rPr>
              <a:t> 진로와 관련한 구체적 상담이 필요할 때는 </a:t>
            </a:r>
            <a:r>
              <a:rPr lang="ko-KR" altLang="en-US" sz="1500" b="1" spc="-150" dirty="0">
                <a:solidFill>
                  <a:srgbClr val="0000FF"/>
                </a:solidFill>
                <a:latin typeface="+mn-ea"/>
              </a:rPr>
              <a:t>진로진학상담 선생님</a:t>
            </a:r>
            <a:r>
              <a:rPr lang="ko-KR" altLang="en-US" sz="1500" b="1" spc="-150" dirty="0">
                <a:latin typeface="+mn-ea"/>
              </a:rPr>
              <a:t>에게</a:t>
            </a:r>
            <a:r>
              <a:rPr lang="en-US" altLang="ko-KR" sz="1500" b="1" spc="-150" dirty="0">
                <a:latin typeface="+mn-ea"/>
              </a:rPr>
              <a:t>, </a:t>
            </a:r>
            <a:r>
              <a:rPr lang="ko-KR" altLang="en-US" sz="1500" b="1" spc="-150" dirty="0">
                <a:latin typeface="+mn-ea"/>
              </a:rPr>
              <a:t>과목 선택 절차에 대해서는 </a:t>
            </a:r>
            <a:r>
              <a:rPr lang="ko-KR" altLang="en-US" sz="1500" b="1" spc="-150" dirty="0">
                <a:solidFill>
                  <a:srgbClr val="0000FF"/>
                </a:solidFill>
                <a:latin typeface="+mn-ea"/>
              </a:rPr>
              <a:t>담임 선생님에게 도움을 요청</a:t>
            </a:r>
            <a:r>
              <a:rPr lang="ko-KR" altLang="en-US" sz="1500" b="1" spc="-150" dirty="0">
                <a:latin typeface="+mn-ea"/>
              </a:rPr>
              <a:t>한다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KoPub바탕체 Light"/>
                <a:ea typeface="KoPub바탕체 Light"/>
              </a:rPr>
              <a:t>. </a:t>
            </a:r>
            <a:endParaRPr lang="ko-KR" altLang="en-US" sz="1800" kern="0" spc="-20" dirty="0">
              <a:solidFill>
                <a:srgbClr val="000000"/>
              </a:solidFill>
              <a:effectLst/>
              <a:latin typeface="KoPub바탕체 Light"/>
            </a:endParaRPr>
          </a:p>
        </p:txBody>
      </p:sp>
    </p:spTree>
    <p:extLst>
      <p:ext uri="{BB962C8B-B14F-4D97-AF65-F5344CB8AC3E}">
        <p14:creationId xmlns:p14="http://schemas.microsoft.com/office/powerpoint/2010/main" val="941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논술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60775" y="176437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합리적 설득과 학문적 탐구에 필요한 의사소통 능력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비판적 사고력 및 문제 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해결력을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함양하고 그에 기반하여 개별 교과의 심화 학습 및 교과 통합적 학습 능력 배양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논술문 작성에 필요한 자료 활용법 습득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학습 윤리 함양 등을 목표로 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715407"/>
              </p:ext>
            </p:extLst>
          </p:nvPr>
        </p:nvGraphicFramePr>
        <p:xfrm>
          <a:off x="6310879" y="1531544"/>
          <a:ext cx="2376000" cy="3308534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9761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57526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087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5252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65987"/>
            <a:ext cx="8082642" cy="90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합리적 설득과 학문적 탐구에 필요한 의사소통 능력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비판적 사고력 및 문제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해결력을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 함양하여 개별 교과의 심화 학습 및 교과 통합적 학습 능력을 기를 수 있습니다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논술문 작성에 필요한 자료 활용법 습득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학습 윤리 함양에 도움을 주는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750453"/>
              </p:ext>
            </p:extLst>
          </p:nvPr>
        </p:nvGraphicFramePr>
        <p:xfrm>
          <a:off x="452767" y="1531543"/>
          <a:ext cx="5595494" cy="3308534"/>
        </p:xfrm>
        <a:graphic>
          <a:graphicData uri="http://schemas.openxmlformats.org/drawingml/2006/table">
            <a:tbl>
              <a:tblPr/>
              <a:tblGrid>
                <a:gridCol w="999108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596386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42841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720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논술과 비판적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사고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∙논술의 정의		∙논술의 기능 	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∙논술과 비판적 사고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720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분석적 글쓰기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∙분석글의 성격과 유형 	∙단순 요약 지침과 적용 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∙논증적 요약 지침과 적용 	∙분석적 글쓰기의 표현 전략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720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비판적 글쓰기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∙비판글의 성격과 유형 	∙비판글 쓰기 지침과 적용 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∙대안 모색 및 제시 방법 	∙비판적 글쓰기의 표현 전략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720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문제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해결적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글쓰기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∙문제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해결적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글의 성격과 유형 	∙논술문 작성을 위한 탐구 과정 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∙논술문 작성 과정 	∙논술문의 퇴고와 수정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686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32921-39AB-F622-2CD6-0F08C8CBEA22}"/>
              </a:ext>
            </a:extLst>
          </p:cNvPr>
          <p:cNvSpPr txBox="1"/>
          <p:nvPr/>
        </p:nvSpPr>
        <p:spPr>
          <a:xfrm>
            <a:off x="-477135" y="1499983"/>
            <a:ext cx="62612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고시 외 교양 </a:t>
            </a:r>
            <a:endParaRPr kumimoji="0" lang="en-US" altLang="ko-KR" sz="5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교과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84118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사회적 경제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49757" y="78344"/>
            <a:ext cx="59855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사회적 경제의 의미와 특성을 경쟁과 효율성 등의 시장 경제원리와 상호 보완적인 관계 속에서 체계적으로 이해하고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다양한 사회적 공동체를 조직하고 운영하는 원리에 관한 실천적 탐구 방법을 익힌다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협동과 호혜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이타주의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공정성 등 공동체적 문제 해결에 필요한 가치관과 역량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실천적 자세를 기르는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0378"/>
              </p:ext>
            </p:extLst>
          </p:nvPr>
        </p:nvGraphicFramePr>
        <p:xfrm>
          <a:off x="6296891" y="1531544"/>
          <a:ext cx="2394580" cy="3388509"/>
        </p:xfrm>
        <a:graphic>
          <a:graphicData uri="http://schemas.openxmlformats.org/drawingml/2006/table">
            <a:tbl>
              <a:tblPr/>
              <a:tblGrid>
                <a:gridCol w="239458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0249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1082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사회복지학과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유통경영정보학과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재무경제학과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행정학부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경제학부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환경자원경제학과 등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249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55155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서울시교육청 개발 교양 교과 과목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629619"/>
            <a:ext cx="8256790" cy="11546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243399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117949" y="5246721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831451"/>
            <a:ext cx="8082642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시장과 정부의 경제활동에서 해결하기 어려운 부분을 시민들이 자발적으로 연대하고 협력하여 해결해 나갈 수 있는 능력을 기르는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교과 지식의 통합적 이해를 통해 인간의 삶에 대해 심도 있게 고민해 보는 기회를 얻을 수 있습니다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1300" kern="0" spc="-3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47403"/>
              </p:ext>
            </p:extLst>
          </p:nvPr>
        </p:nvGraphicFramePr>
        <p:xfrm>
          <a:off x="452767" y="1531543"/>
          <a:ext cx="5553178" cy="3370964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5596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8041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6529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사회적 경제와</a:t>
                      </a:r>
                      <a:endParaRPr lang="en-US" altLang="ko-KR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공동체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∙시장경제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사회적 경제의 의미	∙경쟁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효율성</a:t>
                      </a:r>
                    </a:p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∙협동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이타주의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공정성	∙사회적 가치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공동체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5949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사회적 기업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∙사회적 기업의 의미 	∙이윤 추구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공익적 목적</a:t>
                      </a:r>
                    </a:p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∙사회적 기업의 유형 	∙사회적 금융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5949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협동조합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∙협동조합의 개념 	∙협동조합의 유형</a:t>
                      </a:r>
                    </a:p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∙학교 협동조합의 설립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5949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마을 기업과 </a:t>
                      </a:r>
                      <a:endParaRPr lang="en-US" altLang="ko-KR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자활 기업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∙마을 기업의 의미 	∙마을 기업의 유형</a:t>
                      </a:r>
                    </a:p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∙호혜적 관계 		∙자활 기업의 의미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6529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공정 무역과</a:t>
                      </a:r>
                      <a:endParaRPr lang="en-US" altLang="ko-KR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공유 경제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∙국제 무역 		∙공정 무역의 등장</a:t>
                      </a:r>
                    </a:p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∙공정 무역 원칙		∙공유 경제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공유 경제 기업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226847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641" y="5097687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4754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37938" y="490121"/>
            <a:ext cx="228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민주시민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81624" y="212843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우리 사회가 지향하는 민주주의의 가치와 민주시민의 권리 및 의무를 이해하고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이를 바탕으로 공동체 구성원들과 더불어 행복한 삶을 영위할 수 있는 자세를 기르고자 하는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953819"/>
              </p:ext>
            </p:extLst>
          </p:nvPr>
        </p:nvGraphicFramePr>
        <p:xfrm>
          <a:off x="6310745" y="1531543"/>
          <a:ext cx="2357050" cy="3382537"/>
        </p:xfrm>
        <a:graphic>
          <a:graphicData uri="http://schemas.openxmlformats.org/drawingml/2006/table">
            <a:tbl>
              <a:tblPr/>
              <a:tblGrid>
                <a:gridCol w="235705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4738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31525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정치학과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언론학과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사회복지학과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727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86348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경기도교육청 개발 교양 교과 과목</a:t>
                      </a: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484352" y="5841493"/>
            <a:ext cx="8236488" cy="61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협력적인 민주시민 교육을 통해 창의적인 민주시민의 역량을 기르고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사회적 실천으로 공동체와 자기 자신을 함께 변화시킬 수 있는 역량을 기르는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3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58423"/>
              </p:ext>
            </p:extLst>
          </p:nvPr>
        </p:nvGraphicFramePr>
        <p:xfrm>
          <a:off x="452767" y="1531543"/>
          <a:ext cx="5540409" cy="3382538"/>
        </p:xfrm>
        <a:graphic>
          <a:graphicData uri="http://schemas.openxmlformats.org/drawingml/2006/table">
            <a:tbl>
              <a:tblPr/>
              <a:tblGrid>
                <a:gridCol w="1239438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097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18796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3230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인권과 시민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∙청소년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인권 	        ∙기본권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권리 제한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∙인권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 	        ∙자유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국가의 의무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시민의 의무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3230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다양성과 차이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∙다양한 가족 	        ∙장애인에 대한 인식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∙다른 인종에 대한 인식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4510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공감과 연대 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∙공감과 자발성 	        ∙타인을 배려하는 소비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∙사회적 연대와 국가적 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차원으로서의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복지	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∙지구촌 차원의 공감과 연대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042080"/>
                  </a:ext>
                </a:extLst>
              </a:tr>
              <a:tr h="3230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자연과 환경 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∙에너지 위기와 에너지 정책	        ∙식량 위기와 식량 정책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∙인간과 자연의 공존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427086"/>
                  </a:ext>
                </a:extLst>
              </a:tr>
              <a:tr h="3230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평화와 공존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∙폭력의 이해 	        ∙평화를 지키는 방식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∙갈등의 평화적 해결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287078"/>
                  </a:ext>
                </a:extLst>
              </a:tr>
              <a:tr h="4510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민주주의와 참여 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∙민주주의의 과제 	       ∙투표와 참여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∙시민의 참여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시민 단체 	       ∙의사 결정 방법 	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∙부패와 청렴 사회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328655"/>
                  </a:ext>
                </a:extLst>
              </a:tr>
              <a:tr h="3230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노동과 경제 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∙노동의 가치 	      ∙노동 시장의 유연성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∙노동자와 책임 	      ∙기업과 사회 책임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158806"/>
                  </a:ext>
                </a:extLst>
              </a:tr>
              <a:tr h="4510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언론과 미디어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∙미디어의 속성 	      ∙언론인의 윤리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∙표현의 자유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언론의 공공성 	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7990" algn="l"/>
                          <a:tab pos="265049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∙알 권리와 사생활 보호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5327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세계시민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81624" y="157757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빈곤과 불평등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전쟁과 난민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환경 오염 등 전 지구적 문제를 해결하기 위해서 우리 사회가 지향해야 하는 공공성과 다양성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평화의 가치를 이해하고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공동체 구성원과 더불어 행복한 삶을 영위할 수 있는 능력을 기르는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745744"/>
              </p:ext>
            </p:extLst>
          </p:nvPr>
        </p:nvGraphicFramePr>
        <p:xfrm>
          <a:off x="6303818" y="1531544"/>
          <a:ext cx="2363975" cy="3348930"/>
        </p:xfrm>
        <a:graphic>
          <a:graphicData uri="http://schemas.openxmlformats.org/drawingml/2006/table">
            <a:tbl>
              <a:tblPr/>
              <a:tblGrid>
                <a:gridCol w="2363975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4393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1730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정치학과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언론학과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사회복지학과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412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7356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경기도교육청 개발 교양 교과 과목</a:t>
                      </a: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32939" y="5753994"/>
            <a:ext cx="8236488" cy="61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세계의 다양한 갈등을 이해하고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어려움을 공감하며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그 어려움을 해결하는 데 이바지할 수 있는 실천적인 능력을 기르는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1300" kern="0" spc="-3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/>
        </p:nvGraphicFramePr>
        <p:xfrm>
          <a:off x="452767" y="1531542"/>
          <a:ext cx="5540409" cy="3348931"/>
        </p:xfrm>
        <a:graphic>
          <a:graphicData uri="http://schemas.openxmlformats.org/drawingml/2006/table">
            <a:tbl>
              <a:tblPr/>
              <a:tblGrid>
                <a:gridCol w="1239438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097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5257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6048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세계시민의 이해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18249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세계화 시대의 세계시민	∙세계시민의 의미와 역할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9742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세계시민의 과제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18249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환경과 에너지 	∙문화 다양성과 다문화 사회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18249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경제적 불평등 	∙전쟁과 평화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그리고 인간 안보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14172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미래를 여는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세계시민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18884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새천년 개발 목표와 지속 가능 발전 목표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18884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지속 가능한 발전과 국제기구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18884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미래를 위한 세계시민의 협력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4222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26921" y="468088"/>
            <a:ext cx="263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문학적 감성과 상상력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104757" y="183606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문학적 감성과 상상력의 계발을 통해 나와 나를 둘러싼 세계를 이해하고 성찰하는 능력을 기르고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타자와 소통하고 연대함으로써 세계에 능동적으로 참여하는 것을 목적으로 하는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804745"/>
              </p:ext>
            </p:extLst>
          </p:nvPr>
        </p:nvGraphicFramePr>
        <p:xfrm>
          <a:off x="6310744" y="1531544"/>
          <a:ext cx="2357049" cy="3066743"/>
        </p:xfrm>
        <a:graphic>
          <a:graphicData uri="http://schemas.openxmlformats.org/drawingml/2006/table">
            <a:tbl>
              <a:tblPr/>
              <a:tblGrid>
                <a:gridCol w="2357049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1473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296989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문예창작과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국어국문학과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국어교육학과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영어영문학과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불어불문학과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독어독문학과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노어노문학과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중어중문학과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일어일문학과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통번역학과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8746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65456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인천시교육청 개발 교양 교과 과목</a:t>
                      </a: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32939" y="5831112"/>
            <a:ext cx="8236488" cy="61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문학 작품의 수용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생산 활동을 통해 문학 감상 및 창작 능력을 기르고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문학의 본질과 양상에 대한 이해를 심화하며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타인 및 세계와 소통하며 자아를 성찰하고 문학 활동에 이바지하고자 하는 학생을 위한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3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54461"/>
              </p:ext>
            </p:extLst>
          </p:nvPr>
        </p:nvGraphicFramePr>
        <p:xfrm>
          <a:off x="452767" y="1531542"/>
          <a:ext cx="5540409" cy="3064647"/>
        </p:xfrm>
        <a:graphic>
          <a:graphicData uri="http://schemas.openxmlformats.org/drawingml/2006/table">
            <a:tbl>
              <a:tblPr/>
              <a:tblGrid>
                <a:gridCol w="1239438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097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1019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9181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나와 마주하다</a:t>
                      </a: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en-US" altLang="ko-KR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자아와 인간</a:t>
                      </a:r>
                      <a:r>
                        <a:rPr lang="en-US" altLang="ko-KR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196342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누구인가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?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196342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앞으로 어떻게 살 것인가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196342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내가 원하는 삶을 만들 수 있는가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9181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타자와 만나다</a:t>
                      </a: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en-US" altLang="ko-KR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사회와 타자</a:t>
                      </a:r>
                      <a:r>
                        <a:rPr lang="en-US" altLang="ko-KR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196342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혼자 사는 것이 더 자유로운가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?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196342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삶의 다양한 모습을 통해 타자의 삶을 이해할 수 있는가</a:t>
                      </a:r>
                      <a:r>
                        <a:rPr lang="en-US" altLang="ko-KR" sz="1000" u="none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196342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나와 타자는 어떻게 관계 맺고 있는가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? 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9181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문학을 </a:t>
                      </a: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넘나들다</a:t>
                      </a:r>
                    </a:p>
                    <a:p>
                      <a:pPr marL="38100" marR="0" indent="-3810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en-US" altLang="ko-KR" sz="1000" b="1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문학의 안과 밖</a:t>
                      </a:r>
                      <a:r>
                        <a:rPr lang="en-US" altLang="ko-KR" sz="1000" b="1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196342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문학이란 무엇인가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?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196342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진정한 문학 활동은 무엇인가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6342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∙문학을 통해 문학 능력이 효과적으로 신장할 수 있는가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8433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241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인문학적 상상여행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49757" y="320717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교과별로 흩어져 있는 지식의 근거와 자기 삶의 의미를 성찰하고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자아 정체성과 시민적 연대의 관점에서 타인의 삶을 이해하여 공동의 삶을 살아가는 역량을 키우기 위한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228407" y="1175924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798075"/>
              </p:ext>
            </p:extLst>
          </p:nvPr>
        </p:nvGraphicFramePr>
        <p:xfrm>
          <a:off x="6310745" y="1531544"/>
          <a:ext cx="2359816" cy="3388509"/>
        </p:xfrm>
        <a:graphic>
          <a:graphicData uri="http://schemas.openxmlformats.org/drawingml/2006/table">
            <a:tbl>
              <a:tblPr/>
              <a:tblGrid>
                <a:gridCol w="2359816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0249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1082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문예창작과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국어국문학과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영어영문학과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철학과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역사콘텐츠학과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아시아문화학부 등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249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55155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인천시교육청 개발 교양 교과 과목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629619"/>
            <a:ext cx="8256790" cy="11546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243399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117949" y="5246721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941621"/>
            <a:ext cx="8082642" cy="61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스스로 자기 삶을 성찰하고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교과 지식을 통합적으로 이해하여 자기 삶과 세상의 문제들을 철학적으로 파악하고 탐구하고자 하는 학생을 위한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3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965238"/>
              </p:ext>
            </p:extLst>
          </p:nvPr>
        </p:nvGraphicFramePr>
        <p:xfrm>
          <a:off x="452767" y="1531543"/>
          <a:ext cx="5541633" cy="3429885"/>
        </p:xfrm>
        <a:graphic>
          <a:graphicData uri="http://schemas.openxmlformats.org/drawingml/2006/table">
            <a:tbl>
              <a:tblPr/>
              <a:tblGrid>
                <a:gridCol w="123971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192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7296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6355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인문학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∙인문학이란 무엇인가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∙인문학에서 만나는 사람들의 삶과 이상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∙인문학에서 만나는 다양한 세계의 비전과 해석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5790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문학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∙본질적 자아를 추구하는 문학의 형상화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∙문학을 통한 인문학적 사색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5790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∙사마천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그의 불행한 초상화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∙역사와 설화가 어우러진 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『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삼국유사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』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6303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철학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∙철학이 빚어내는 삶의 지혜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∙다양한 삶과 만나는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상상여행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∙세상을 변화시킨 철학자들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6355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예술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∙인간의 삶과 음악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∙참된 자기 존재로의 해방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∙거울에 비친 한국인의 모습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226847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641" y="5097687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828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생활과 창의성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60775" y="341692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스마트 시대로 변화하는 미래 환경의 개념을 이해하고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사례를 통해 창의적 사고를 체험함으로써 기업가적 역량인 혁신성과 인지적 능력을 기르는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701629"/>
              </p:ext>
            </p:extLst>
          </p:nvPr>
        </p:nvGraphicFramePr>
        <p:xfrm>
          <a:off x="6304431" y="1531543"/>
          <a:ext cx="2376000" cy="3308534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41915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00590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경영정보과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산업공학과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국제경영 및 통상학과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산업경영학과</a:t>
                      </a:r>
                      <a:r>
                        <a:rPr lang="en-US" altLang="ko-KR" sz="1000" kern="0" spc="-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등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773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81058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인천시교육청 개발 교양 교과 과목</a:t>
                      </a: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65987"/>
            <a:ext cx="8082642" cy="61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창의적 사고에 대한 이해와 창의적 기법을 익혀 문제 발견과 분석 그리고 해결 방법을 찾는 능력을 기르는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3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296754"/>
              </p:ext>
            </p:extLst>
          </p:nvPr>
        </p:nvGraphicFramePr>
        <p:xfrm>
          <a:off x="452767" y="1531543"/>
          <a:ext cx="5567033" cy="3308534"/>
        </p:xfrm>
        <a:graphic>
          <a:graphicData uri="http://schemas.openxmlformats.org/drawingml/2006/table">
            <a:tbl>
              <a:tblPr/>
              <a:tblGrid>
                <a:gridCol w="990139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57689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42841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720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창의적 사고의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이해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2153920" algn="l"/>
                        </a:tabLst>
                      </a:pP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∙미래 환경의 변화	∙창의적 사고의 의미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2153920" algn="l"/>
                        </a:tabLst>
                      </a:pP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∙창의적 사고의 체험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720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창의적 사고와 경제 생활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2153920" algn="l"/>
                        </a:tabLst>
                      </a:pP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∙창의적 사고와 기업 경영 	∙생활 속의 창의성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2153920" algn="l"/>
                        </a:tabLst>
                      </a:pP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∙창의적 사고의 분석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720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창의적 사고의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적용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2153920" algn="l"/>
                        </a:tabLst>
                      </a:pP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∙창의적 사고의 유형 	∙창의적 사고의 접근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2153920" algn="l"/>
                        </a:tabLst>
                      </a:pP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∙‘인터뷰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관찰’ 	∙창의적 사고 통합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720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창의적 사고의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방법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2153920" algn="l"/>
                        </a:tabLst>
                      </a:pP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∙창의적 의사 결정 과정 	∙창의적 사고의 토대</a:t>
                      </a:r>
                    </a:p>
                    <a:p>
                      <a:pPr marL="0" marR="0" lvl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>
                          <a:tab pos="2153920" algn="l"/>
                        </a:tabLst>
                      </a:pP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∙창의적 사고의 방법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9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진로에 따른 과목 선택의 예시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2020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3487C553-8D09-897C-51A0-18BD69BF5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627377"/>
              </p:ext>
            </p:extLst>
          </p:nvPr>
        </p:nvGraphicFramePr>
        <p:xfrm>
          <a:off x="261257" y="1267938"/>
          <a:ext cx="8715595" cy="4201014"/>
        </p:xfrm>
        <a:graphic>
          <a:graphicData uri="http://schemas.openxmlformats.org/drawingml/2006/table">
            <a:tbl>
              <a:tblPr/>
              <a:tblGrid>
                <a:gridCol w="679138">
                  <a:extLst>
                    <a:ext uri="{9D8B030D-6E8A-4147-A177-3AD203B41FA5}">
                      <a16:colId xmlns:a16="http://schemas.microsoft.com/office/drawing/2014/main" val="115538147"/>
                    </a:ext>
                  </a:extLst>
                </a:gridCol>
                <a:gridCol w="4015063">
                  <a:extLst>
                    <a:ext uri="{9D8B030D-6E8A-4147-A177-3AD203B41FA5}">
                      <a16:colId xmlns:a16="http://schemas.microsoft.com/office/drawing/2014/main" val="3564001174"/>
                    </a:ext>
                  </a:extLst>
                </a:gridCol>
                <a:gridCol w="4021394">
                  <a:extLst>
                    <a:ext uri="{9D8B030D-6E8A-4147-A177-3AD203B41FA5}">
                      <a16:colId xmlns:a16="http://schemas.microsoft.com/office/drawing/2014/main" val="61997155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</a:pPr>
                      <a:r>
                        <a:rPr lang="ko-KR" altLang="en-US" sz="1500" b="1" kern="0" spc="-1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인문 계열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0" spc="-1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상경 계열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449568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기초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화법과 작문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독서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언어와 매체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문학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고전 읽기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 독해와 작문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영미 문학 읽기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화법과 작문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독서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언어와 매체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문학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경제 수학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en-US" altLang="ko-KR" sz="1500" b="1" kern="0" spc="-150" baseline="300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※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 독해와 작문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34607"/>
                  </a:ext>
                </a:extLst>
              </a:tr>
              <a:tr h="108000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탐구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한국지리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세계지리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세계사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동아시아사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경제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정치와 법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사회･문화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생활과 윤리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윤리와 사상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사회문제 탐구 중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4~6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한국지리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세계지리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세계사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동아시아사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정치와 법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사회･문화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생활과 윤리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윤리와 사상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사회문제 탐구 중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4~6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87281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지구과학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생활과 과학 중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1~2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지구과학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생활과 과학 중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1~2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1437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교양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기술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가정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정보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외국어</a:t>
                      </a:r>
                      <a:r>
                        <a:rPr lang="en-US" altLang="ko-KR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Ⅰ·Ⅱ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한문</a:t>
                      </a:r>
                      <a:r>
                        <a:rPr lang="en-US" altLang="ko-KR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Ⅰ·Ⅱ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등 </a:t>
                      </a:r>
                      <a:endParaRPr lang="en-US" altLang="ko-KR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일부 포함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4~5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기술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가정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정보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외국어</a:t>
                      </a:r>
                      <a:r>
                        <a:rPr lang="en-US" altLang="ko-KR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Ⅰ·Ⅱ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한문</a:t>
                      </a:r>
                      <a:r>
                        <a:rPr lang="en-US" altLang="ko-KR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Ⅰ·Ⅱ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등 </a:t>
                      </a:r>
                      <a:endParaRPr lang="en-US" altLang="ko-KR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일부 포함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4~5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01486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8B80544-8CAE-F905-B2C1-050E64E53ECB}"/>
              </a:ext>
            </a:extLst>
          </p:cNvPr>
          <p:cNvSpPr txBox="1"/>
          <p:nvPr/>
        </p:nvSpPr>
        <p:spPr>
          <a:xfrm>
            <a:off x="102637" y="6263870"/>
            <a:ext cx="5472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kern="0" spc="-150" baseline="30000" dirty="0">
                <a:solidFill>
                  <a:srgbClr val="FF0000"/>
                </a:solidFill>
                <a:effectLst/>
                <a:latin typeface="+mn-ea"/>
              </a:rPr>
              <a:t>※</a:t>
            </a:r>
            <a:r>
              <a:rPr lang="ko-KR" altLang="en-US" sz="1200" kern="0" spc="-20" dirty="0">
                <a:solidFill>
                  <a:srgbClr val="FF0000"/>
                </a:solidFill>
                <a:effectLst/>
                <a:latin typeface="+mn-ea"/>
              </a:rPr>
              <a:t> </a:t>
            </a:r>
            <a:r>
              <a:rPr lang="ko-KR" altLang="en-US" sz="1200" kern="0" spc="-150" dirty="0">
                <a:solidFill>
                  <a:srgbClr val="000000"/>
                </a:solidFill>
                <a:latin typeface="+mn-ea"/>
              </a:rPr>
              <a:t>경제 수학을 배울 수 없는 경우 미적분을 권장하는 것임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7123A-79FA-61E2-A7FF-CBCFDEA28D88}"/>
              </a:ext>
            </a:extLst>
          </p:cNvPr>
          <p:cNvSpPr txBox="1"/>
          <p:nvPr/>
        </p:nvSpPr>
        <p:spPr>
          <a:xfrm>
            <a:off x="4876756" y="925080"/>
            <a:ext cx="4200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kern="0" spc="-150" dirty="0">
                <a:solidFill>
                  <a:srgbClr val="FF0000"/>
                </a:solidFill>
                <a:latin typeface="+mn-ea"/>
              </a:rPr>
              <a:t>❖주의</a:t>
            </a:r>
            <a:r>
              <a:rPr lang="en-US" altLang="ko-KR" sz="1200" b="1" kern="0" spc="-150" dirty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1200" b="1" kern="0" spc="-150" dirty="0">
                <a:solidFill>
                  <a:srgbClr val="FF0000"/>
                </a:solidFill>
                <a:latin typeface="+mn-ea"/>
              </a:rPr>
              <a:t>예시일 뿐이며</a:t>
            </a:r>
            <a:r>
              <a:rPr lang="en-US" altLang="ko-KR" sz="1200" b="1" kern="0" spc="-150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200" b="1" kern="0" spc="-150" dirty="0">
                <a:solidFill>
                  <a:srgbClr val="FF0000"/>
                </a:solidFill>
                <a:latin typeface="+mn-ea"/>
              </a:rPr>
              <a:t>실제 과목 선택은 진로에 따라 달라질 수 있음</a:t>
            </a:r>
            <a:r>
              <a:rPr lang="en-US" altLang="ko-KR" sz="1200" b="1" kern="0" spc="-150" dirty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200" b="1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21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진로에 따른 과목 선택의 예시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2020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8BB79A74-585C-500D-DFFF-67F41A2A0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310447"/>
              </p:ext>
            </p:extLst>
          </p:nvPr>
        </p:nvGraphicFramePr>
        <p:xfrm>
          <a:off x="260636" y="1270747"/>
          <a:ext cx="8640146" cy="3708000"/>
        </p:xfrm>
        <a:graphic>
          <a:graphicData uri="http://schemas.openxmlformats.org/drawingml/2006/table">
            <a:tbl>
              <a:tblPr/>
              <a:tblGrid>
                <a:gridCol w="573912">
                  <a:extLst>
                    <a:ext uri="{9D8B030D-6E8A-4147-A177-3AD203B41FA5}">
                      <a16:colId xmlns:a16="http://schemas.microsoft.com/office/drawing/2014/main" val="115538147"/>
                    </a:ext>
                  </a:extLst>
                </a:gridCol>
                <a:gridCol w="4067489">
                  <a:extLst>
                    <a:ext uri="{9D8B030D-6E8A-4147-A177-3AD203B41FA5}">
                      <a16:colId xmlns:a16="http://schemas.microsoft.com/office/drawing/2014/main" val="3564001174"/>
                    </a:ext>
                  </a:extLst>
                </a:gridCol>
                <a:gridCol w="3998745">
                  <a:extLst>
                    <a:ext uri="{9D8B030D-6E8A-4147-A177-3AD203B41FA5}">
                      <a16:colId xmlns:a16="http://schemas.microsoft.com/office/drawing/2014/main" val="61997155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</a:pPr>
                      <a:r>
                        <a:rPr lang="ko-KR" altLang="en-US" sz="1500" b="1" spc="-150" dirty="0">
                          <a:latin typeface="+mn-ea"/>
                          <a:ea typeface="+mn-ea"/>
                        </a:rPr>
                        <a:t>자연 계열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spc="-150" dirty="0">
                          <a:latin typeface="+mn-ea"/>
                          <a:ea typeface="+mn-ea"/>
                        </a:rPr>
                        <a:t>공학 계열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44956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기초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화법과 작문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독서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언어와 매체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문학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기하 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 독해와 작문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화법과 작문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독서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언어와 매체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문학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기하 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 독해와 작문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34607"/>
                  </a:ext>
                </a:extLst>
              </a:tr>
              <a:tr h="72000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탐구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한국지리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경제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정치와 법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사회･문화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생활과 윤리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중 </a:t>
                      </a: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1~2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한국지리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경제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정치와 법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사회･문화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생활과 윤리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중 </a:t>
                      </a: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1~2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872812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지구과학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중 </a:t>
                      </a: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3~4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지구과학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중 </a:t>
                      </a: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2~3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지구과학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중 </a:t>
                      </a: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3~4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지구과학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중 </a:t>
                      </a: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2~3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1437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교양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기술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가정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외국어</a:t>
                      </a:r>
                      <a:r>
                        <a:rPr lang="en-US" altLang="ko-KR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Ⅰ·Ⅱ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한문</a:t>
                      </a:r>
                      <a:r>
                        <a:rPr lang="en-US" altLang="ko-KR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Ⅰ·Ⅱ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등 </a:t>
                      </a:r>
                      <a:endParaRPr lang="en-US" altLang="ko-KR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일부 포함 </a:t>
                      </a: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4~5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기술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가정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외국어</a:t>
                      </a:r>
                      <a:r>
                        <a:rPr lang="en-US" altLang="ko-KR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Ⅰ·Ⅱ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한문</a:t>
                      </a:r>
                      <a:r>
                        <a:rPr lang="en-US" altLang="ko-KR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Ⅰ·Ⅱ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등 </a:t>
                      </a:r>
                      <a:endParaRPr lang="en-US" altLang="ko-KR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일부 포함 </a:t>
                      </a: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4~5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0148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1D3ABE-5B0B-761D-D8D5-A7FA244D062C}"/>
              </a:ext>
            </a:extLst>
          </p:cNvPr>
          <p:cNvSpPr txBox="1"/>
          <p:nvPr/>
        </p:nvSpPr>
        <p:spPr>
          <a:xfrm>
            <a:off x="4873489" y="832745"/>
            <a:ext cx="4187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kern="0" spc="-150" dirty="0">
                <a:solidFill>
                  <a:srgbClr val="FF0000"/>
                </a:solidFill>
                <a:latin typeface="+mn-ea"/>
              </a:rPr>
              <a:t>❖주의</a:t>
            </a:r>
            <a:r>
              <a:rPr lang="en-US" altLang="ko-KR" sz="1200" b="1" kern="0" spc="-150" dirty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1200" b="1" kern="0" spc="-150" dirty="0">
                <a:solidFill>
                  <a:srgbClr val="FF0000"/>
                </a:solidFill>
                <a:latin typeface="+mn-ea"/>
              </a:rPr>
              <a:t>예시일 뿐이며</a:t>
            </a:r>
            <a:r>
              <a:rPr lang="en-US" altLang="ko-KR" sz="1200" b="1" kern="0" spc="-150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200" b="1" kern="0" spc="-150" dirty="0">
                <a:solidFill>
                  <a:srgbClr val="FF0000"/>
                </a:solidFill>
                <a:latin typeface="+mn-ea"/>
              </a:rPr>
              <a:t>실제 과목 선택은 진로에 따라 달라질 수 있음</a:t>
            </a:r>
            <a:r>
              <a:rPr lang="en-US" altLang="ko-KR" sz="1200" b="1" kern="0" spc="-150" dirty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200" b="1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74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진로에 따른 과목 선택의 예시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2020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C1A4A348-93DC-6D6F-8309-B434AC867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004123"/>
              </p:ext>
            </p:extLst>
          </p:nvPr>
        </p:nvGraphicFramePr>
        <p:xfrm>
          <a:off x="252004" y="1286798"/>
          <a:ext cx="8646190" cy="4587057"/>
        </p:xfrm>
        <a:graphic>
          <a:graphicData uri="http://schemas.openxmlformats.org/drawingml/2006/table">
            <a:tbl>
              <a:tblPr/>
              <a:tblGrid>
                <a:gridCol w="693945">
                  <a:extLst>
                    <a:ext uri="{9D8B030D-6E8A-4147-A177-3AD203B41FA5}">
                      <a16:colId xmlns:a16="http://schemas.microsoft.com/office/drawing/2014/main" val="115538147"/>
                    </a:ext>
                  </a:extLst>
                </a:gridCol>
                <a:gridCol w="3629150">
                  <a:extLst>
                    <a:ext uri="{9D8B030D-6E8A-4147-A177-3AD203B41FA5}">
                      <a16:colId xmlns:a16="http://schemas.microsoft.com/office/drawing/2014/main" val="3564001174"/>
                    </a:ext>
                  </a:extLst>
                </a:gridCol>
                <a:gridCol w="4323095">
                  <a:extLst>
                    <a:ext uri="{9D8B030D-6E8A-4147-A177-3AD203B41FA5}">
                      <a16:colId xmlns:a16="http://schemas.microsoft.com/office/drawing/2014/main" val="336759825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</a:pPr>
                      <a:r>
                        <a:rPr lang="ko-KR" altLang="en-US" sz="1500" b="1" spc="-150" dirty="0">
                          <a:latin typeface="+mn-ea"/>
                          <a:ea typeface="+mn-ea"/>
                        </a:rPr>
                        <a:t>간호</a:t>
                      </a:r>
                      <a:r>
                        <a:rPr lang="en-US" altLang="ko-KR" sz="1500" b="1" spc="-150" dirty="0"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500" b="1" spc="-150" dirty="0">
                          <a:latin typeface="+mn-ea"/>
                          <a:ea typeface="+mn-ea"/>
                        </a:rPr>
                        <a:t>보건 계열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</a:pPr>
                      <a:r>
                        <a:rPr lang="ko-KR" altLang="en-US" sz="1500" b="1" spc="-150" dirty="0">
                          <a:latin typeface="+mn-ea"/>
                          <a:ea typeface="+mn-ea"/>
                        </a:rPr>
                        <a:t>예술 계열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44956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기초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화법과 작문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독서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언어와 매체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문학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(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en-US" altLang="ko-KR" sz="1500" b="1" kern="0" spc="-150" baseline="300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※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 독해와 작문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화법과 작문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독서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언어와 매체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문학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 독해와 작문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234607"/>
                  </a:ext>
                </a:extLst>
              </a:tr>
              <a:tr h="72000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탐구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정치와 법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사회･문화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생활과 윤리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사회문제 탐구 중 </a:t>
                      </a: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2~3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세계사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경제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사회･문화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생활과 윤리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여행지리 중 </a:t>
                      </a:r>
                      <a:endParaRPr lang="en-US" altLang="ko-KR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3~4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87281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지구과학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생활과 과학 중 </a:t>
                      </a: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1~3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01437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체육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예술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음악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음악 이론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음악 연주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시창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청음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음악 전공 실기</a:t>
                      </a:r>
                    </a:p>
                    <a:p>
                      <a:pPr marL="6350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미술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미술 창작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평면 도형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미술 전공 실기</a:t>
                      </a:r>
                    </a:p>
                    <a:p>
                      <a:pPr marL="6350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예술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연기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시나리오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연극의 이해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연극 감상과 비평</a:t>
                      </a:r>
                    </a:p>
                    <a:p>
                      <a:pPr marL="6350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체육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체육 탐구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스포츠 개론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체육 전공 실기 기초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01486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교양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기술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가정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외국어</a:t>
                      </a:r>
                      <a:r>
                        <a:rPr lang="en-US" altLang="ko-KR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Ⅰ·Ⅱ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한문</a:t>
                      </a:r>
                      <a:r>
                        <a:rPr lang="en-US" altLang="ko-KR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Ⅰ·Ⅱ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보건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등 일부 포함 </a:t>
                      </a: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4~5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기술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가정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외국어</a:t>
                      </a:r>
                      <a:r>
                        <a:rPr lang="en-US" altLang="ko-KR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Ⅰ·Ⅱ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한문</a:t>
                      </a:r>
                      <a:r>
                        <a:rPr lang="en-US" altLang="ko-KR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Ⅰ·Ⅱ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교육학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등 </a:t>
                      </a:r>
                      <a:endParaRPr lang="en-US" altLang="ko-KR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일부 포함 </a:t>
                      </a: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4~5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4257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09D796-41F5-B262-0094-B4443A6CD552}"/>
              </a:ext>
            </a:extLst>
          </p:cNvPr>
          <p:cNvSpPr txBox="1"/>
          <p:nvPr/>
        </p:nvSpPr>
        <p:spPr>
          <a:xfrm>
            <a:off x="4759824" y="925080"/>
            <a:ext cx="4251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kern="0" spc="-150" dirty="0">
                <a:solidFill>
                  <a:srgbClr val="FF0000"/>
                </a:solidFill>
                <a:latin typeface="+mn-ea"/>
              </a:rPr>
              <a:t>❖주의</a:t>
            </a:r>
            <a:r>
              <a:rPr lang="en-US" altLang="ko-KR" sz="1200" b="1" kern="0" spc="-150" dirty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1200" b="1" kern="0" spc="-150" dirty="0">
                <a:solidFill>
                  <a:srgbClr val="FF0000"/>
                </a:solidFill>
                <a:latin typeface="+mn-ea"/>
              </a:rPr>
              <a:t>예시일 뿐이며</a:t>
            </a:r>
            <a:r>
              <a:rPr lang="en-US" altLang="ko-KR" sz="1200" b="1" kern="0" spc="-150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200" b="1" kern="0" spc="-150" dirty="0">
                <a:solidFill>
                  <a:srgbClr val="FF0000"/>
                </a:solidFill>
                <a:latin typeface="+mn-ea"/>
              </a:rPr>
              <a:t>실제 과목 선택은 진로에 따라 달라질 수 있음</a:t>
            </a:r>
            <a:r>
              <a:rPr lang="en-US" altLang="ko-KR" sz="1200" b="1" kern="0" spc="-150" dirty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200" b="1" spc="-150" dirty="0"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A553E5-5F76-CD57-E75F-7397CEB31DFF}"/>
              </a:ext>
            </a:extLst>
          </p:cNvPr>
          <p:cNvSpPr txBox="1"/>
          <p:nvPr/>
        </p:nvSpPr>
        <p:spPr>
          <a:xfrm>
            <a:off x="140037" y="5958574"/>
            <a:ext cx="5472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kern="0" spc="-150" baseline="30000" dirty="0">
                <a:solidFill>
                  <a:srgbClr val="FF0000"/>
                </a:solidFill>
                <a:effectLst/>
                <a:latin typeface="+mn-ea"/>
              </a:rPr>
              <a:t>※</a:t>
            </a:r>
            <a:r>
              <a:rPr lang="ko-KR" altLang="en-US" sz="1200" kern="0" spc="-20" dirty="0">
                <a:solidFill>
                  <a:srgbClr val="FF0000"/>
                </a:solidFill>
                <a:effectLst/>
                <a:latin typeface="+mn-ea"/>
              </a:rPr>
              <a:t> </a:t>
            </a:r>
            <a:r>
              <a:rPr lang="ko-KR" altLang="en-US" sz="1200" kern="0" spc="-150" dirty="0">
                <a:solidFill>
                  <a:srgbClr val="000000"/>
                </a:solidFill>
                <a:latin typeface="+mn-ea"/>
              </a:rPr>
              <a:t>상위권 학생이라면 미적분을 선택하는 경향도 보일 것임을 고려한 안내임</a:t>
            </a:r>
            <a:r>
              <a:rPr lang="en-US" altLang="ko-KR" sz="1200" kern="0" spc="-15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200" kern="0" spc="-15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65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진로에 따른 과목 선택의 예시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2020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3770EE55-2B76-94EB-FFB0-92DB0FEE0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39898"/>
              </p:ext>
            </p:extLst>
          </p:nvPr>
        </p:nvGraphicFramePr>
        <p:xfrm>
          <a:off x="1589393" y="1507506"/>
          <a:ext cx="6477715" cy="3348000"/>
        </p:xfrm>
        <a:graphic>
          <a:graphicData uri="http://schemas.openxmlformats.org/drawingml/2006/table">
            <a:tbl>
              <a:tblPr/>
              <a:tblGrid>
                <a:gridCol w="720413">
                  <a:extLst>
                    <a:ext uri="{9D8B030D-6E8A-4147-A177-3AD203B41FA5}">
                      <a16:colId xmlns:a16="http://schemas.microsoft.com/office/drawing/2014/main" val="115538147"/>
                    </a:ext>
                  </a:extLst>
                </a:gridCol>
                <a:gridCol w="5757302">
                  <a:extLst>
                    <a:ext uri="{9D8B030D-6E8A-4147-A177-3AD203B41FA5}">
                      <a16:colId xmlns:a16="http://schemas.microsoft.com/office/drawing/2014/main" val="356400117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ase" latinLnBrk="1">
                        <a:lnSpc>
                          <a:spcPct val="120000"/>
                        </a:lnSpc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취업을 목표로 하는 경우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44956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기초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화법과 작문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독서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문학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실용 국어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실용 수학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영어 회화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영어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영어 독해와 작문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실용 영어 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34607"/>
                  </a:ext>
                </a:extLst>
              </a:tr>
              <a:tr h="72000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탐구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한국지리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세계사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정치와 법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사회･문화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생활과 윤리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/>
                      </a:r>
                      <a:b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여행지리 중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3~4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87281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지구과학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생활과 과학 중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1~3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1437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교양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기술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가정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정보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외국어</a:t>
                      </a:r>
                      <a:r>
                        <a:rPr lang="en-US" altLang="ko-KR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Ⅰ·Ⅱ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한문</a:t>
                      </a:r>
                      <a:r>
                        <a:rPr lang="en-US" altLang="ko-KR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Ⅰ·Ⅱ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실용 경제 등 일부 포함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4~5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4257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5DBA80-2AAE-6DAC-C6C0-0B7C77665EFF}"/>
              </a:ext>
            </a:extLst>
          </p:cNvPr>
          <p:cNvSpPr txBox="1"/>
          <p:nvPr/>
        </p:nvSpPr>
        <p:spPr>
          <a:xfrm>
            <a:off x="4828251" y="771726"/>
            <a:ext cx="4215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kern="0" spc="-150" dirty="0">
                <a:solidFill>
                  <a:srgbClr val="FF0000"/>
                </a:solidFill>
                <a:latin typeface="+mn-ea"/>
              </a:rPr>
              <a:t>❖주의</a:t>
            </a:r>
            <a:r>
              <a:rPr lang="en-US" altLang="ko-KR" sz="1200" b="1" kern="0" spc="-150" dirty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1200" b="1" kern="0" spc="-150" dirty="0">
                <a:solidFill>
                  <a:srgbClr val="FF0000"/>
                </a:solidFill>
                <a:latin typeface="+mn-ea"/>
              </a:rPr>
              <a:t>예시일 뿐이며</a:t>
            </a:r>
            <a:r>
              <a:rPr lang="en-US" altLang="ko-KR" sz="1200" b="1" kern="0" spc="-150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200" b="1" kern="0" spc="-150" dirty="0">
                <a:solidFill>
                  <a:srgbClr val="FF0000"/>
                </a:solidFill>
                <a:latin typeface="+mn-ea"/>
              </a:rPr>
              <a:t>실제 과목 선택은 진로에 따라 달라질 수 있음</a:t>
            </a:r>
            <a:r>
              <a:rPr lang="en-US" altLang="ko-KR" sz="1200" b="1" kern="0" spc="-150" dirty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200" b="1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51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선택과 대학 입시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743433" y="1419405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662FA-27CE-BCB3-903B-F7AF74741BFF}"/>
              </a:ext>
            </a:extLst>
          </p:cNvPr>
          <p:cNvSpPr txBox="1"/>
          <p:nvPr/>
        </p:nvSpPr>
        <p:spPr>
          <a:xfrm>
            <a:off x="550606" y="898909"/>
            <a:ext cx="204511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81000" marR="0" indent="-127000" algn="just" fontAlgn="base" latinLnBrk="1">
              <a:spcBef>
                <a:spcPts val="1000"/>
              </a:spcBef>
              <a:spcAft>
                <a:spcPts val="0"/>
              </a:spcAft>
            </a:pPr>
            <a:r>
              <a:rPr lang="ko-KR" altLang="en-US" sz="1500" b="1" spc="-15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대학수학능력시험 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031670-CC50-23A0-C0C7-EA94004D9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694859"/>
              </p:ext>
            </p:extLst>
          </p:nvPr>
        </p:nvGraphicFramePr>
        <p:xfrm>
          <a:off x="542735" y="1247964"/>
          <a:ext cx="7920880" cy="4736066"/>
        </p:xfrm>
        <a:graphic>
          <a:graphicData uri="http://schemas.openxmlformats.org/drawingml/2006/table">
            <a:tbl>
              <a:tblPr/>
              <a:tblGrid>
                <a:gridCol w="1793407">
                  <a:extLst>
                    <a:ext uri="{9D8B030D-6E8A-4147-A177-3AD203B41FA5}">
                      <a16:colId xmlns:a16="http://schemas.microsoft.com/office/drawing/2014/main" val="229443690"/>
                    </a:ext>
                  </a:extLst>
                </a:gridCol>
                <a:gridCol w="4782418">
                  <a:extLst>
                    <a:ext uri="{9D8B030D-6E8A-4147-A177-3AD203B41FA5}">
                      <a16:colId xmlns:a16="http://schemas.microsoft.com/office/drawing/2014/main" val="3533916064"/>
                    </a:ext>
                  </a:extLst>
                </a:gridCol>
                <a:gridCol w="1345055">
                  <a:extLst>
                    <a:ext uri="{9D8B030D-6E8A-4147-A177-3AD203B41FA5}">
                      <a16:colId xmlns:a16="http://schemas.microsoft.com/office/drawing/2014/main" val="860675919"/>
                    </a:ext>
                  </a:extLst>
                </a:gridCol>
              </a:tblGrid>
              <a:tr h="4309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영역</a:t>
                      </a:r>
                    </a:p>
                  </a:txBody>
                  <a:tcPr marL="16892" marR="16892" marT="16892" marB="16892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출제 범위</a:t>
                      </a:r>
                    </a:p>
                  </a:txBody>
                  <a:tcPr marL="16892" marR="16892" marT="16892" marB="168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비고</a:t>
                      </a:r>
                    </a:p>
                  </a:txBody>
                  <a:tcPr marL="16892" marR="16892" marT="16892" marB="168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30317"/>
                  </a:ext>
                </a:extLst>
              </a:tr>
              <a:tr h="7379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국어</a:t>
                      </a:r>
                    </a:p>
                  </a:txBody>
                  <a:tcPr marL="39188" marR="39188" marT="10834" marB="1083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공통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 :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독서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문학</a:t>
                      </a:r>
                    </a:p>
                    <a:p>
                      <a:pPr marL="8890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 :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화법과 작문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언어와 매체 중 </a:t>
                      </a:r>
                      <a:r>
                        <a:rPr lang="ko-KR" altLang="en-US" sz="1500" b="1" kern="1200" spc="-15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6892" marR="16892" marT="16892" marB="168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6892" marR="16892" marT="16892" marB="168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321169"/>
                  </a:ext>
                </a:extLst>
              </a:tr>
              <a:tr h="7379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수학</a:t>
                      </a:r>
                    </a:p>
                  </a:txBody>
                  <a:tcPr marL="39188" marR="39188" marT="10834" marB="1083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5613" marR="0" indent="-366713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공통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 :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455613" marR="0" indent="-366713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 :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확률과 통계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기하 중 </a:t>
                      </a:r>
                      <a:r>
                        <a:rPr lang="ko-KR" altLang="en-US" sz="1500" b="1" kern="1200" spc="-15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6892" marR="16892" marT="16892" marB="168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5613" marR="0" indent="-366713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6892" marR="16892" marT="16892" marB="168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38388"/>
                  </a:ext>
                </a:extLst>
              </a:tr>
              <a:tr h="3678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영어</a:t>
                      </a:r>
                    </a:p>
                  </a:txBody>
                  <a:tcPr marL="39188" marR="39188" marT="10834" marB="1083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89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6892" marR="16892" marT="16892" marB="168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절대평가</a:t>
                      </a:r>
                    </a:p>
                  </a:txBody>
                  <a:tcPr marL="16892" marR="16892" marT="16892" marB="168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489704"/>
                  </a:ext>
                </a:extLst>
              </a:tr>
              <a:tr h="355552">
                <a:tc>
                  <a:txBody>
                    <a:bodyPr/>
                    <a:lstStyle/>
                    <a:p>
                      <a:pPr marL="485140" marR="0" lvl="0" indent="-48514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한국사</a:t>
                      </a:r>
                    </a:p>
                  </a:txBody>
                  <a:tcPr marL="39188" marR="39188" marT="10834" marB="1083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84188" marR="0" lvl="0" indent="-395288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한국사</a:t>
                      </a:r>
                    </a:p>
                  </a:txBody>
                  <a:tcPr marL="39188" marR="39188" marT="10834" marB="1083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84188" marR="0" lvl="0" indent="-484188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절대평가</a:t>
                      </a:r>
                    </a:p>
                  </a:txBody>
                  <a:tcPr marL="39188" marR="39188" marT="10834" marB="1083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774576"/>
                  </a:ext>
                </a:extLst>
              </a:tr>
              <a:tr h="7379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탐구</a:t>
                      </a:r>
                    </a:p>
                  </a:txBody>
                  <a:tcPr marL="39188" marR="39188" marT="10834" marB="1083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4188" marR="0" lvl="0" indent="-395288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계열 구분 없이 </a:t>
                      </a:r>
                      <a:r>
                        <a:rPr lang="ko-KR" altLang="en-US" sz="1500" b="1" kern="1200" spc="-15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484188" marR="0" lvl="0" indent="-395288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* 사회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(9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과목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):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한국지리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세계지리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세계사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동아시아사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경제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정치와 법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사회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문화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생활과 윤리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윤리와 사상</a:t>
                      </a:r>
                    </a:p>
                    <a:p>
                      <a:pPr marL="484188" marR="0" lvl="0" indent="-395288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* 과학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(8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과목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):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생명과학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지구과학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생명과학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지구과학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</a:t>
                      </a:r>
                    </a:p>
                    <a:p>
                      <a:pPr marL="484188" marR="0" lvl="0" indent="-395288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*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직업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성공적인 직업생활 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+5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과목 중 </a:t>
                      </a:r>
                      <a:r>
                        <a:rPr lang="ko-KR" altLang="en-US" sz="1500" b="1" kern="1200" spc="-15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6892" marR="16892" marT="16892" marB="168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84188" marR="0" indent="-395288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6892" marR="16892" marT="16892" marB="168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583108"/>
                  </a:ext>
                </a:extLst>
              </a:tr>
              <a:tr h="42615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외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한문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900" algn="l" latinLnBrk="1">
                        <a:lnSpc>
                          <a:spcPct val="120000"/>
                        </a:lnSpc>
                      </a:pP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과목 중 </a:t>
                      </a:r>
                      <a:r>
                        <a:rPr lang="ko-KR" altLang="en-US" sz="1500" b="1" kern="1200" spc="-15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6892" marR="16892" marT="16892" marB="168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절대평가</a:t>
                      </a:r>
                    </a:p>
                  </a:txBody>
                  <a:tcPr marL="16892" marR="16892" marT="16892" marB="1689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9102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58AEFDE-A61C-67AA-9D43-32B52C2B3D79}"/>
              </a:ext>
            </a:extLst>
          </p:cNvPr>
          <p:cNvSpPr txBox="1"/>
          <p:nvPr/>
        </p:nvSpPr>
        <p:spPr>
          <a:xfrm>
            <a:off x="457808" y="5982869"/>
            <a:ext cx="8005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spc="-150" dirty="0">
                <a:latin typeface="+mn-ea"/>
              </a:rPr>
              <a:t>❖ 고교 </a:t>
            </a:r>
            <a:r>
              <a:rPr lang="en-US" altLang="ko-KR" sz="1200" spc="-150" dirty="0">
                <a:latin typeface="+mn-ea"/>
              </a:rPr>
              <a:t>3</a:t>
            </a:r>
            <a:r>
              <a:rPr lang="ko-KR" altLang="en-US" sz="1200" spc="-150" dirty="0">
                <a:latin typeface="+mn-ea"/>
              </a:rPr>
              <a:t>년 동안 </a:t>
            </a:r>
            <a:r>
              <a:rPr lang="ko-KR" altLang="en-US" sz="1200" spc="-150" dirty="0">
                <a:solidFill>
                  <a:srgbClr val="FF0000"/>
                </a:solidFill>
                <a:latin typeface="+mn-ea"/>
              </a:rPr>
              <a:t>학생의 흥미와 진로에 따라 과목을 선택하여 </a:t>
            </a:r>
            <a:r>
              <a:rPr lang="ko-KR" altLang="en-US" sz="1200" spc="-150" dirty="0">
                <a:latin typeface="+mn-ea"/>
              </a:rPr>
              <a:t>배우는 과정에서 수능의 범위에 해당하는 과목을 두루 배운 후에 </a:t>
            </a:r>
            <a:endParaRPr lang="en-US" altLang="ko-KR" sz="1200" spc="-15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spc="-150" dirty="0">
                <a:latin typeface="+mn-ea"/>
              </a:rPr>
              <a:t>    </a:t>
            </a:r>
            <a:r>
              <a:rPr lang="ko-KR" altLang="en-US" sz="1200" spc="-150" dirty="0">
                <a:latin typeface="+mn-ea"/>
              </a:rPr>
              <a:t>수능 시험 결과나 지원하고자 하는 대학의 지정 과목에 해당하는지를 고려하여 수능 응시 과목을 선택한다</a:t>
            </a:r>
            <a:r>
              <a:rPr lang="en-US" altLang="ko-KR" sz="1200" spc="-150" dirty="0">
                <a:latin typeface="+mn-ea"/>
              </a:rPr>
              <a:t>.</a:t>
            </a:r>
            <a:endParaRPr lang="ko-KR" altLang="en-US" sz="1200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66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선택과 대학 입시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2020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19679-29DB-B588-5D75-56E5FBAFDEAB}"/>
              </a:ext>
            </a:extLst>
          </p:cNvPr>
          <p:cNvSpPr txBox="1"/>
          <p:nvPr/>
        </p:nvSpPr>
        <p:spPr>
          <a:xfrm>
            <a:off x="457828" y="1026037"/>
            <a:ext cx="8224054" cy="636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0"/>
              </a:spcBef>
            </a:pPr>
            <a:r>
              <a:rPr lang="en-US" altLang="ko-KR" sz="1500" b="1" spc="-15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2025 </a:t>
            </a:r>
            <a:r>
              <a:rPr lang="ko-KR" altLang="en-US" sz="1500" b="1" spc="-15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대입 정시모집 수능 선택 과목 지정 수도권 소재 대학</a:t>
            </a:r>
            <a:r>
              <a:rPr lang="en-US" altLang="ko-KR" sz="1500" b="1" spc="-15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 </a:t>
            </a:r>
            <a:r>
              <a:rPr lang="ko-KR" altLang="en-US" sz="1500" b="1" spc="-15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자연 계열 </a:t>
            </a:r>
            <a:r>
              <a:rPr lang="en-US" altLang="ko-KR" sz="1500" b="1" spc="-15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500" b="1" spc="-15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일부</a:t>
            </a:r>
            <a:r>
              <a:rPr lang="en-US" altLang="ko-KR" sz="1500" b="1" spc="-15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500" b="1" spc="-15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모집단위</a:t>
            </a:r>
          </a:p>
          <a:p>
            <a:pPr marL="0" marR="0" indent="0" fontAlgn="base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ko-KR" altLang="en-US" sz="1500" b="1" spc="-15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6FCF7CF-E647-FB75-981E-1D64CD114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79673"/>
              </p:ext>
            </p:extLst>
          </p:nvPr>
        </p:nvGraphicFramePr>
        <p:xfrm>
          <a:off x="457828" y="1339732"/>
          <a:ext cx="8224055" cy="2104553"/>
        </p:xfrm>
        <a:graphic>
          <a:graphicData uri="http://schemas.openxmlformats.org/drawingml/2006/table">
            <a:tbl>
              <a:tblPr/>
              <a:tblGrid>
                <a:gridCol w="747641">
                  <a:extLst>
                    <a:ext uri="{9D8B030D-6E8A-4147-A177-3AD203B41FA5}">
                      <a16:colId xmlns:a16="http://schemas.microsoft.com/office/drawing/2014/main" val="2148030927"/>
                    </a:ext>
                  </a:extLst>
                </a:gridCol>
                <a:gridCol w="1413906">
                  <a:extLst>
                    <a:ext uri="{9D8B030D-6E8A-4147-A177-3AD203B41FA5}">
                      <a16:colId xmlns:a16="http://schemas.microsoft.com/office/drawing/2014/main" val="3844358401"/>
                    </a:ext>
                  </a:extLst>
                </a:gridCol>
                <a:gridCol w="6062508">
                  <a:extLst>
                    <a:ext uri="{9D8B030D-6E8A-4147-A177-3AD203B41FA5}">
                      <a16:colId xmlns:a16="http://schemas.microsoft.com/office/drawing/2014/main" val="3820090039"/>
                    </a:ext>
                  </a:extLst>
                </a:gridCol>
              </a:tblGrid>
              <a:tr h="219031">
                <a:tc gridSpan="2">
                  <a:txBody>
                    <a:bodyPr/>
                    <a:lstStyle/>
                    <a:p>
                      <a:pPr marL="0" marR="0" indent="1270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영역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270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대학명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879737"/>
                  </a:ext>
                </a:extLst>
              </a:tr>
              <a:tr h="8658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수학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기하 중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가천대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가톨릭대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강원대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단국대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덕성여대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동덕여대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서울대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서울시립대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숙명여대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차의과대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홍익대 등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793151"/>
                  </a:ext>
                </a:extLst>
              </a:tr>
              <a:tr h="9186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탐구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과학 중 </a:t>
                      </a:r>
                      <a:r>
                        <a:rPr lang="ko-KR" altLang="en-US" sz="1500" b="1" kern="1200" spc="-15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택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가천대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가톨릭대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강원대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단국대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덕성여대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동덕여대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서울대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차의과대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홍익대 등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05003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237A55E-B322-7A87-EDAD-0737B0A95270}"/>
              </a:ext>
            </a:extLst>
          </p:cNvPr>
          <p:cNvSpPr txBox="1"/>
          <p:nvPr/>
        </p:nvSpPr>
        <p:spPr>
          <a:xfrm>
            <a:off x="544978" y="3757980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latin typeface="+mn-ea"/>
              </a:rPr>
              <a:t>※ 2025 </a:t>
            </a:r>
            <a:r>
              <a:rPr lang="ko-KR" altLang="en-US" sz="1200" dirty="0">
                <a:latin typeface="+mn-ea"/>
              </a:rPr>
              <a:t>대입 시행계획 </a:t>
            </a:r>
            <a:r>
              <a:rPr lang="ko-KR" altLang="en-US" sz="1200" dirty="0" err="1">
                <a:latin typeface="+mn-ea"/>
              </a:rPr>
              <a:t>발췌자료이며</a:t>
            </a:r>
            <a:r>
              <a:rPr lang="en-US" altLang="ko-KR" sz="1200" dirty="0">
                <a:latin typeface="+mn-ea"/>
              </a:rPr>
              <a:t>, 2026</a:t>
            </a:r>
            <a:r>
              <a:rPr lang="ko-KR" altLang="en-US" sz="1200" dirty="0">
                <a:latin typeface="+mn-ea"/>
              </a:rPr>
              <a:t>년 시행계획은 </a:t>
            </a:r>
            <a:r>
              <a:rPr lang="en-US" altLang="ko-KR" sz="1200" dirty="0">
                <a:latin typeface="+mn-ea"/>
              </a:rPr>
              <a:t>2024</a:t>
            </a:r>
            <a:r>
              <a:rPr lang="ko-KR" altLang="en-US" sz="1200" dirty="0">
                <a:latin typeface="+mn-ea"/>
              </a:rPr>
              <a:t>년 </a:t>
            </a:r>
            <a:r>
              <a:rPr lang="en-US" altLang="ko-KR" sz="1200" dirty="0">
                <a:latin typeface="+mn-ea"/>
              </a:rPr>
              <a:t>4</a:t>
            </a:r>
            <a:r>
              <a:rPr lang="ko-KR" altLang="en-US" sz="1200" dirty="0">
                <a:latin typeface="+mn-ea"/>
              </a:rPr>
              <a:t>월 말 발표 예정</a:t>
            </a:r>
          </a:p>
        </p:txBody>
      </p:sp>
    </p:spTree>
    <p:extLst>
      <p:ext uri="{BB962C8B-B14F-4D97-AF65-F5344CB8AC3E}">
        <p14:creationId xmlns:p14="http://schemas.microsoft.com/office/powerpoint/2010/main" val="42605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선택과 대학 입시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707064" y="91632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19679-29DB-B588-5D75-56E5FBAFDEAB}"/>
              </a:ext>
            </a:extLst>
          </p:cNvPr>
          <p:cNvSpPr txBox="1"/>
          <p:nvPr/>
        </p:nvSpPr>
        <p:spPr>
          <a:xfrm>
            <a:off x="467036" y="1016997"/>
            <a:ext cx="5124366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indent="0" fontAlgn="base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1500" b="1" spc="-15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2025 </a:t>
            </a:r>
            <a:r>
              <a:rPr lang="ko-KR" altLang="en-US" sz="1500" b="1" spc="-15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대입 학생부교과전형에서 정성평가를 반영하는 대학의 예시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6FCF7CF-E647-FB75-981E-1D64CD114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60340"/>
              </p:ext>
            </p:extLst>
          </p:nvPr>
        </p:nvGraphicFramePr>
        <p:xfrm>
          <a:off x="467036" y="1417747"/>
          <a:ext cx="8136903" cy="1487424"/>
        </p:xfrm>
        <a:graphic>
          <a:graphicData uri="http://schemas.openxmlformats.org/drawingml/2006/table">
            <a:tbl>
              <a:tblPr/>
              <a:tblGrid>
                <a:gridCol w="8136903">
                  <a:extLst>
                    <a:ext uri="{9D8B030D-6E8A-4147-A177-3AD203B41FA5}">
                      <a16:colId xmlns:a16="http://schemas.microsoft.com/office/drawing/2014/main" val="3820090039"/>
                    </a:ext>
                  </a:extLst>
                </a:gridCol>
              </a:tblGrid>
              <a:tr h="1311430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∙ 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건국대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교과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70%+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서류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30%)(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수능 최저학력기준 미적용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 고려대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교과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80%+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서류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20%)(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수능 최저학력기준 적용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 동국대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교과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70%+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서류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30%)(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수능 최저학력기준 미적용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 경희대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교과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56%+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출결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7%+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봉사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7%+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교과종합평가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30%)(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수능 최저학력기준 적용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793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38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F43F22A3-9366-9B7E-D2C8-50065849B056}"/>
              </a:ext>
            </a:extLst>
          </p:cNvPr>
          <p:cNvSpPr/>
          <p:nvPr/>
        </p:nvSpPr>
        <p:spPr>
          <a:xfrm>
            <a:off x="0" y="691117"/>
            <a:ext cx="9144000" cy="1871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4146B9-F6EA-90E3-68B6-4BA65749B794}"/>
              </a:ext>
            </a:extLst>
          </p:cNvPr>
          <p:cNvSpPr txBox="1"/>
          <p:nvPr/>
        </p:nvSpPr>
        <p:spPr>
          <a:xfrm>
            <a:off x="3086100" y="1011976"/>
            <a:ext cx="59196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 latinLnBrk="1">
              <a:defRPr/>
            </a:pPr>
            <a:r>
              <a:rPr lang="en-US" altLang="ko-K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2015 </a:t>
            </a:r>
            <a:r>
              <a:rPr lang="ko-K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개정 교육과정과 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29713A9-FA65-0D61-10D4-6C83BB22C4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9"/>
          <a:stretch/>
        </p:blipFill>
        <p:spPr>
          <a:xfrm>
            <a:off x="2232835" y="2656274"/>
            <a:ext cx="4678329" cy="3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40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선택과 대학 입시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562A7F4-E187-D31E-F4FB-A326A238451D}"/>
              </a:ext>
            </a:extLst>
          </p:cNvPr>
          <p:cNvSpPr/>
          <p:nvPr/>
        </p:nvSpPr>
        <p:spPr>
          <a:xfrm>
            <a:off x="399982" y="2155094"/>
            <a:ext cx="5897462" cy="3558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0495" fontAlgn="base" latinLnBrk="0">
              <a:lnSpc>
                <a:spcPct val="200000"/>
              </a:lnSpc>
              <a:spcBef>
                <a:spcPts val="1200"/>
              </a:spcBef>
            </a:pPr>
            <a:r>
              <a:rPr lang="ko-KR" altLang="en-US" sz="1500" b="1" spc="-151" dirty="0">
                <a:latin typeface="+mn-ea"/>
              </a:rPr>
              <a:t>교과 성적을 평가할 때 학생이 이수한 과목의 선택 상황을 고려합니다</a:t>
            </a:r>
            <a:r>
              <a:rPr lang="en-US" altLang="ko-KR" sz="1500" b="1" spc="-151" dirty="0">
                <a:latin typeface="+mn-ea"/>
              </a:rPr>
              <a:t>. </a:t>
            </a:r>
          </a:p>
          <a:p>
            <a:pPr marR="190495" fontAlgn="base" latinLnBrk="0">
              <a:lnSpc>
                <a:spcPct val="200000"/>
              </a:lnSpc>
              <a:spcBef>
                <a:spcPts val="1200"/>
              </a:spcBef>
            </a:pPr>
            <a:r>
              <a:rPr lang="ko-KR" altLang="en-US" sz="1500" b="1" spc="-151" dirty="0">
                <a:solidFill>
                  <a:srgbClr val="FF0000"/>
                </a:solidFill>
                <a:latin typeface="+mn-ea"/>
              </a:rPr>
              <a:t>소수 학생이 선택한 과목이나 난이도가 높은 과목을 이수하여 수치상</a:t>
            </a:r>
            <a:r>
              <a:rPr lang="en-US" altLang="ko-KR" sz="1500" b="1" spc="-151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500" b="1" spc="-151" dirty="0">
                <a:solidFill>
                  <a:srgbClr val="FF0000"/>
                </a:solidFill>
                <a:latin typeface="+mn-ea"/>
              </a:rPr>
              <a:t>결과가 나쁠 수 있지만 </a:t>
            </a:r>
            <a:r>
              <a:rPr lang="ko-KR" altLang="en-US" sz="1500" b="1" spc="-151" dirty="0">
                <a:latin typeface="+mn-ea"/>
              </a:rPr>
              <a:t>학생의 도전 정신과 호기심을 긍정적으로</a:t>
            </a:r>
            <a:r>
              <a:rPr lang="en-US" altLang="ko-KR" sz="1500" b="1" spc="-151" dirty="0">
                <a:latin typeface="+mn-ea"/>
              </a:rPr>
              <a:t> </a:t>
            </a:r>
            <a:r>
              <a:rPr lang="ko-KR" altLang="en-US" sz="1500" b="1" spc="-151" dirty="0">
                <a:latin typeface="+mn-ea"/>
              </a:rPr>
              <a:t>평가한다면 도전하지 않은 학생에 비하여 더 좋은 평가를 할 수도 있습니다</a:t>
            </a:r>
            <a:r>
              <a:rPr lang="en-US" altLang="ko-KR" sz="1500" b="1" spc="-151" dirty="0">
                <a:latin typeface="+mn-ea"/>
              </a:rPr>
              <a:t>.</a:t>
            </a:r>
          </a:p>
          <a:p>
            <a:pPr marR="190495" fontAlgn="base" latinLnBrk="0">
              <a:lnSpc>
                <a:spcPct val="200000"/>
              </a:lnSpc>
              <a:spcBef>
                <a:spcPts val="1200"/>
              </a:spcBef>
            </a:pPr>
            <a:r>
              <a:rPr lang="ko-KR" altLang="en-US" sz="1500" b="1" spc="-151" dirty="0">
                <a:latin typeface="+mn-ea"/>
              </a:rPr>
              <a:t>따라서 소규모 학교나 </a:t>
            </a:r>
            <a:r>
              <a:rPr lang="ko-KR" altLang="en-US" sz="1500" b="1" spc="-151" dirty="0">
                <a:solidFill>
                  <a:srgbClr val="0000FF"/>
                </a:solidFill>
                <a:latin typeface="+mn-ea"/>
              </a:rPr>
              <a:t>소수 학생들이 이수하는 과목을 수강하는 것이 서류평가에서 결코 불리하지 않습니다</a:t>
            </a:r>
            <a:r>
              <a:rPr lang="en-US" altLang="ko-KR" sz="1500" b="1" spc="-151" dirty="0">
                <a:solidFill>
                  <a:srgbClr val="0000FF"/>
                </a:solidFill>
                <a:latin typeface="+mn-ea"/>
              </a:rPr>
              <a:t>. 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FC5F137-3433-7E1B-CA71-F16AF68272DB}"/>
              </a:ext>
            </a:extLst>
          </p:cNvPr>
          <p:cNvGrpSpPr/>
          <p:nvPr/>
        </p:nvGrpSpPr>
        <p:grpSpPr>
          <a:xfrm>
            <a:off x="326605" y="890921"/>
            <a:ext cx="5129357" cy="964618"/>
            <a:chOff x="326605" y="890921"/>
            <a:chExt cx="5129357" cy="9646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B5EA64-89C6-58B4-CA24-DB27EE1781B1}"/>
                </a:ext>
              </a:extLst>
            </p:cNvPr>
            <p:cNvSpPr txBox="1"/>
            <p:nvPr/>
          </p:nvSpPr>
          <p:spPr>
            <a:xfrm>
              <a:off x="1697856" y="1202079"/>
              <a:ext cx="28285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1" i="0" u="none" strike="noStrike" kern="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영업활동의 부재</a:t>
              </a:r>
            </a:p>
          </p:txBody>
        </p:sp>
        <p:sp>
          <p:nvSpPr>
            <p:cNvPr id="10" name="모서리가 둥근 직사각형 9">
              <a:extLst>
                <a:ext uri="{FF2B5EF4-FFF2-40B4-BE49-F238E27FC236}">
                  <a16:creationId xmlns:a16="http://schemas.microsoft.com/office/drawing/2014/main" id="{946700E9-D4B5-A792-0452-98C3A3B2A801}"/>
                </a:ext>
              </a:extLst>
            </p:cNvPr>
            <p:cNvSpPr/>
            <p:nvPr/>
          </p:nvSpPr>
          <p:spPr>
            <a:xfrm>
              <a:off x="326605" y="1111677"/>
              <a:ext cx="4776618" cy="52310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3D8686"/>
                </a:gs>
                <a:gs pos="76000">
                  <a:srgbClr val="0C476D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BE82CD-533C-2E0E-DC5C-E2CA6B2F37C3}"/>
                </a:ext>
              </a:extLst>
            </p:cNvPr>
            <p:cNvSpPr txBox="1"/>
            <p:nvPr/>
          </p:nvSpPr>
          <p:spPr>
            <a:xfrm>
              <a:off x="1711546" y="1177560"/>
              <a:ext cx="3744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spc="-150" dirty="0">
                  <a:solidFill>
                    <a:schemeClr val="bg1"/>
                  </a:solidFill>
                  <a:latin typeface="+mn-ea"/>
                </a:rPr>
                <a:t>과목 선택과 학생부종합전형</a:t>
              </a: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403F8D0F-BA69-1315-883D-630EF01D83AD}"/>
                </a:ext>
              </a:extLst>
            </p:cNvPr>
            <p:cNvSpPr/>
            <p:nvPr/>
          </p:nvSpPr>
          <p:spPr>
            <a:xfrm>
              <a:off x="665745" y="890921"/>
              <a:ext cx="964618" cy="964618"/>
            </a:xfrm>
            <a:prstGeom prst="ellipse">
              <a:avLst/>
            </a:prstGeom>
            <a:solidFill>
              <a:srgbClr val="E4D1A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pic>
          <p:nvPicPr>
            <p:cNvPr id="3" name="그래픽 2" descr="돋보기 단색으로 채워진">
              <a:extLst>
                <a:ext uri="{FF2B5EF4-FFF2-40B4-BE49-F238E27FC236}">
                  <a16:creationId xmlns:a16="http://schemas.microsoft.com/office/drawing/2014/main" id="{3807914C-DC0D-4904-6994-733A2414B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53291" y="986246"/>
              <a:ext cx="744560" cy="74456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A862D90-1216-BADF-EF9B-388ABBBAFB62}"/>
              </a:ext>
            </a:extLst>
          </p:cNvPr>
          <p:cNvSpPr txBox="1"/>
          <p:nvPr/>
        </p:nvSpPr>
        <p:spPr>
          <a:xfrm>
            <a:off x="3361174" y="1760214"/>
            <a:ext cx="2799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spc="-150" dirty="0">
                <a:latin typeface="+mn-ea"/>
              </a:rPr>
              <a:t>[</a:t>
            </a:r>
            <a:r>
              <a:rPr lang="ko-KR" altLang="en-US" sz="1200" spc="-150" dirty="0">
                <a:latin typeface="+mn-ea"/>
              </a:rPr>
              <a:t>출처</a:t>
            </a:r>
            <a:r>
              <a:rPr lang="en-US" altLang="ko-KR" sz="1200" spc="-150" dirty="0">
                <a:latin typeface="+mn-ea"/>
              </a:rPr>
              <a:t>:2024 </a:t>
            </a:r>
            <a:r>
              <a:rPr lang="ko-KR" altLang="en-US" sz="1200" spc="-150" dirty="0">
                <a:latin typeface="+mn-ea"/>
              </a:rPr>
              <a:t>서울대학교 학생부 종합전형 안내</a:t>
            </a:r>
            <a:r>
              <a:rPr lang="en-US" altLang="ko-KR" sz="1200" spc="-150" dirty="0">
                <a:latin typeface="+mn-ea"/>
              </a:rPr>
              <a:t>]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643" y="2265047"/>
            <a:ext cx="2505409" cy="30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선택과 대학 입시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2020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3158BD2-7B58-C8D9-A1DA-1C02200C7AAC}"/>
              </a:ext>
            </a:extLst>
          </p:cNvPr>
          <p:cNvGrpSpPr/>
          <p:nvPr/>
        </p:nvGrpSpPr>
        <p:grpSpPr>
          <a:xfrm>
            <a:off x="326605" y="890921"/>
            <a:ext cx="5129357" cy="964618"/>
            <a:chOff x="326605" y="890921"/>
            <a:chExt cx="5129357" cy="9646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27901E-8B5D-3776-7A29-0415F2879E52}"/>
                </a:ext>
              </a:extLst>
            </p:cNvPr>
            <p:cNvSpPr txBox="1"/>
            <p:nvPr/>
          </p:nvSpPr>
          <p:spPr>
            <a:xfrm>
              <a:off x="1697856" y="1202079"/>
              <a:ext cx="28285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1" i="0" u="none" strike="noStrike" kern="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영업활동의 부재</a:t>
              </a:r>
            </a:p>
          </p:txBody>
        </p:sp>
        <p:sp>
          <p:nvSpPr>
            <p:cNvPr id="8" name="모서리가 둥근 직사각형 9">
              <a:extLst>
                <a:ext uri="{FF2B5EF4-FFF2-40B4-BE49-F238E27FC236}">
                  <a16:creationId xmlns:a16="http://schemas.microsoft.com/office/drawing/2014/main" id="{1E9ADE83-551E-20D4-88F0-B62CD497C53E}"/>
                </a:ext>
              </a:extLst>
            </p:cNvPr>
            <p:cNvSpPr/>
            <p:nvPr/>
          </p:nvSpPr>
          <p:spPr>
            <a:xfrm>
              <a:off x="326605" y="1111677"/>
              <a:ext cx="4776618" cy="52310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3D8686"/>
                </a:gs>
                <a:gs pos="76000">
                  <a:srgbClr val="0C476D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495297-8AFF-50DA-1140-4D540B5200E3}"/>
                </a:ext>
              </a:extLst>
            </p:cNvPr>
            <p:cNvSpPr txBox="1"/>
            <p:nvPr/>
          </p:nvSpPr>
          <p:spPr>
            <a:xfrm>
              <a:off x="1711546" y="1177560"/>
              <a:ext cx="3744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spc="-150" dirty="0">
                  <a:solidFill>
                    <a:schemeClr val="bg1"/>
                  </a:solidFill>
                  <a:latin typeface="+mn-ea"/>
                </a:rPr>
                <a:t>과목 선택과 학생부종합전형</a:t>
              </a: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58C1B2AC-2E64-34F3-A6CD-F1F01E77FAF2}"/>
                </a:ext>
              </a:extLst>
            </p:cNvPr>
            <p:cNvSpPr/>
            <p:nvPr/>
          </p:nvSpPr>
          <p:spPr>
            <a:xfrm>
              <a:off x="665745" y="890921"/>
              <a:ext cx="964618" cy="964618"/>
            </a:xfrm>
            <a:prstGeom prst="ellipse">
              <a:avLst/>
            </a:prstGeom>
            <a:solidFill>
              <a:srgbClr val="E4D1A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pic>
          <p:nvPicPr>
            <p:cNvPr id="12" name="그래픽 11" descr="돋보기 단색으로 채워진">
              <a:extLst>
                <a:ext uri="{FF2B5EF4-FFF2-40B4-BE49-F238E27FC236}">
                  <a16:creationId xmlns:a16="http://schemas.microsoft.com/office/drawing/2014/main" id="{482BC948-C3DC-5242-AB11-D8F51D47B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53291" y="986246"/>
              <a:ext cx="744560" cy="744560"/>
            </a:xfrm>
            <a:prstGeom prst="rect">
              <a:avLst/>
            </a:prstGeom>
          </p:spPr>
        </p:pic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38C8C7E-42A0-E937-7824-9765F3F95337}"/>
              </a:ext>
            </a:extLst>
          </p:cNvPr>
          <p:cNvSpPr/>
          <p:nvPr/>
        </p:nvSpPr>
        <p:spPr>
          <a:xfrm>
            <a:off x="395817" y="2063563"/>
            <a:ext cx="5897462" cy="341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0495" fontAlgn="base" latinLnBrk="0">
              <a:lnSpc>
                <a:spcPct val="200000"/>
              </a:lnSpc>
              <a:spcBef>
                <a:spcPts val="1200"/>
              </a:spcBef>
            </a:pPr>
            <a:r>
              <a:rPr lang="ko-KR" altLang="en-US" sz="1500" b="1" spc="-150" dirty="0">
                <a:latin typeface="+mn-ea"/>
              </a:rPr>
              <a:t>학생부종합전형은 여러분이 지닌 </a:t>
            </a:r>
            <a:r>
              <a:rPr lang="ko-KR" altLang="en-US" sz="1500" b="1" spc="-150" dirty="0">
                <a:solidFill>
                  <a:srgbClr val="FF0000"/>
                </a:solidFill>
                <a:latin typeface="+mn-ea"/>
              </a:rPr>
              <a:t>학업능력의 우수성을 가장 중요한 평가기준으로</a:t>
            </a:r>
            <a:r>
              <a:rPr lang="ko-KR" altLang="en-US" sz="1500" b="1" spc="-150" dirty="0">
                <a:latin typeface="+mn-ea"/>
              </a:rPr>
              <a:t> 삼고 있으며 여러분이 이수한 교과목의 성취수준은 물론 </a:t>
            </a:r>
            <a:r>
              <a:rPr lang="ko-KR" altLang="en-US" sz="1500" b="1" spc="-150" dirty="0">
                <a:solidFill>
                  <a:srgbClr val="FF0000"/>
                </a:solidFill>
                <a:latin typeface="+mn-ea"/>
              </a:rPr>
              <a:t>선택한 과목의 세부적인 내용도 평가요소로 반영</a:t>
            </a:r>
            <a:r>
              <a:rPr lang="ko-KR" altLang="en-US" sz="1500" b="1" spc="-150" dirty="0">
                <a:latin typeface="+mn-ea"/>
              </a:rPr>
              <a:t>하고 있습니다</a:t>
            </a:r>
            <a:r>
              <a:rPr lang="en-US" altLang="ko-KR" sz="1500" b="1" spc="-150" dirty="0">
                <a:latin typeface="+mn-ea"/>
              </a:rPr>
              <a:t>. </a:t>
            </a:r>
          </a:p>
          <a:p>
            <a:pPr marR="190495" fontAlgn="base" latinLnBrk="0">
              <a:lnSpc>
                <a:spcPct val="200000"/>
              </a:lnSpc>
              <a:spcBef>
                <a:spcPts val="1200"/>
              </a:spcBef>
            </a:pPr>
            <a:r>
              <a:rPr lang="ko-KR" altLang="en-US" sz="1500" b="1" spc="-150" dirty="0">
                <a:latin typeface="+mn-ea"/>
              </a:rPr>
              <a:t>학생 여러분이 </a:t>
            </a:r>
            <a:r>
              <a:rPr lang="ko-KR" altLang="en-US" sz="1500" b="1" spc="-150" dirty="0">
                <a:solidFill>
                  <a:srgbClr val="0000FF"/>
                </a:solidFill>
                <a:latin typeface="+mn-ea"/>
              </a:rPr>
              <a:t>고등학교에서 교육과정을 통해 익히는 역량은 대학에서 전공하고자 하는 학과의 교육과정을 성공적으로 이수하는 초석</a:t>
            </a:r>
            <a:r>
              <a:rPr lang="ko-KR" altLang="en-US" sz="1500" b="1" spc="-150" dirty="0">
                <a:latin typeface="+mn-ea"/>
              </a:rPr>
              <a:t>이 되며 그 배움의 과정에서 드러난 학생의 우수한 역량을 판단하는 것이 학생부종합전형의 핵심입니다</a:t>
            </a:r>
            <a:r>
              <a:rPr lang="en-US" altLang="ko-KR" sz="1500" b="1" spc="-150" dirty="0">
                <a:latin typeface="+mn-ea"/>
              </a:rPr>
              <a:t>.</a:t>
            </a:r>
            <a:endParaRPr lang="en-US" altLang="ko-KR" sz="1500" b="1" spc="-150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9190AA8-2FB3-D33C-D2B4-C4DF9F828D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79" y="2247912"/>
            <a:ext cx="2711019" cy="338189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A0CB03-5F40-755D-0F73-66A82461FB5F}"/>
              </a:ext>
            </a:extLst>
          </p:cNvPr>
          <p:cNvSpPr txBox="1"/>
          <p:nvPr/>
        </p:nvSpPr>
        <p:spPr>
          <a:xfrm>
            <a:off x="4237431" y="1744069"/>
            <a:ext cx="18900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spc="-150" dirty="0">
                <a:latin typeface="+mn-ea"/>
              </a:rPr>
              <a:t>[</a:t>
            </a:r>
            <a:r>
              <a:rPr lang="ko-KR" altLang="en-US" sz="1200" spc="-150" dirty="0">
                <a:latin typeface="+mn-ea"/>
              </a:rPr>
              <a:t>출처</a:t>
            </a:r>
            <a:r>
              <a:rPr lang="en-US" altLang="ko-KR" sz="1200" spc="-150" dirty="0">
                <a:latin typeface="+mn-ea"/>
              </a:rPr>
              <a:t>:</a:t>
            </a:r>
            <a:r>
              <a:rPr lang="ko-KR" altLang="en-US" sz="1200" spc="-150" dirty="0">
                <a:latin typeface="+mn-ea"/>
              </a:rPr>
              <a:t>고교생활 가이드북</a:t>
            </a:r>
            <a:r>
              <a:rPr lang="en-US" altLang="ko-KR" sz="1200" spc="-150" dirty="0">
                <a:latin typeface="+mn-ea"/>
              </a:rPr>
              <a:t>]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57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선택과 대학 입시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2020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2F6A7-E739-2C69-CE4D-A2975DD42EE6}"/>
              </a:ext>
            </a:extLst>
          </p:cNvPr>
          <p:cNvSpPr txBox="1"/>
          <p:nvPr/>
        </p:nvSpPr>
        <p:spPr>
          <a:xfrm>
            <a:off x="608091" y="1432122"/>
            <a:ext cx="79558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indent="-26670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1500" b="1" spc="-151" dirty="0">
                <a:latin typeface="+mn-ea"/>
              </a:rPr>
              <a:t>학생이 교육과정을 통해 배운 내용이 자연스럽게 대학 교육으로 연계할 수 있도록 학교 교육에 충실할 것을 안내</a:t>
            </a:r>
          </a:p>
          <a:p>
            <a:pPr marL="266700" marR="0" indent="-26670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1500" b="1" spc="-151" dirty="0">
                <a:latin typeface="+mn-ea"/>
              </a:rPr>
              <a:t>학생이 </a:t>
            </a:r>
            <a:r>
              <a:rPr lang="ko-KR" altLang="en-US" sz="1500" b="1" spc="-151" dirty="0">
                <a:solidFill>
                  <a:srgbClr val="FF0000"/>
                </a:solidFill>
                <a:latin typeface="+mn-ea"/>
              </a:rPr>
              <a:t>고교 교육과정을 통해 함양한 역량이 대학 교육과정의 바탕이 되어 지속적으로 배움을 통한 성장</a:t>
            </a:r>
            <a:r>
              <a:rPr lang="ko-KR" altLang="en-US" sz="1500" b="1" spc="-151" dirty="0">
                <a:latin typeface="+mn-ea"/>
              </a:rPr>
              <a:t>을 이루도록 지원</a:t>
            </a:r>
          </a:p>
          <a:p>
            <a:pPr marL="266700" marR="0" indent="-26670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1500" b="1" spc="-151" dirty="0">
                <a:latin typeface="+mn-ea"/>
              </a:rPr>
              <a:t>지원 자격과 무관하나</a:t>
            </a:r>
            <a:r>
              <a:rPr lang="en-US" altLang="ko-KR" sz="1500" b="1" spc="-151" dirty="0">
                <a:latin typeface="+mn-ea"/>
              </a:rPr>
              <a:t>, </a:t>
            </a:r>
            <a:r>
              <a:rPr lang="ko-KR" altLang="en-US" sz="1500" b="1" spc="-151" dirty="0">
                <a:latin typeface="+mn-ea"/>
              </a:rPr>
              <a:t>모집단위가 권장하는 과목의 이수 여부는 수시모집 서류평가 및 정시모집 </a:t>
            </a:r>
            <a:endParaRPr lang="en-US" altLang="ko-KR" sz="1500" b="1" spc="-151" dirty="0">
              <a:latin typeface="+mn-ea"/>
            </a:endParaRPr>
          </a:p>
          <a:p>
            <a:pPr marR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500" b="1" spc="-151" dirty="0">
                <a:latin typeface="+mn-ea"/>
              </a:rPr>
              <a:t>      </a:t>
            </a:r>
            <a:r>
              <a:rPr lang="ko-KR" altLang="en-US" sz="1500" b="1" spc="-151" dirty="0" err="1">
                <a:latin typeface="+mn-ea"/>
              </a:rPr>
              <a:t>교과평가에</a:t>
            </a:r>
            <a:r>
              <a:rPr lang="ko-KR" altLang="en-US" sz="1500" b="1" spc="-151" dirty="0">
                <a:latin typeface="+mn-ea"/>
              </a:rPr>
              <a:t> 반영</a:t>
            </a:r>
          </a:p>
          <a:p>
            <a:pPr marL="266700" marR="0" indent="-26670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1500" b="1" spc="-151" dirty="0">
                <a:latin typeface="+mn-ea"/>
              </a:rPr>
              <a:t>핵심 권장과목</a:t>
            </a:r>
            <a:r>
              <a:rPr lang="en-US" altLang="ko-KR" sz="1500" b="1" spc="-151" dirty="0">
                <a:latin typeface="+mn-ea"/>
              </a:rPr>
              <a:t>: </a:t>
            </a:r>
            <a:r>
              <a:rPr lang="ko-KR" altLang="en-US" sz="1500" b="1" spc="-151" dirty="0">
                <a:latin typeface="+mn-ea"/>
              </a:rPr>
              <a:t>학과</a:t>
            </a:r>
            <a:r>
              <a:rPr lang="en-US" altLang="ko-KR" sz="1500" b="1" spc="-151" dirty="0">
                <a:latin typeface="+mn-ea"/>
              </a:rPr>
              <a:t>(</a:t>
            </a:r>
            <a:r>
              <a:rPr lang="ko-KR" altLang="en-US" sz="1500" b="1" spc="-151" dirty="0">
                <a:latin typeface="+mn-ea"/>
              </a:rPr>
              <a:t>부</a:t>
            </a:r>
            <a:r>
              <a:rPr lang="en-US" altLang="ko-KR" sz="1500" b="1" spc="-151" dirty="0">
                <a:latin typeface="+mn-ea"/>
              </a:rPr>
              <a:t>)</a:t>
            </a:r>
            <a:r>
              <a:rPr lang="ko-KR" altLang="en-US" sz="1500" b="1" spc="-151" dirty="0">
                <a:latin typeface="+mn-ea"/>
              </a:rPr>
              <a:t>에서 공부하기 위해 필수적으로 이수를 권장하는 과목</a:t>
            </a:r>
          </a:p>
          <a:p>
            <a:pPr marL="266700" marR="0" indent="-26670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1500" b="1" spc="-151" dirty="0">
                <a:latin typeface="+mn-ea"/>
              </a:rPr>
              <a:t>권장과목</a:t>
            </a:r>
            <a:r>
              <a:rPr lang="en-US" altLang="ko-KR" sz="1500" b="1" spc="-151" dirty="0">
                <a:latin typeface="+mn-ea"/>
              </a:rPr>
              <a:t>: </a:t>
            </a:r>
            <a:r>
              <a:rPr lang="ko-KR" altLang="en-US" sz="1500" b="1" spc="-151" dirty="0">
                <a:latin typeface="+mn-ea"/>
              </a:rPr>
              <a:t>학과</a:t>
            </a:r>
            <a:r>
              <a:rPr lang="en-US" altLang="ko-KR" sz="1500" b="1" spc="-151" dirty="0">
                <a:latin typeface="+mn-ea"/>
              </a:rPr>
              <a:t>(</a:t>
            </a:r>
            <a:r>
              <a:rPr lang="ko-KR" altLang="en-US" sz="1500" b="1" spc="-151" dirty="0">
                <a:latin typeface="+mn-ea"/>
              </a:rPr>
              <a:t>부</a:t>
            </a:r>
            <a:r>
              <a:rPr lang="en-US" altLang="ko-KR" sz="1500" b="1" spc="-151" dirty="0">
                <a:latin typeface="+mn-ea"/>
              </a:rPr>
              <a:t>)</a:t>
            </a:r>
            <a:r>
              <a:rPr lang="ko-KR" altLang="en-US" sz="1500" b="1" spc="-151" dirty="0">
                <a:latin typeface="+mn-ea"/>
              </a:rPr>
              <a:t>에서 공부하기 위해 이수를 권장하는 과목</a:t>
            </a:r>
          </a:p>
          <a:p>
            <a:pPr marL="266700" marR="0" indent="-26670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1500" b="1" spc="-151" dirty="0">
                <a:latin typeface="+mn-ea"/>
              </a:rPr>
              <a:t>권장과목을 제시하지 않은 모집단위는 학생의 진로</a:t>
            </a:r>
            <a:r>
              <a:rPr lang="en-US" altLang="ko-KR" sz="1500" b="1" spc="-151" dirty="0">
                <a:latin typeface="+mn-ea"/>
              </a:rPr>
              <a:t>·</a:t>
            </a:r>
            <a:r>
              <a:rPr lang="ko-KR" altLang="en-US" sz="1500" b="1" spc="-151" dirty="0">
                <a:latin typeface="+mn-ea"/>
              </a:rPr>
              <a:t>적성 따른 적극적인 선택 과목 이수를 권장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294DDC-0484-FCD9-9EC2-2270B284FF2C}"/>
              </a:ext>
            </a:extLst>
          </p:cNvPr>
          <p:cNvSpPr txBox="1"/>
          <p:nvPr/>
        </p:nvSpPr>
        <p:spPr>
          <a:xfrm>
            <a:off x="2794932" y="5899102"/>
            <a:ext cx="6111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kern="0" spc="-150" dirty="0">
                <a:solidFill>
                  <a:srgbClr val="000000"/>
                </a:solidFill>
                <a:effectLst/>
                <a:latin typeface="+mn-ea"/>
              </a:rPr>
              <a:t>2024</a:t>
            </a:r>
            <a:r>
              <a:rPr lang="ko-KR" altLang="en-US" sz="1200" kern="0" spc="-150" dirty="0">
                <a:solidFill>
                  <a:srgbClr val="000000"/>
                </a:solidFill>
                <a:effectLst/>
                <a:latin typeface="+mn-ea"/>
              </a:rPr>
              <a:t>학년도 대학 신입학생 입학전형 예고사항 발표</a:t>
            </a:r>
            <a:r>
              <a:rPr lang="en-US" altLang="ko-KR" sz="1200" kern="0" spc="-150" dirty="0">
                <a:solidFill>
                  <a:srgbClr val="000000"/>
                </a:solidFill>
                <a:effectLst/>
                <a:latin typeface="+mn-ea"/>
              </a:rPr>
              <a:t>(2021.07.20. </a:t>
            </a:r>
            <a:r>
              <a:rPr lang="ko-KR" altLang="en-US" sz="1200" kern="0" spc="-150" dirty="0">
                <a:solidFill>
                  <a:srgbClr val="000000"/>
                </a:solidFill>
                <a:effectLst/>
                <a:latin typeface="+mn-ea"/>
              </a:rPr>
              <a:t>서울대학교 입학본부</a:t>
            </a:r>
            <a:r>
              <a:rPr lang="en-US" altLang="ko-KR" sz="1200" kern="0" spc="-15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200" kern="0" spc="-15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45FF20-C067-8FCB-E021-28B093F8F764}"/>
              </a:ext>
            </a:extLst>
          </p:cNvPr>
          <p:cNvSpPr txBox="1"/>
          <p:nvPr/>
        </p:nvSpPr>
        <p:spPr>
          <a:xfrm>
            <a:off x="637589" y="942043"/>
            <a:ext cx="4278540" cy="3481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R="0" indent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2024</a:t>
            </a:r>
            <a:r>
              <a:rPr lang="ko-KR" altLang="en-US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학년도 서울대학교 전공 연계 교과이수 과목 안내</a:t>
            </a:r>
          </a:p>
        </p:txBody>
      </p:sp>
    </p:spTree>
    <p:extLst>
      <p:ext uri="{BB962C8B-B14F-4D97-AF65-F5344CB8AC3E}">
        <p14:creationId xmlns:p14="http://schemas.microsoft.com/office/powerpoint/2010/main" val="14772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선택과 대학 입시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359396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A1DFE-0A69-B1E4-3217-C145686FCC22}"/>
              </a:ext>
            </a:extLst>
          </p:cNvPr>
          <p:cNvSpPr txBox="1"/>
          <p:nvPr/>
        </p:nvSpPr>
        <p:spPr>
          <a:xfrm>
            <a:off x="2719456" y="6384511"/>
            <a:ext cx="6111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kern="0" spc="-150" dirty="0">
                <a:solidFill>
                  <a:srgbClr val="000000"/>
                </a:solidFill>
                <a:effectLst/>
                <a:latin typeface="+mn-ea"/>
              </a:rPr>
              <a:t>2024</a:t>
            </a:r>
            <a:r>
              <a:rPr lang="ko-KR" altLang="en-US" sz="1200" kern="0" spc="-150" dirty="0">
                <a:solidFill>
                  <a:srgbClr val="000000"/>
                </a:solidFill>
                <a:effectLst/>
                <a:latin typeface="+mn-ea"/>
              </a:rPr>
              <a:t>학년도 대학 신입학생 입학전형 예고사항 발표</a:t>
            </a:r>
            <a:r>
              <a:rPr lang="en-US" altLang="ko-KR" sz="1200" kern="0" spc="-150" dirty="0">
                <a:solidFill>
                  <a:srgbClr val="000000"/>
                </a:solidFill>
                <a:effectLst/>
                <a:latin typeface="+mn-ea"/>
              </a:rPr>
              <a:t>(2021.07.20. </a:t>
            </a:r>
            <a:r>
              <a:rPr lang="ko-KR" altLang="en-US" sz="1200" kern="0" spc="-150" dirty="0">
                <a:solidFill>
                  <a:srgbClr val="000000"/>
                </a:solidFill>
                <a:effectLst/>
                <a:latin typeface="+mn-ea"/>
              </a:rPr>
              <a:t>서울대학교 입학본부</a:t>
            </a:r>
            <a:r>
              <a:rPr lang="en-US" altLang="ko-KR" sz="1200" kern="0" spc="-15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200" kern="0" spc="-15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52653-A0BA-5F7D-AA96-6B96D2D72104}"/>
              </a:ext>
            </a:extLst>
          </p:cNvPr>
          <p:cNvSpPr txBox="1"/>
          <p:nvPr/>
        </p:nvSpPr>
        <p:spPr>
          <a:xfrm>
            <a:off x="368649" y="951877"/>
            <a:ext cx="4272177" cy="3481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R="0" indent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2024</a:t>
            </a:r>
            <a:r>
              <a:rPr lang="ko-KR" altLang="en-US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학년도 서울대학교 전공 연계 교과이수 과목</a:t>
            </a:r>
            <a:r>
              <a:rPr lang="en-US" altLang="ko-KR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예시</a:t>
            </a:r>
            <a:r>
              <a:rPr lang="en-US" altLang="ko-KR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ko-KR" altLang="en-US" sz="15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3DF1FB6-9859-9B63-6401-C3C2C8328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23690"/>
              </p:ext>
            </p:extLst>
          </p:nvPr>
        </p:nvGraphicFramePr>
        <p:xfrm>
          <a:off x="375723" y="1359110"/>
          <a:ext cx="8365154" cy="4923702"/>
        </p:xfrm>
        <a:graphic>
          <a:graphicData uri="http://schemas.openxmlformats.org/drawingml/2006/table">
            <a:tbl>
              <a:tblPr/>
              <a:tblGrid>
                <a:gridCol w="2247345">
                  <a:extLst>
                    <a:ext uri="{9D8B030D-6E8A-4147-A177-3AD203B41FA5}">
                      <a16:colId xmlns:a16="http://schemas.microsoft.com/office/drawing/2014/main" val="3883729119"/>
                    </a:ext>
                  </a:extLst>
                </a:gridCol>
                <a:gridCol w="2626711">
                  <a:extLst>
                    <a:ext uri="{9D8B030D-6E8A-4147-A177-3AD203B41FA5}">
                      <a16:colId xmlns:a16="http://schemas.microsoft.com/office/drawing/2014/main" val="2014038320"/>
                    </a:ext>
                  </a:extLst>
                </a:gridCol>
                <a:gridCol w="3491098">
                  <a:extLst>
                    <a:ext uri="{9D8B030D-6E8A-4147-A177-3AD203B41FA5}">
                      <a16:colId xmlns:a16="http://schemas.microsoft.com/office/drawing/2014/main" val="309050604"/>
                    </a:ext>
                  </a:extLst>
                </a:gridCol>
              </a:tblGrid>
              <a:tr h="2735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모집단위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핵심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권장과목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권장과목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318146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경제학부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  <a:r>
                        <a:rPr lang="en-US" altLang="ko-KR" sz="15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956242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수리과학부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통계학과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기하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740903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천문학전공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지구과학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기하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지구과학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60222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화학부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기하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307314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생명과학부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기하 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523282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간호대학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77404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기계공학부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기하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56164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컴퓨터공학부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917900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화학생물공학부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기하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또는 생명과학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568349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산업공학과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142635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식품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동물생명공학부 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904687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3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바이오시스템</a:t>
                      </a:r>
                      <a:r>
                        <a:rPr lang="en-US" altLang="ko-KR" sz="1500" b="1" kern="0" spc="-3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500" b="1" kern="0" spc="-3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소재학부 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기하 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또는 화학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233915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화학교육과 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기하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546987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식품영양학과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760639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의류학과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3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3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500" b="1" kern="0" spc="-3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3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500" b="1" kern="0" spc="-3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 </a:t>
                      </a:r>
                      <a:r>
                        <a:rPr lang="ko-KR" altLang="en-US" sz="1500" b="1" kern="0" spc="-3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또는 확률과 통계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79902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약학계열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669261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의예과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3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500" b="1" kern="0" spc="-3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Ⅱ, </a:t>
                      </a:r>
                      <a:r>
                        <a:rPr lang="ko-KR" altLang="en-US" sz="1500" b="1" kern="0" spc="-3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미적분</a:t>
                      </a:r>
                      <a:r>
                        <a:rPr lang="en-US" altLang="ko-KR" sz="1500" b="1" kern="0" spc="-3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3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  <a:r>
                        <a:rPr lang="en-US" altLang="ko-KR" sz="1500" b="1" kern="0" spc="-3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-3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기하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655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5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선택과 대학 입시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359396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A1DFE-0A69-B1E4-3217-C145686FCC22}"/>
              </a:ext>
            </a:extLst>
          </p:cNvPr>
          <p:cNvSpPr txBox="1"/>
          <p:nvPr/>
        </p:nvSpPr>
        <p:spPr>
          <a:xfrm>
            <a:off x="375723" y="6089433"/>
            <a:ext cx="8477024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marR="0" algn="r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2022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년 경희대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․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고려대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․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성균관대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․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연세대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․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중앙대 </a:t>
            </a:r>
            <a:r>
              <a:rPr lang="ko-KR" altLang="en-US" sz="1100" kern="0" spc="-150" dirty="0" err="1">
                <a:solidFill>
                  <a:srgbClr val="000000"/>
                </a:solidFill>
                <a:latin typeface="+mn-ea"/>
              </a:rPr>
              <a:t>공동연구」고등학생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 교과이수 과목의 대입전형 반영 방안 연구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자연 계열 모집단위를 중심으로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-(2023.2.)</a:t>
            </a:r>
            <a:endParaRPr lang="ko-KR" altLang="en-US" sz="1100" kern="0" spc="-15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3DF1FB6-9859-9B63-6401-C3C2C8328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119830"/>
              </p:ext>
            </p:extLst>
          </p:nvPr>
        </p:nvGraphicFramePr>
        <p:xfrm>
          <a:off x="375723" y="1359110"/>
          <a:ext cx="8365155" cy="4663440"/>
        </p:xfrm>
        <a:graphic>
          <a:graphicData uri="http://schemas.openxmlformats.org/drawingml/2006/table">
            <a:tbl>
              <a:tblPr/>
              <a:tblGrid>
                <a:gridCol w="991523">
                  <a:extLst>
                    <a:ext uri="{9D8B030D-6E8A-4147-A177-3AD203B41FA5}">
                      <a16:colId xmlns:a16="http://schemas.microsoft.com/office/drawing/2014/main" val="3883729119"/>
                    </a:ext>
                  </a:extLst>
                </a:gridCol>
                <a:gridCol w="2256487">
                  <a:extLst>
                    <a:ext uri="{9D8B030D-6E8A-4147-A177-3AD203B41FA5}">
                      <a16:colId xmlns:a16="http://schemas.microsoft.com/office/drawing/2014/main" val="2014038320"/>
                    </a:ext>
                  </a:extLst>
                </a:gridCol>
                <a:gridCol w="2585479">
                  <a:extLst>
                    <a:ext uri="{9D8B030D-6E8A-4147-A177-3AD203B41FA5}">
                      <a16:colId xmlns:a16="http://schemas.microsoft.com/office/drawing/2014/main" val="4285218657"/>
                    </a:ext>
                  </a:extLst>
                </a:gridCol>
                <a:gridCol w="1248229">
                  <a:extLst>
                    <a:ext uri="{9D8B030D-6E8A-4147-A177-3AD203B41FA5}">
                      <a16:colId xmlns:a16="http://schemas.microsoft.com/office/drawing/2014/main" val="309050604"/>
                    </a:ext>
                  </a:extLst>
                </a:gridCol>
                <a:gridCol w="1283437">
                  <a:extLst>
                    <a:ext uri="{9D8B030D-6E8A-4147-A177-3AD203B41FA5}">
                      <a16:colId xmlns:a16="http://schemas.microsoft.com/office/drawing/2014/main" val="921494016"/>
                    </a:ext>
                  </a:extLst>
                </a:gridCol>
              </a:tblGrid>
              <a:tr h="273539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학문 분야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모집단위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핵심과목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권장과목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318146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수학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경희대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응용수학과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고려대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수학교육과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성균관대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수학교육과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통계학과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연세대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응용통계학과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중앙대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수학과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기하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확률과 통계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956242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컴퓨터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경희대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소프트웨어융합학과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컴퓨터공학부 인공지능학과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컴퓨터공학부 컴퓨터공학과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고려대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데이터과학과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사이버국방학과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스마트보안학부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컴퓨터학과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성균관대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소프트웨어학과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컴퓨터교육과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연세대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&gt;IT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융합공학과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인공지능학과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컴퓨터과학과 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중앙대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&gt;AI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산업보안학과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소프트웨어학부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예술공학부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기하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인공지능 수학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7409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산업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경희대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산업경영공학과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고려대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산업경영공학부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성균관대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시스템경영공학과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연세대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산업공학과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확률과 통계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60222"/>
                  </a:ext>
                </a:extLst>
              </a:tr>
              <a:tr h="1600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경희대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응용물리학과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기하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II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84016"/>
                  </a:ext>
                </a:extLst>
              </a:tr>
              <a:tr h="1600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고려대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물리학과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성균관대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연세대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물리학과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중앙대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5486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E152653-A0BA-5F7D-AA96-6B96D2D72104}"/>
              </a:ext>
            </a:extLst>
          </p:cNvPr>
          <p:cNvSpPr txBox="1"/>
          <p:nvPr/>
        </p:nvSpPr>
        <p:spPr>
          <a:xfrm>
            <a:off x="368649" y="951877"/>
            <a:ext cx="454167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자연 계열 학문 분야의 </a:t>
            </a:r>
            <a:r>
              <a:rPr lang="ko-KR" altLang="en-US" sz="15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수학</a:t>
            </a:r>
            <a:r>
              <a:rPr lang="ko-KR" altLang="en-US" sz="1500" b="1" kern="0" spc="-150" dirty="0" err="1">
                <a:solidFill>
                  <a:srgbClr val="000000"/>
                </a:solidFill>
                <a:latin typeface="+mn-ea"/>
              </a:rPr>
              <a:t>･</a:t>
            </a:r>
            <a:r>
              <a:rPr lang="ko-KR" altLang="en-US" sz="15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과학</a:t>
            </a:r>
            <a:r>
              <a:rPr lang="ko-KR" altLang="en-US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교과 이수 </a:t>
            </a:r>
            <a:r>
              <a:rPr lang="ko-KR" altLang="en-US" sz="15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권장과목</a:t>
            </a:r>
            <a:r>
              <a:rPr lang="ko-KR" altLang="en-US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008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선택과 대학 입시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359396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3DF1FB6-9859-9B63-6401-C3C2C8328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606968"/>
              </p:ext>
            </p:extLst>
          </p:nvPr>
        </p:nvGraphicFramePr>
        <p:xfrm>
          <a:off x="375723" y="1359110"/>
          <a:ext cx="8365155" cy="4343400"/>
        </p:xfrm>
        <a:graphic>
          <a:graphicData uri="http://schemas.openxmlformats.org/drawingml/2006/table">
            <a:tbl>
              <a:tblPr/>
              <a:tblGrid>
                <a:gridCol w="991523">
                  <a:extLst>
                    <a:ext uri="{9D8B030D-6E8A-4147-A177-3AD203B41FA5}">
                      <a16:colId xmlns:a16="http://schemas.microsoft.com/office/drawing/2014/main" val="3883729119"/>
                    </a:ext>
                  </a:extLst>
                </a:gridCol>
                <a:gridCol w="2472751">
                  <a:extLst>
                    <a:ext uri="{9D8B030D-6E8A-4147-A177-3AD203B41FA5}">
                      <a16:colId xmlns:a16="http://schemas.microsoft.com/office/drawing/2014/main" val="2014038320"/>
                    </a:ext>
                  </a:extLst>
                </a:gridCol>
                <a:gridCol w="2472751">
                  <a:extLst>
                    <a:ext uri="{9D8B030D-6E8A-4147-A177-3AD203B41FA5}">
                      <a16:colId xmlns:a16="http://schemas.microsoft.com/office/drawing/2014/main" val="3292463317"/>
                    </a:ext>
                  </a:extLst>
                </a:gridCol>
                <a:gridCol w="1263710">
                  <a:extLst>
                    <a:ext uri="{9D8B030D-6E8A-4147-A177-3AD203B41FA5}">
                      <a16:colId xmlns:a16="http://schemas.microsoft.com/office/drawing/2014/main" val="309050604"/>
                    </a:ext>
                  </a:extLst>
                </a:gridCol>
                <a:gridCol w="1164420">
                  <a:extLst>
                    <a:ext uri="{9D8B030D-6E8A-4147-A177-3AD203B41FA5}">
                      <a16:colId xmlns:a16="http://schemas.microsoft.com/office/drawing/2014/main" val="921494016"/>
                    </a:ext>
                  </a:extLst>
                </a:gridCol>
              </a:tblGrid>
              <a:tr h="273539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학문 분야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모집단위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핵심과목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권장과목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318146"/>
                  </a:ext>
                </a:extLst>
              </a:tr>
              <a:tr h="7304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기계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경희대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기계공학과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고려대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기계공학부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성균관대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기계공학부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연세대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기계공학부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중앙대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기계공학부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기하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II,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52328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전기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전자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경희대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생체의공학과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전자공학과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정보디스플레이학과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고려대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반도체공학과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전기전자공학부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성균관대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반도체시스템공학과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전자전기공학부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연세대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시스템반도체공학과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전기전자공학부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중앙대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전자전기공학부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기하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II,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확률과 통계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774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건설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건축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경희대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건축공학과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건축학과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사회기반시스템공학과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고려대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건축사회환경공학부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건축학과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성균관대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건설환경공학부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건축학과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연세대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건축공학과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도시공학과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사회환경시스템공학부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중앙대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건설환경플랜트공학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건축학부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도시시스템공학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기하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46099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경희대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응용화학과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화학과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고려대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화학과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성균관대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연세대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화학과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중앙대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확률과 통계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II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기하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II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9847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E6A1DFE-0A69-B1E4-3217-C145686FCC22}"/>
              </a:ext>
            </a:extLst>
          </p:cNvPr>
          <p:cNvSpPr txBox="1"/>
          <p:nvPr/>
        </p:nvSpPr>
        <p:spPr>
          <a:xfrm>
            <a:off x="368649" y="5825273"/>
            <a:ext cx="8477024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marR="0" algn="r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2022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년 경희대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․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고려대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․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성균관대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․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연세대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․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중앙대 </a:t>
            </a:r>
            <a:r>
              <a:rPr lang="ko-KR" altLang="en-US" sz="1100" kern="0" spc="-150" dirty="0" err="1">
                <a:solidFill>
                  <a:srgbClr val="000000"/>
                </a:solidFill>
                <a:latin typeface="+mn-ea"/>
              </a:rPr>
              <a:t>공동연구」고등학생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 교과이수 과목의 대입전형 반영 방안 연구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자연 계열 모집단위를 중심으로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-(2023.2.)</a:t>
            </a:r>
            <a:endParaRPr lang="ko-KR" altLang="en-US" sz="1100" kern="0" spc="-15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152653-A0BA-5F7D-AA96-6B96D2D72104}"/>
              </a:ext>
            </a:extLst>
          </p:cNvPr>
          <p:cNvSpPr txBox="1"/>
          <p:nvPr/>
        </p:nvSpPr>
        <p:spPr>
          <a:xfrm>
            <a:off x="368649" y="951877"/>
            <a:ext cx="454167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자연 계열 학문 분야의 </a:t>
            </a:r>
            <a:r>
              <a:rPr lang="ko-KR" altLang="en-US" sz="15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수학</a:t>
            </a:r>
            <a:r>
              <a:rPr lang="ko-KR" altLang="en-US" sz="1500" b="1" kern="0" spc="-150" dirty="0" err="1">
                <a:solidFill>
                  <a:srgbClr val="000000"/>
                </a:solidFill>
                <a:latin typeface="+mn-ea"/>
              </a:rPr>
              <a:t>･</a:t>
            </a:r>
            <a:r>
              <a:rPr lang="ko-KR" altLang="en-US" sz="15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과학</a:t>
            </a:r>
            <a:r>
              <a:rPr lang="ko-KR" altLang="en-US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교과 이수 </a:t>
            </a:r>
            <a:r>
              <a:rPr lang="ko-KR" altLang="en-US" sz="15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권장과목</a:t>
            </a:r>
            <a:r>
              <a:rPr lang="ko-KR" altLang="en-US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826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선택과 대학 입시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359396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3DF1FB6-9859-9B63-6401-C3C2C8328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899854"/>
              </p:ext>
            </p:extLst>
          </p:nvPr>
        </p:nvGraphicFramePr>
        <p:xfrm>
          <a:off x="375723" y="1359110"/>
          <a:ext cx="8365154" cy="4160520"/>
        </p:xfrm>
        <a:graphic>
          <a:graphicData uri="http://schemas.openxmlformats.org/drawingml/2006/table">
            <a:tbl>
              <a:tblPr/>
              <a:tblGrid>
                <a:gridCol w="991523">
                  <a:extLst>
                    <a:ext uri="{9D8B030D-6E8A-4147-A177-3AD203B41FA5}">
                      <a16:colId xmlns:a16="http://schemas.microsoft.com/office/drawing/2014/main" val="3883729119"/>
                    </a:ext>
                  </a:extLst>
                </a:gridCol>
                <a:gridCol w="4955177">
                  <a:extLst>
                    <a:ext uri="{9D8B030D-6E8A-4147-A177-3AD203B41FA5}">
                      <a16:colId xmlns:a16="http://schemas.microsoft.com/office/drawing/2014/main" val="2014038320"/>
                    </a:ext>
                  </a:extLst>
                </a:gridCol>
                <a:gridCol w="1271451">
                  <a:extLst>
                    <a:ext uri="{9D8B030D-6E8A-4147-A177-3AD203B41FA5}">
                      <a16:colId xmlns:a16="http://schemas.microsoft.com/office/drawing/2014/main" val="309050604"/>
                    </a:ext>
                  </a:extLst>
                </a:gridCol>
                <a:gridCol w="1147003">
                  <a:extLst>
                    <a:ext uri="{9D8B030D-6E8A-4147-A177-3AD203B41FA5}">
                      <a16:colId xmlns:a16="http://schemas.microsoft.com/office/drawing/2014/main" val="921494016"/>
                    </a:ext>
                  </a:extLst>
                </a:gridCol>
              </a:tblGrid>
              <a:tr h="273539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학문 분야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모집단위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핵심과목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권장과목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318146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재료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화공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고분자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에너지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경희대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원자력공학과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정보전자신소재공학과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화학공학과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고려대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신소재공학부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융합에너지공학과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화공생명공학과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성균관대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나노공학과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신소재공학부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화학공학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고분자공학부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연세대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디스플레이융합공학과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신소재공학부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화공생명공학부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중앙대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에너지시스템공학부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융합공학부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첨단소재공학과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화학신소재공학부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II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기하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568349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환경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생활과학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농림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경희대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생물학과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스마트팜과학과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식물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환경신소재공학과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식품생명공학과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식품영양학과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유전생명공학과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한방생명공학과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환경학및환경공학과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고려대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가정교육과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생명공학부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생명과학부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식품공학과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환경생태공학부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성균관대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글로벌바이오메디컬공학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바이오메카트로닉스학과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생명과학과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식품생명공학과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융합생명공학과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연세대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생명공학과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생화학과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시스템생물학과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중앙대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생명과학과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생명자원공학부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시스템생명공학과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II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 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136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E6A1DFE-0A69-B1E4-3217-C145686FCC22}"/>
              </a:ext>
            </a:extLst>
          </p:cNvPr>
          <p:cNvSpPr txBox="1"/>
          <p:nvPr/>
        </p:nvSpPr>
        <p:spPr>
          <a:xfrm>
            <a:off x="368649" y="5749926"/>
            <a:ext cx="8477024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marR="0" algn="r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2022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년 경희대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․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고려대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․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성균관대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․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연세대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․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중앙대 </a:t>
            </a:r>
            <a:r>
              <a:rPr lang="ko-KR" altLang="en-US" sz="1100" kern="0" spc="-150" dirty="0" err="1">
                <a:solidFill>
                  <a:srgbClr val="000000"/>
                </a:solidFill>
                <a:latin typeface="+mn-ea"/>
              </a:rPr>
              <a:t>공동연구」고등학생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 교과이수 과목의 대입전형 반영 방안 연구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자연 계열 모집단위를 중심으로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-(2023.2.)</a:t>
            </a:r>
            <a:endParaRPr lang="ko-KR" altLang="en-US" sz="1100" kern="0" spc="-15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52653-A0BA-5F7D-AA96-6B96D2D72104}"/>
              </a:ext>
            </a:extLst>
          </p:cNvPr>
          <p:cNvSpPr txBox="1"/>
          <p:nvPr/>
        </p:nvSpPr>
        <p:spPr>
          <a:xfrm>
            <a:off x="368649" y="951877"/>
            <a:ext cx="454167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자연 계열 학문 분야의 </a:t>
            </a:r>
            <a:r>
              <a:rPr lang="ko-KR" altLang="en-US" sz="15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수학</a:t>
            </a:r>
            <a:r>
              <a:rPr lang="ko-KR" altLang="en-US" sz="1500" b="1" kern="0" spc="-150" dirty="0" err="1">
                <a:solidFill>
                  <a:srgbClr val="000000"/>
                </a:solidFill>
                <a:latin typeface="+mn-ea"/>
              </a:rPr>
              <a:t>･</a:t>
            </a:r>
            <a:r>
              <a:rPr lang="ko-KR" altLang="en-US" sz="15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과학</a:t>
            </a:r>
            <a:r>
              <a:rPr lang="ko-KR" altLang="en-US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교과 이수 </a:t>
            </a:r>
            <a:r>
              <a:rPr lang="ko-KR" altLang="en-US" sz="15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권장과목</a:t>
            </a:r>
            <a:r>
              <a:rPr lang="ko-KR" altLang="en-US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878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선택과 대학 입시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359396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3DF1FB6-9859-9B63-6401-C3C2C8328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602609"/>
              </p:ext>
            </p:extLst>
          </p:nvPr>
        </p:nvGraphicFramePr>
        <p:xfrm>
          <a:off x="375723" y="1359110"/>
          <a:ext cx="8365154" cy="4137660"/>
        </p:xfrm>
        <a:graphic>
          <a:graphicData uri="http://schemas.openxmlformats.org/drawingml/2006/table">
            <a:tbl>
              <a:tblPr/>
              <a:tblGrid>
                <a:gridCol w="991523">
                  <a:extLst>
                    <a:ext uri="{9D8B030D-6E8A-4147-A177-3AD203B41FA5}">
                      <a16:colId xmlns:a16="http://schemas.microsoft.com/office/drawing/2014/main" val="3883729119"/>
                    </a:ext>
                  </a:extLst>
                </a:gridCol>
                <a:gridCol w="2412274">
                  <a:extLst>
                    <a:ext uri="{9D8B030D-6E8A-4147-A177-3AD203B41FA5}">
                      <a16:colId xmlns:a16="http://schemas.microsoft.com/office/drawing/2014/main" val="2014038320"/>
                    </a:ext>
                  </a:extLst>
                </a:gridCol>
                <a:gridCol w="2412274">
                  <a:extLst>
                    <a:ext uri="{9D8B030D-6E8A-4147-A177-3AD203B41FA5}">
                      <a16:colId xmlns:a16="http://schemas.microsoft.com/office/drawing/2014/main" val="3253961942"/>
                    </a:ext>
                  </a:extLst>
                </a:gridCol>
                <a:gridCol w="1384663">
                  <a:extLst>
                    <a:ext uri="{9D8B030D-6E8A-4147-A177-3AD203B41FA5}">
                      <a16:colId xmlns:a16="http://schemas.microsoft.com/office/drawing/2014/main" val="309050604"/>
                    </a:ext>
                  </a:extLst>
                </a:gridCol>
                <a:gridCol w="1164420">
                  <a:extLst>
                    <a:ext uri="{9D8B030D-6E8A-4147-A177-3AD203B41FA5}">
                      <a16:colId xmlns:a16="http://schemas.microsoft.com/office/drawing/2014/main" val="921494016"/>
                    </a:ext>
                  </a:extLst>
                </a:gridCol>
              </a:tblGrid>
              <a:tr h="273539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학문 분야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모집단위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핵심과목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권장과목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318146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천문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지구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경희대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우주과학과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지리학과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고려대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지구환경과학과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연세대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대기과학과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지구시스템과학과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천문우주학과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지구과학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II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기하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904687"/>
                  </a:ext>
                </a:extLst>
              </a:tr>
              <a:tr h="266490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의학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경희대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의예과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한의예과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치의예과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II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040995"/>
                  </a:ext>
                </a:extLst>
              </a:tr>
              <a:tr h="6172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고려대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의학과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성균관대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의예과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연세대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의예과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치의예과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중앙대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의학부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223987"/>
                  </a:ext>
                </a:extLst>
              </a:tr>
              <a:tr h="311363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약학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경희대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약과학과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약학과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한약학과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II,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</a:t>
                      </a:r>
                      <a:r>
                        <a:rPr lang="en-US" altLang="ko-KR" sz="1500" b="1" kern="0" spc="-1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기하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87082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성균관대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약학과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연세대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약학과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중앙대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약학부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11119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간호</a:t>
                      </a:r>
                      <a:r>
                        <a:rPr lang="en-US" altLang="ko-KR" sz="15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500" b="1" kern="0" spc="-1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보건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경희대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간호학과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고려대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간호학과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바이오시스템의과학부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바이오의공학부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보건환경융합과학부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연세대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간호학과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중앙대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간호학과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확률과 통계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생명과학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II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I, II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801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E6A1DFE-0A69-B1E4-3217-C145686FCC22}"/>
              </a:ext>
            </a:extLst>
          </p:cNvPr>
          <p:cNvSpPr txBox="1"/>
          <p:nvPr/>
        </p:nvSpPr>
        <p:spPr>
          <a:xfrm>
            <a:off x="375723" y="5669486"/>
            <a:ext cx="8477024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marR="0" algn="r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2022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년 경희대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․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고려대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․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성균관대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․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연세대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․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중앙대 </a:t>
            </a:r>
            <a:r>
              <a:rPr lang="ko-KR" altLang="en-US" sz="1100" kern="0" spc="-150" dirty="0" err="1">
                <a:solidFill>
                  <a:srgbClr val="000000"/>
                </a:solidFill>
                <a:latin typeface="+mn-ea"/>
              </a:rPr>
              <a:t>공동연구」고등학생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 교과이수 과목의 대입전형 반영 방안 연구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1100" kern="0" spc="-150" dirty="0">
                <a:solidFill>
                  <a:srgbClr val="000000"/>
                </a:solidFill>
                <a:latin typeface="+mn-ea"/>
              </a:rPr>
              <a:t>자연 계열 모집단위를 중심으로</a:t>
            </a:r>
            <a:r>
              <a:rPr lang="en-US" altLang="ko-KR" sz="1100" kern="0" spc="-150" dirty="0">
                <a:solidFill>
                  <a:srgbClr val="000000"/>
                </a:solidFill>
                <a:latin typeface="+mn-ea"/>
              </a:rPr>
              <a:t>-(2023.2.)</a:t>
            </a:r>
            <a:endParaRPr lang="ko-KR" altLang="en-US" sz="1100" kern="0" spc="-15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52653-A0BA-5F7D-AA96-6B96D2D72104}"/>
              </a:ext>
            </a:extLst>
          </p:cNvPr>
          <p:cNvSpPr txBox="1"/>
          <p:nvPr/>
        </p:nvSpPr>
        <p:spPr>
          <a:xfrm>
            <a:off x="368649" y="951877"/>
            <a:ext cx="454167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자연 계열 학문 분야의 </a:t>
            </a:r>
            <a:r>
              <a:rPr lang="ko-KR" altLang="en-US" sz="15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수학</a:t>
            </a:r>
            <a:r>
              <a:rPr lang="ko-KR" altLang="en-US" sz="1500" b="1" kern="0" spc="-150" dirty="0" err="1">
                <a:solidFill>
                  <a:srgbClr val="000000"/>
                </a:solidFill>
                <a:latin typeface="+mn-ea"/>
              </a:rPr>
              <a:t>･</a:t>
            </a:r>
            <a:r>
              <a:rPr lang="ko-KR" altLang="en-US" sz="15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과학</a:t>
            </a:r>
            <a:r>
              <a:rPr lang="ko-KR" altLang="en-US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교과 이수 </a:t>
            </a:r>
            <a:r>
              <a:rPr lang="ko-KR" altLang="en-US" sz="15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권장과목</a:t>
            </a:r>
            <a:r>
              <a:rPr lang="ko-KR" altLang="en-US" sz="15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2431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선택과 대학 입시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359396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3DF1FB6-9859-9B63-6401-C3C2C8328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20554"/>
              </p:ext>
            </p:extLst>
          </p:nvPr>
        </p:nvGraphicFramePr>
        <p:xfrm>
          <a:off x="375723" y="1359110"/>
          <a:ext cx="8365154" cy="3838194"/>
        </p:xfrm>
        <a:graphic>
          <a:graphicData uri="http://schemas.openxmlformats.org/drawingml/2006/table">
            <a:tbl>
              <a:tblPr/>
              <a:tblGrid>
                <a:gridCol w="8365154">
                  <a:extLst>
                    <a:ext uri="{9D8B030D-6E8A-4147-A177-3AD203B41FA5}">
                      <a16:colId xmlns:a16="http://schemas.microsoft.com/office/drawing/2014/main" val="3883729119"/>
                    </a:ext>
                  </a:extLst>
                </a:gridCol>
              </a:tblGrid>
              <a:tr h="3169347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200000"/>
                        </a:lnSpc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고등학교에서 배우는 모든 과목은 대학 공부에 기초가 된다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fontAlgn="base" latinLnBrk="1">
                        <a:lnSpc>
                          <a:spcPct val="200000"/>
                        </a:lnSpc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어느 하나 소홀히 할 과목은 없다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fontAlgn="base" latinLnBrk="1">
                        <a:lnSpc>
                          <a:spcPct val="200000"/>
                        </a:lnSpc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어떤 과목이라도 충실하게 내 것으로 만드는 것이 더 중요하다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fontAlgn="base" latinLnBrk="1">
                        <a:lnSpc>
                          <a:spcPct val="200000"/>
                        </a:lnSpc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다만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자연 계열 학문 특성상 학습 단계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위계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가 있다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fontAlgn="base" latinLnBrk="1">
                        <a:lnSpc>
                          <a:spcPct val="200000"/>
                        </a:lnSpc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고등학교 단계에서 배워야 할 과목을 대학 공부하면서 다시 공부하기가 쉽지 않고 시간이 많이 소요된다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fontAlgn="base" latinLnBrk="1">
                        <a:lnSpc>
                          <a:spcPct val="200000"/>
                        </a:lnSpc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자연 계열 학문 특성상 학습 단계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위계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 따라 충실히 이수하는 것이 중요하다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fontAlgn="base" latinLnBrk="0">
                        <a:lnSpc>
                          <a:spcPct val="200000"/>
                        </a:lnSpc>
                      </a:pPr>
                      <a:r>
                        <a:rPr lang="en-US" altLang="ko-KR" sz="14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&lt;2022</a:t>
                      </a:r>
                      <a:r>
                        <a:rPr lang="ko-KR" altLang="en-US" sz="14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경희대</a:t>
                      </a:r>
                      <a:r>
                        <a:rPr lang="en-US" altLang="ko-KR" sz="14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4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고려대</a:t>
                      </a:r>
                      <a:r>
                        <a:rPr lang="en-US" altLang="ko-KR" sz="14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4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성균관대</a:t>
                      </a:r>
                      <a:r>
                        <a:rPr lang="en-US" altLang="ko-KR" sz="14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4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연세대</a:t>
                      </a:r>
                      <a:r>
                        <a:rPr lang="en-US" altLang="ko-KR" sz="14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4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중앙대 공동연구 대학 자연 계열 전공 학문 분야의 교과 이수 권장과목 안내</a:t>
                      </a:r>
                      <a:r>
                        <a:rPr lang="en-US" altLang="ko-KR" sz="14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2023.3.&gt;</a:t>
                      </a:r>
                      <a:endParaRPr lang="ko-KR" altLang="en-US" sz="14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956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35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F43F22A3-9366-9B7E-D2C8-50065849B056}"/>
              </a:ext>
            </a:extLst>
          </p:cNvPr>
          <p:cNvSpPr/>
          <p:nvPr/>
        </p:nvSpPr>
        <p:spPr>
          <a:xfrm>
            <a:off x="0" y="691117"/>
            <a:ext cx="9144000" cy="1871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4146B9-F6EA-90E3-68B6-4BA65749B794}"/>
              </a:ext>
            </a:extLst>
          </p:cNvPr>
          <p:cNvSpPr txBox="1"/>
          <p:nvPr/>
        </p:nvSpPr>
        <p:spPr>
          <a:xfrm>
            <a:off x="218000" y="1196830"/>
            <a:ext cx="5919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 </a:t>
            </a:r>
            <a:r>
              <a:rPr lang="ko-K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선택 과목 </a:t>
            </a:r>
            <a:r>
              <a:rPr lang="ko-KR" altLang="en-US" sz="4000" b="1" dirty="0">
                <a:solidFill>
                  <a:srgbClr val="0055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안내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55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29713A9-FA65-0D61-10D4-6C83BB22C4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9"/>
          <a:stretch/>
        </p:blipFill>
        <p:spPr>
          <a:xfrm>
            <a:off x="1988285" y="2720286"/>
            <a:ext cx="4678329" cy="3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6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8709" y="72913"/>
            <a:ext cx="911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2015 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개정 교육과정의 주요 특징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2020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영업활동의 부재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69DE2-0DA1-E6B4-DD0A-88ED8CBA566F}"/>
              </a:ext>
            </a:extLst>
          </p:cNvPr>
          <p:cNvSpPr txBox="1"/>
          <p:nvPr/>
        </p:nvSpPr>
        <p:spPr>
          <a:xfrm>
            <a:off x="551443" y="1216703"/>
            <a:ext cx="8464966" cy="398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marR="0" lvl="0" indent="-263525" algn="just" fontAlgn="base" latinLnBrk="1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ko-KR" sz="1500" b="1" spc="-150" dirty="0">
                <a:latin typeface="+mj-ea"/>
                <a:ea typeface="+mj-ea"/>
              </a:rPr>
              <a:t>2015 </a:t>
            </a:r>
            <a:r>
              <a:rPr lang="ko-KR" altLang="en-US" sz="1500" b="1" spc="-150" dirty="0">
                <a:latin typeface="+mj-ea"/>
                <a:ea typeface="+mj-ea"/>
              </a:rPr>
              <a:t>개정 교육과정의 핵심은 </a:t>
            </a:r>
            <a:r>
              <a:rPr lang="ko-KR" altLang="en-US" sz="1500" b="1" spc="-150" dirty="0" err="1">
                <a:latin typeface="+mj-ea"/>
                <a:ea typeface="+mj-ea"/>
              </a:rPr>
              <a:t>인문･사회･과학기술</a:t>
            </a:r>
            <a:r>
              <a:rPr lang="ko-KR" altLang="en-US" sz="1500" b="1" spc="-150" dirty="0">
                <a:latin typeface="+mj-ea"/>
                <a:ea typeface="+mj-ea"/>
              </a:rPr>
              <a:t> 기초 소양을 균형 있게 함양하고 학생의 적성과 진로에 </a:t>
            </a:r>
            <a:endParaRPr lang="en-US" altLang="ko-KR" sz="1500" b="1" spc="-150" dirty="0">
              <a:latin typeface="+mj-ea"/>
              <a:ea typeface="+mj-ea"/>
            </a:endParaRPr>
          </a:p>
          <a:p>
            <a:pPr marR="0" lvl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ko-KR" sz="1500" b="1" spc="-150" dirty="0">
                <a:latin typeface="+mj-ea"/>
                <a:ea typeface="+mj-ea"/>
              </a:rPr>
              <a:t>       </a:t>
            </a:r>
            <a:r>
              <a:rPr lang="ko-KR" altLang="en-US" sz="1500" b="1" spc="-150" dirty="0">
                <a:latin typeface="+mj-ea"/>
                <a:ea typeface="+mj-ea"/>
              </a:rPr>
              <a:t>따른 선택 학습을 강화하는 것이다</a:t>
            </a:r>
            <a:r>
              <a:rPr lang="en-US" altLang="ko-KR" sz="1500" b="1" spc="-150" dirty="0">
                <a:latin typeface="+mj-ea"/>
                <a:ea typeface="+mj-ea"/>
              </a:rPr>
              <a:t>. </a:t>
            </a:r>
            <a:endParaRPr lang="ko-KR" altLang="en-US" sz="1500" b="1" spc="-150" dirty="0">
              <a:latin typeface="+mj-ea"/>
              <a:ea typeface="+mj-ea"/>
            </a:endParaRPr>
          </a:p>
          <a:p>
            <a:pPr marL="263525" marR="0" lvl="0" indent="-263525" algn="just" fontAlgn="base" latinLnBrk="1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500" b="1" spc="-150" dirty="0">
                <a:latin typeface="+mj-ea"/>
                <a:ea typeface="+mj-ea"/>
              </a:rPr>
              <a:t>고등학교 교육과정은 교과와 창의적 체험활동으로 나뉜다</a:t>
            </a:r>
            <a:r>
              <a:rPr lang="en-US" altLang="ko-KR" sz="1500" b="1" spc="-150" dirty="0">
                <a:latin typeface="+mj-ea"/>
                <a:ea typeface="+mj-ea"/>
              </a:rPr>
              <a:t>. </a:t>
            </a:r>
            <a:endParaRPr lang="ko-KR" altLang="en-US" sz="1500" b="1" spc="-150" dirty="0">
              <a:latin typeface="+mj-ea"/>
              <a:ea typeface="+mj-ea"/>
            </a:endParaRPr>
          </a:p>
          <a:p>
            <a:pPr marL="263525" marR="0" lvl="0" indent="-263525" algn="just" fontAlgn="base" latinLnBrk="1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500" b="1" spc="-150" dirty="0">
                <a:latin typeface="+mj-ea"/>
                <a:ea typeface="+mj-ea"/>
              </a:rPr>
              <a:t>고등학교 </a:t>
            </a:r>
            <a:r>
              <a:rPr lang="en-US" altLang="ko-KR" sz="1500" b="1" spc="-150" dirty="0">
                <a:latin typeface="+mj-ea"/>
                <a:ea typeface="+mj-ea"/>
              </a:rPr>
              <a:t>3</a:t>
            </a:r>
            <a:r>
              <a:rPr lang="ko-KR" altLang="en-US" sz="1500" b="1" spc="-150" dirty="0">
                <a:latin typeface="+mj-ea"/>
                <a:ea typeface="+mj-ea"/>
              </a:rPr>
              <a:t>년간 총 이수 단위는 </a:t>
            </a:r>
            <a:r>
              <a:rPr lang="en-US" altLang="ko-KR" sz="1500" b="1" spc="-150" dirty="0">
                <a:latin typeface="+mj-ea"/>
                <a:ea typeface="+mj-ea"/>
              </a:rPr>
              <a:t>192</a:t>
            </a:r>
            <a:r>
              <a:rPr lang="ko-KR" altLang="en-US" sz="1500" b="1" spc="-150" dirty="0">
                <a:latin typeface="+mj-ea"/>
                <a:ea typeface="+mj-ea"/>
              </a:rPr>
              <a:t>학점</a:t>
            </a:r>
            <a:r>
              <a:rPr lang="en-US" altLang="ko-KR" sz="1600" kern="0" spc="-150" baseline="30000" dirty="0">
                <a:solidFill>
                  <a:srgbClr val="FF0000"/>
                </a:solidFill>
                <a:effectLst/>
                <a:latin typeface="+mn-ea"/>
              </a:rPr>
              <a:t> </a:t>
            </a:r>
            <a:r>
              <a:rPr lang="en-US" altLang="ko-KR" sz="1600" b="1" kern="0" spc="-150" baseline="30000" dirty="0">
                <a:solidFill>
                  <a:srgbClr val="FF0000"/>
                </a:solidFill>
                <a:effectLst/>
                <a:latin typeface="+mn-ea"/>
                <a:ea typeface="+mn-ea"/>
              </a:rPr>
              <a:t>※</a:t>
            </a:r>
            <a:r>
              <a:rPr lang="ko-KR" altLang="en-US" sz="1600" kern="0" spc="-20" dirty="0">
                <a:solidFill>
                  <a:srgbClr val="FF0000"/>
                </a:solidFill>
                <a:effectLst/>
                <a:latin typeface="+mn-ea"/>
              </a:rPr>
              <a:t> </a:t>
            </a:r>
            <a:r>
              <a:rPr lang="ko-KR" altLang="en-US" sz="1500" b="1" spc="-150" dirty="0">
                <a:latin typeface="+mj-ea"/>
                <a:ea typeface="+mj-ea"/>
              </a:rPr>
              <a:t>으로 교과</a:t>
            </a:r>
            <a:r>
              <a:rPr lang="en-US" altLang="ko-KR" sz="1500" b="1" spc="-150" dirty="0">
                <a:latin typeface="+mj-ea"/>
                <a:ea typeface="+mj-ea"/>
              </a:rPr>
              <a:t>(</a:t>
            </a:r>
            <a:r>
              <a:rPr lang="ko-KR" altLang="en-US" sz="1500" b="1" spc="-150" dirty="0">
                <a:latin typeface="+mj-ea"/>
                <a:ea typeface="+mj-ea"/>
              </a:rPr>
              <a:t>군</a:t>
            </a:r>
            <a:r>
              <a:rPr lang="en-US" altLang="ko-KR" sz="1500" b="1" spc="-150" dirty="0">
                <a:latin typeface="+mj-ea"/>
                <a:ea typeface="+mj-ea"/>
              </a:rPr>
              <a:t>) 174</a:t>
            </a:r>
            <a:r>
              <a:rPr lang="ko-KR" altLang="en-US" sz="1500" b="1" spc="-150" dirty="0">
                <a:latin typeface="+mj-ea"/>
                <a:ea typeface="+mj-ea"/>
              </a:rPr>
              <a:t>학점</a:t>
            </a:r>
            <a:r>
              <a:rPr lang="en-US" altLang="ko-KR" sz="1500" b="1" spc="-150" dirty="0">
                <a:latin typeface="+mj-ea"/>
                <a:ea typeface="+mj-ea"/>
              </a:rPr>
              <a:t>, </a:t>
            </a:r>
            <a:r>
              <a:rPr lang="ko-KR" altLang="en-US" sz="1500" b="1" spc="-150" dirty="0">
                <a:latin typeface="+mj-ea"/>
                <a:ea typeface="+mj-ea"/>
              </a:rPr>
              <a:t>창의적 체험활동 </a:t>
            </a:r>
            <a:r>
              <a:rPr lang="en-US" altLang="ko-KR" sz="1500" b="1" spc="-150" dirty="0">
                <a:latin typeface="+mj-ea"/>
                <a:ea typeface="+mj-ea"/>
              </a:rPr>
              <a:t>18(306</a:t>
            </a:r>
            <a:r>
              <a:rPr lang="ko-KR" altLang="en-US" sz="1500" b="1" spc="-150" dirty="0">
                <a:latin typeface="+mj-ea"/>
                <a:ea typeface="+mj-ea"/>
              </a:rPr>
              <a:t>시간</a:t>
            </a:r>
            <a:r>
              <a:rPr lang="en-US" altLang="ko-KR" sz="1500" b="1" spc="-150" dirty="0">
                <a:latin typeface="+mj-ea"/>
                <a:ea typeface="+mj-ea"/>
              </a:rPr>
              <a:t>)</a:t>
            </a:r>
            <a:r>
              <a:rPr lang="ko-KR" altLang="en-US" sz="1500" b="1" spc="-150" dirty="0">
                <a:latin typeface="+mj-ea"/>
                <a:ea typeface="+mj-ea"/>
              </a:rPr>
              <a:t>학점이다</a:t>
            </a:r>
            <a:r>
              <a:rPr lang="en-US" altLang="ko-KR" sz="1500" b="1" spc="-150" dirty="0">
                <a:latin typeface="+mj-ea"/>
                <a:ea typeface="+mj-ea"/>
              </a:rPr>
              <a:t>.</a:t>
            </a:r>
          </a:p>
          <a:p>
            <a:pPr marL="263525" marR="0" lvl="0" indent="-263525" algn="just" fontAlgn="base" latinLnBrk="1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500" b="1" spc="-150" dirty="0">
                <a:latin typeface="+mj-ea"/>
                <a:ea typeface="+mj-ea"/>
              </a:rPr>
              <a:t>보통 교과에는 모든 학생이 이수하는 ‘공통 </a:t>
            </a:r>
            <a:r>
              <a:rPr lang="ko-KR" altLang="en-US" sz="1500" b="1" spc="-150" dirty="0" err="1">
                <a:latin typeface="+mj-ea"/>
                <a:ea typeface="+mj-ea"/>
              </a:rPr>
              <a:t>과목’이</a:t>
            </a:r>
            <a:r>
              <a:rPr lang="ko-KR" altLang="en-US" sz="1500" b="1" spc="-150" dirty="0">
                <a:latin typeface="+mj-ea"/>
                <a:ea typeface="+mj-ea"/>
              </a:rPr>
              <a:t> 있으며</a:t>
            </a:r>
            <a:r>
              <a:rPr lang="en-US" altLang="ko-KR" sz="1500" b="1" spc="-150" dirty="0">
                <a:latin typeface="+mj-ea"/>
                <a:ea typeface="+mj-ea"/>
              </a:rPr>
              <a:t>,  ‘</a:t>
            </a:r>
            <a:r>
              <a:rPr lang="ko-KR" altLang="en-US" sz="1500" b="1" spc="-150" dirty="0">
                <a:latin typeface="+mj-ea"/>
                <a:ea typeface="+mj-ea"/>
              </a:rPr>
              <a:t>일반 </a:t>
            </a:r>
            <a:r>
              <a:rPr lang="ko-KR" altLang="en-US" sz="1500" b="1" spc="-150" dirty="0" err="1">
                <a:latin typeface="+mj-ea"/>
                <a:ea typeface="+mj-ea"/>
              </a:rPr>
              <a:t>선택’과</a:t>
            </a:r>
            <a:r>
              <a:rPr lang="ko-KR" altLang="en-US" sz="1500" b="1" spc="-150" dirty="0">
                <a:latin typeface="+mj-ea"/>
                <a:ea typeface="+mj-ea"/>
              </a:rPr>
              <a:t> ‘진로 </a:t>
            </a:r>
            <a:r>
              <a:rPr lang="ko-KR" altLang="en-US" sz="1500" b="1" spc="-150" dirty="0" err="1">
                <a:latin typeface="+mj-ea"/>
                <a:ea typeface="+mj-ea"/>
              </a:rPr>
              <a:t>선택’으로</a:t>
            </a:r>
            <a:r>
              <a:rPr lang="ko-KR" altLang="en-US" sz="1500" b="1" spc="-150" dirty="0">
                <a:latin typeface="+mj-ea"/>
                <a:ea typeface="+mj-ea"/>
              </a:rPr>
              <a:t> 구분되는 선택 </a:t>
            </a:r>
            <a:endParaRPr lang="en-US" altLang="ko-KR" sz="1500" b="1" spc="-150" dirty="0">
              <a:latin typeface="+mj-ea"/>
              <a:ea typeface="+mj-ea"/>
            </a:endParaRPr>
          </a:p>
          <a:p>
            <a:pPr marR="0" lvl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ko-KR" sz="1500" b="1" spc="-150" dirty="0">
                <a:latin typeface="+mj-ea"/>
                <a:ea typeface="+mj-ea"/>
              </a:rPr>
              <a:t>       </a:t>
            </a:r>
            <a:r>
              <a:rPr lang="ko-KR" altLang="en-US" sz="1500" b="1" spc="-150" dirty="0">
                <a:latin typeface="+mj-ea"/>
                <a:ea typeface="+mj-ea"/>
              </a:rPr>
              <a:t>과목이 있다</a:t>
            </a:r>
            <a:r>
              <a:rPr lang="en-US" altLang="ko-KR" sz="1500" b="1" spc="-150" dirty="0">
                <a:latin typeface="+mj-ea"/>
                <a:ea typeface="+mj-ea"/>
              </a:rPr>
              <a:t>. </a:t>
            </a:r>
            <a:endParaRPr lang="ko-KR" altLang="en-US" sz="1500" b="1" spc="-150" dirty="0">
              <a:latin typeface="+mj-ea"/>
              <a:ea typeface="+mj-ea"/>
            </a:endParaRPr>
          </a:p>
          <a:p>
            <a:pPr marL="263525" marR="0" lvl="0" indent="-263525" algn="just" fontAlgn="base" latinLnBrk="1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ko-KR" sz="1500" b="1" spc="-150" dirty="0">
                <a:latin typeface="+mj-ea"/>
                <a:ea typeface="+mj-ea"/>
              </a:rPr>
              <a:t>1</a:t>
            </a:r>
            <a:r>
              <a:rPr lang="ko-KR" altLang="en-US" sz="1500" b="1" spc="-150" dirty="0">
                <a:latin typeface="+mj-ea"/>
                <a:ea typeface="+mj-ea"/>
              </a:rPr>
              <a:t>학년에서 </a:t>
            </a:r>
            <a:r>
              <a:rPr lang="en-US" altLang="ko-KR" sz="1500" b="1" spc="-150" dirty="0">
                <a:latin typeface="+mj-ea"/>
                <a:ea typeface="+mj-ea"/>
              </a:rPr>
              <a:t>ʻ</a:t>
            </a:r>
            <a:r>
              <a:rPr lang="ko-KR" altLang="en-US" sz="1500" b="1" spc="-150" dirty="0">
                <a:latin typeface="+mj-ea"/>
                <a:ea typeface="+mj-ea"/>
              </a:rPr>
              <a:t>공통 과목</a:t>
            </a:r>
            <a:r>
              <a:rPr lang="en-US" altLang="ko-KR" sz="1500" b="1" spc="-150" dirty="0">
                <a:latin typeface="+mj-ea"/>
                <a:ea typeface="+mj-ea"/>
              </a:rPr>
              <a:t>ʼ</a:t>
            </a:r>
            <a:r>
              <a:rPr lang="ko-KR" altLang="en-US" sz="1500" b="1" spc="-150" dirty="0">
                <a:latin typeface="+mj-ea"/>
                <a:ea typeface="+mj-ea"/>
              </a:rPr>
              <a:t>을 통해 기초 소양을 함양한 후 </a:t>
            </a:r>
            <a:r>
              <a:rPr lang="en-US" altLang="ko-KR" sz="1500" b="1" spc="-150" dirty="0">
                <a:latin typeface="+mj-ea"/>
                <a:ea typeface="+mj-ea"/>
              </a:rPr>
              <a:t>2, 3</a:t>
            </a:r>
            <a:r>
              <a:rPr lang="ko-KR" altLang="en-US" sz="1500" b="1" spc="-150" dirty="0">
                <a:latin typeface="+mj-ea"/>
                <a:ea typeface="+mj-ea"/>
              </a:rPr>
              <a:t>학년에서는 학생 각자의 진로와 적성에 따라 </a:t>
            </a:r>
            <a:endParaRPr lang="en-US" altLang="ko-KR" sz="1500" b="1" spc="-150" dirty="0">
              <a:latin typeface="+mj-ea"/>
              <a:ea typeface="+mj-ea"/>
            </a:endParaRPr>
          </a:p>
          <a:p>
            <a:pPr marR="0" lvl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ko-KR" sz="1500" b="1" spc="-150" dirty="0">
                <a:latin typeface="+mj-ea"/>
                <a:ea typeface="+mj-ea"/>
              </a:rPr>
              <a:t>       </a:t>
            </a:r>
            <a:r>
              <a:rPr lang="ko-KR" altLang="en-US" sz="1500" b="1" spc="-150" dirty="0">
                <a:latin typeface="+mj-ea"/>
                <a:ea typeface="+mj-ea"/>
              </a:rPr>
              <a:t>과목 </a:t>
            </a:r>
            <a:r>
              <a:rPr lang="en-US" altLang="ko-KR" sz="1500" b="1" spc="-150" dirty="0">
                <a:latin typeface="+mj-ea"/>
                <a:ea typeface="+mj-ea"/>
              </a:rPr>
              <a:t> </a:t>
            </a:r>
            <a:r>
              <a:rPr lang="ko-KR" altLang="en-US" sz="1500" b="1" spc="-150" dirty="0">
                <a:latin typeface="+mj-ea"/>
                <a:ea typeface="+mj-ea"/>
              </a:rPr>
              <a:t>선택을 한다</a:t>
            </a:r>
            <a:r>
              <a:rPr lang="en-US" altLang="ko-KR" sz="1500" b="1" spc="-150" dirty="0">
                <a:latin typeface="+mj-ea"/>
                <a:ea typeface="+mj-ea"/>
              </a:rPr>
              <a:t>. </a:t>
            </a:r>
            <a:endParaRPr lang="ko-KR" altLang="en-US" sz="1500" b="1" spc="-150" dirty="0">
              <a:latin typeface="+mj-ea"/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58C4A9-07C6-CDFA-8032-8EFBCFC8CA15}"/>
              </a:ext>
            </a:extLst>
          </p:cNvPr>
          <p:cNvSpPr txBox="1"/>
          <p:nvPr/>
        </p:nvSpPr>
        <p:spPr>
          <a:xfrm>
            <a:off x="672426" y="5487408"/>
            <a:ext cx="7080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kern="0" spc="-150" baseline="30000" dirty="0">
                <a:solidFill>
                  <a:srgbClr val="FF0000"/>
                </a:solidFill>
                <a:effectLst/>
                <a:latin typeface="+mn-ea"/>
              </a:rPr>
              <a:t>※</a:t>
            </a:r>
            <a:r>
              <a:rPr lang="en-US" altLang="ko-KR" sz="1400" b="1" spc="-15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sz="1400" b="1" spc="-150" dirty="0">
                <a:latin typeface="+mj-ea"/>
                <a:ea typeface="+mj-ea"/>
              </a:rPr>
              <a:t>2023</a:t>
            </a:r>
            <a:r>
              <a:rPr lang="ko-KR" altLang="en-US" sz="1400" b="1" spc="-150" dirty="0">
                <a:latin typeface="+mj-ea"/>
                <a:ea typeface="+mj-ea"/>
              </a:rPr>
              <a:t>학년도 </a:t>
            </a:r>
            <a:r>
              <a:rPr lang="en-US" altLang="ko-KR" sz="1400" b="1" spc="-150" dirty="0">
                <a:latin typeface="+mj-ea"/>
                <a:ea typeface="+mj-ea"/>
              </a:rPr>
              <a:t>2, 3</a:t>
            </a:r>
            <a:r>
              <a:rPr lang="ko-KR" altLang="en-US" sz="1400" b="1" spc="-150" dirty="0">
                <a:latin typeface="+mj-ea"/>
                <a:ea typeface="+mj-ea"/>
              </a:rPr>
              <a:t>학년은 교과</a:t>
            </a:r>
            <a:r>
              <a:rPr lang="en-US" altLang="ko-KR" sz="1400" b="1" spc="-150" dirty="0">
                <a:latin typeface="+mj-ea"/>
                <a:ea typeface="+mj-ea"/>
              </a:rPr>
              <a:t>(</a:t>
            </a:r>
            <a:r>
              <a:rPr lang="ko-KR" altLang="en-US" sz="1400" b="1" spc="-150" dirty="0">
                <a:latin typeface="+mj-ea"/>
                <a:ea typeface="+mj-ea"/>
              </a:rPr>
              <a:t>군</a:t>
            </a:r>
            <a:r>
              <a:rPr lang="en-US" altLang="ko-KR" sz="1400" b="1" spc="-150" dirty="0">
                <a:latin typeface="+mj-ea"/>
                <a:ea typeface="+mj-ea"/>
              </a:rPr>
              <a:t>) 180</a:t>
            </a:r>
            <a:r>
              <a:rPr lang="ko-KR" altLang="en-US" sz="1400" b="1" spc="-150" dirty="0">
                <a:latin typeface="+mj-ea"/>
                <a:ea typeface="+mj-ea"/>
              </a:rPr>
              <a:t>단위</a:t>
            </a:r>
            <a:r>
              <a:rPr lang="en-US" altLang="ko-KR" sz="1400" b="1" spc="-150" dirty="0">
                <a:latin typeface="+mj-ea"/>
                <a:ea typeface="+mj-ea"/>
              </a:rPr>
              <a:t>, </a:t>
            </a:r>
            <a:r>
              <a:rPr lang="ko-KR" altLang="en-US" sz="1400" b="1" spc="-150" dirty="0">
                <a:latin typeface="+mj-ea"/>
                <a:ea typeface="+mj-ea"/>
              </a:rPr>
              <a:t>창의적 체험활동 </a:t>
            </a:r>
            <a:r>
              <a:rPr lang="en-US" altLang="ko-KR" sz="1400" b="1" spc="-150" dirty="0">
                <a:latin typeface="+mj-ea"/>
                <a:ea typeface="+mj-ea"/>
              </a:rPr>
              <a:t>24(408</a:t>
            </a:r>
            <a:r>
              <a:rPr lang="ko-KR" altLang="en-US" sz="1400" b="1" spc="-150" dirty="0">
                <a:latin typeface="+mj-ea"/>
                <a:ea typeface="+mj-ea"/>
              </a:rPr>
              <a:t>시간</a:t>
            </a:r>
            <a:r>
              <a:rPr lang="en-US" altLang="ko-KR" sz="1400" b="1" spc="-150" dirty="0">
                <a:latin typeface="+mj-ea"/>
                <a:ea typeface="+mj-ea"/>
              </a:rPr>
              <a:t>)</a:t>
            </a:r>
            <a:r>
              <a:rPr lang="ko-KR" altLang="en-US" sz="1400" b="1" spc="-150" dirty="0">
                <a:latin typeface="+mj-ea"/>
                <a:ea typeface="+mj-ea"/>
              </a:rPr>
              <a:t>단위이다</a:t>
            </a:r>
            <a:r>
              <a:rPr lang="en-US" altLang="ko-KR" sz="1400" b="1" spc="-150" dirty="0">
                <a:latin typeface="+mj-ea"/>
                <a:ea typeface="+mj-ea"/>
              </a:rPr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95596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32921-39AB-F622-2CD6-0F08C8CBEA22}"/>
              </a:ext>
            </a:extLst>
          </p:cNvPr>
          <p:cNvSpPr txBox="1"/>
          <p:nvPr/>
        </p:nvSpPr>
        <p:spPr>
          <a:xfrm>
            <a:off x="501060" y="1585043"/>
            <a:ext cx="409951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국어 교과</a:t>
            </a:r>
            <a:endParaRPr lang="ko-KR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34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화법과 작문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113313" y="358678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100" b="0" i="0" u="none" strike="noStrike" cap="none" spc="-15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ʻ</a:t>
            </a:r>
            <a:r>
              <a:rPr kumimoji="0" lang="ko-KR" altLang="en-US" sz="1100" b="0" i="0" u="none" strike="noStrike" cap="none" spc="-15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국어</a:t>
            </a:r>
            <a:r>
              <a:rPr kumimoji="0" lang="en-US" altLang="ko-KR" sz="1100" b="0" i="0" u="none" strike="noStrike" cap="none" spc="-15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ʼ</a:t>
            </a:r>
            <a:r>
              <a:rPr kumimoji="0" lang="ko-KR" altLang="en-US" sz="1100" b="0" i="0" u="none" strike="noStrike" cap="none" spc="-15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의  듣기</a:t>
            </a:r>
            <a:r>
              <a:rPr kumimoji="0" lang="en-US" altLang="ko-KR" sz="1100" b="0" i="0" u="none" strike="noStrike" cap="none" spc="-15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‧</a:t>
            </a:r>
            <a:r>
              <a:rPr kumimoji="0" lang="ko-KR" altLang="en-US" sz="1100" b="0" i="0" u="none" strike="noStrike" cap="none" spc="-15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말하기 영역과 쓰기 영역을 심화</a:t>
            </a:r>
            <a:r>
              <a:rPr kumimoji="0" lang="en-US" altLang="ko-KR" sz="1100" b="0" i="0" u="none" strike="noStrike" cap="none" spc="-15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spc="-15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확장한 과목이다</a:t>
            </a:r>
            <a:r>
              <a:rPr kumimoji="0" lang="en-US" altLang="ko-KR" sz="1100" b="0" i="0" u="none" strike="noStrike" cap="none" spc="-15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 </a:t>
            </a:r>
            <a:r>
              <a:rPr kumimoji="0" lang="ko-KR" altLang="en-US" sz="1100" b="0" i="0" u="none" strike="noStrike" cap="none" spc="-15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다양한 주제와 유형의 담화</a:t>
            </a:r>
            <a:r>
              <a:rPr kumimoji="0" lang="en-US" altLang="ko-KR" sz="1100" b="0" i="0" u="none" strike="noStrike" cap="none" spc="-15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spc="-15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글을 바탕으로  </a:t>
            </a:r>
            <a:endParaRPr kumimoji="0" lang="en-US" altLang="ko-KR" sz="1100" b="0" i="0" u="none" strike="noStrike" cap="none" spc="-150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spc="-150" dirty="0">
                <a:solidFill>
                  <a:srgbClr val="000000"/>
                </a:solidFill>
                <a:latin typeface="+mn-ea"/>
              </a:rPr>
              <a:t>  </a:t>
            </a:r>
            <a:r>
              <a:rPr kumimoji="0" lang="ko-KR" altLang="en-US" sz="1100" b="0" i="0" u="none" strike="noStrike" cap="none" spc="-15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하여 의미를 구성하고 효과적으로 소통하는 </a:t>
            </a:r>
            <a:r>
              <a:rPr kumimoji="0" lang="ko-KR" altLang="en-US" sz="1100" b="0" i="0" u="none" strike="noStrike" cap="none" spc="-150" normalizeH="0" baseline="0" dirty="0">
                <a:ln>
                  <a:noFill/>
                </a:ln>
                <a:effectLst/>
                <a:latin typeface="+mn-ea"/>
              </a:rPr>
              <a:t>능력을 기르기 위한  과목이다</a:t>
            </a:r>
            <a:r>
              <a:rPr kumimoji="0" lang="en-US" altLang="ko-KR" sz="1100" b="0" i="0" u="none" strike="noStrike" cap="none" spc="-150" normalizeH="0" baseline="0" dirty="0">
                <a:ln>
                  <a:noFill/>
                </a:ln>
                <a:effectLst/>
                <a:latin typeface="+mn-ea"/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229475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419432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45469"/>
              </p:ext>
            </p:extLst>
          </p:nvPr>
        </p:nvGraphicFramePr>
        <p:xfrm>
          <a:off x="6509173" y="1531543"/>
          <a:ext cx="2142733" cy="3335425"/>
        </p:xfrm>
        <a:graphic>
          <a:graphicData uri="http://schemas.openxmlformats.org/drawingml/2006/table">
            <a:tbl>
              <a:tblPr/>
              <a:tblGrid>
                <a:gridCol w="2142733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9287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234430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국어국문학과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문예창작학과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통번역학과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광고홍보학과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미디어커뮤니케이션학과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언어학과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국어교육과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문헌정보학과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심리학과 등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894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499181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국어’의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듣기･말하기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영역과 쓰기 영역의 심화된 내용을 다룸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504012" y="5472161"/>
            <a:ext cx="8079546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100771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176582" y="5135367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658495" y="5673930"/>
            <a:ext cx="7895566" cy="90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능동적이고 효과적으로 소통하는 능력과 바람직한 의사소통의 태도를 익힐 수 있습니다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자신의 생각을 적절한 표현 전략과 전달 방법을 활용해 말이나 글로 생산하면서 대학 진학 이후에도 발표나 토론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보고서 </a:t>
            </a:r>
            <a:endParaRPr lang="en-US" altLang="ko-KR" sz="1300" kern="0" spc="-3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쓰기 등 공식적 상황에 필요한 의사소통 능력을 키우고자 하는 학생들을 위한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276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76682"/>
              </p:ext>
            </p:extLst>
          </p:nvPr>
        </p:nvGraphicFramePr>
        <p:xfrm>
          <a:off x="492093" y="1531542"/>
          <a:ext cx="5542947" cy="3345258"/>
        </p:xfrm>
        <a:graphic>
          <a:graphicData uri="http://schemas.openxmlformats.org/drawingml/2006/table">
            <a:tbl>
              <a:tblPr/>
              <a:tblGrid>
                <a:gridCol w="1339513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20343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2399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5570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화법과 작문의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본질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31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∙화법과 작문의 특성	∙화법과 작문의 기능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31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∙화법과 작문의 맥락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0029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화법의 원리와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실제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31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∙상황에 맞는 화행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31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∙대화 ∙토론	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31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∙협상 ∙면접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31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∙발표 ∙연설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31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언어적･준언어적･비언어적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표현 전략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10042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작문의 원리와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실제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31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∙정보를 전달하는 글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31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∙소개하는 글	∙보고하는 글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31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∙설득하는 글 	∙비평하는 글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31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∙건의하는 글 	∙친교 표현의 글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31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∙정서 표현의 글 	∙성찰하는 글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898447"/>
                  </a:ext>
                </a:extLst>
              </a:tr>
              <a:tr h="5570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화법과 작문의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31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∙화법과 작문의 윤리 	∙화법과 작문의 가치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319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∙화법과 작문의 관습과 문화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71051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51A8A5DA-FF34-0F7B-BD84-DC5B64FEF0D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독서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113313" y="358678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‘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국어’의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읽기 영역을 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심화･확장한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과목으로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다양한 주제와 유형의 글을 폭넓게 읽어 삶을 풍부하게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하기 위한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89321"/>
              </p:ext>
            </p:extLst>
          </p:nvPr>
        </p:nvGraphicFramePr>
        <p:xfrm>
          <a:off x="6509173" y="1531542"/>
          <a:ext cx="2160000" cy="3335426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4267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44349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국어국문학과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국어교육과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미디어커뮤니케이션학과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역사학과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언어학과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문예창작학과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문헌정보학과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철학과 등 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6147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8692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국어’의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읽기 영역에 대한 심화된 내용을 다룸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609339" y="5688500"/>
            <a:ext cx="8082642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다양한 분야의 독서 경험을 통해 비판적이고 창의적인 독서 능력을 기를 수 있습니다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자아와 타인에 대한 이해를 넓히고 글을 읽는 목적에 따라 스스로 책을 찾아 읽는 독자로서 소양을 갖추고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학습에 필요한 배경 지식과 역량을 기르고자 하는 학생들을 위한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37340"/>
              </p:ext>
            </p:extLst>
          </p:nvPr>
        </p:nvGraphicFramePr>
        <p:xfrm>
          <a:off x="452767" y="1531542"/>
          <a:ext cx="5541633" cy="3345258"/>
        </p:xfrm>
        <a:graphic>
          <a:graphicData uri="http://schemas.openxmlformats.org/drawingml/2006/table">
            <a:tbl>
              <a:tblPr/>
              <a:tblGrid>
                <a:gridCol w="1339513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202120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9119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56688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독서의 본질</a:t>
                      </a:r>
                      <a:endParaRPr lang="ko-KR" altLang="en-US" sz="900" b="1" kern="0" spc="-5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0" indent="-5334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글･책의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선택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53340" marR="0" indent="-5334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∙주제 통합적 독서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8797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독서의 방법</a:t>
                      </a: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0" indent="-5334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∙사실적 읽기 </a:t>
                      </a:r>
                      <a:endParaRPr lang="ko-KR" altLang="en-US" sz="900" kern="0" spc="-5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53340" marR="0" indent="-5334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∙추론적 읽기</a:t>
                      </a:r>
                      <a:endParaRPr lang="ko-KR" altLang="en-US" sz="900" kern="0" spc="-5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53340" marR="0" indent="-5334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∙비판적 읽기 </a:t>
                      </a:r>
                      <a:endParaRPr lang="ko-KR" altLang="en-US" sz="900" kern="0" spc="-5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53340" marR="0" indent="-5334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∙감상적 읽기</a:t>
                      </a:r>
                      <a:endParaRPr lang="ko-KR" altLang="en-US" sz="900" kern="0" spc="-5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53340" marR="0" indent="-5334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∙창의적 읽기</a:t>
                      </a:r>
                      <a:endParaRPr lang="ko-KR" altLang="en-US" sz="900" kern="0" spc="-5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10405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독서의 분야</a:t>
                      </a:r>
                      <a:endParaRPr lang="ko-KR" altLang="en-US" sz="900" b="1" kern="0" spc="-5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indent="-8001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인문･예술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분야의 글 읽기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80010" marR="0" indent="-8001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사회･문화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분야의 글 읽기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80010" marR="0" indent="-8001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과학･기술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분야의 글 읽기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80010" marR="0" indent="-8001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∙시대의 특성을 고려한 글 읽기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80010" marR="0" indent="-8001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∙지역의 특성을 고려한 글 읽기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80010" marR="0" indent="-8001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∙매체의 특성을 고려한 글 읽기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898447"/>
                  </a:ext>
                </a:extLst>
              </a:tr>
              <a:tr h="56688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독서의 태도</a:t>
                      </a: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indent="-8001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∙자발적 독서 계획과 실천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80010" marR="0" indent="-8001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∙독서 문화에의 참여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pic>
        <p:nvPicPr>
          <p:cNvPr id="37" name="Object 46">
            <a:extLst>
              <a:ext uri="{FF2B5EF4-FFF2-40B4-BE49-F238E27FC236}">
                <a16:creationId xmlns:a16="http://schemas.microsoft.com/office/drawing/2014/main" id="{42EDA1C1-59BB-D929-0C93-7E012420BE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754" y="1178670"/>
            <a:ext cx="672994" cy="34339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89889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언어와 매체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113313" y="358678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ʻ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국어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ʼ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의 음성 언어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문자 언어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매체 언어 등 실제 생활에서 접할 수 있는 언어의 본질을 이해하고 이를 실제 의사소통에 활용하는 능력과 태도를 기르기 위한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428595"/>
              </p:ext>
            </p:extLst>
          </p:nvPr>
        </p:nvGraphicFramePr>
        <p:xfrm>
          <a:off x="6509173" y="1531542"/>
          <a:ext cx="2160000" cy="3345259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4369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48606">
                <a:tc>
                  <a:txBody>
                    <a:bodyPr/>
                    <a:lstStyle/>
                    <a:p>
                      <a:pPr algn="just" fontAlgn="base" latinLnBrk="1"/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국어국문학과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국어교육과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just" fontAlgn="base" latinLnBrk="1"/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신문방송학과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언어학과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just" fontAlgn="base" latinLnBrk="1"/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미디어커뮤니케이션학과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just" fontAlgn="base" latinLnBrk="1"/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문예창작학과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광고홍보학과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just" fontAlgn="base" latinLnBrk="1"/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문헌정보학과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교육학과 등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6254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90421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국어’의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문법 영역과 매체 관련 내용을 심화 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확장한 내용을 다룸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609339" y="5664097"/>
            <a:ext cx="8082642" cy="90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정확한 언어 사용을 위한 국어 문법과 사회적 소통에 복합적으로 작용하는 매체 언어의 특성을 이해하고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현대 사회의 의사소통에서 비중이 높아지는 매체 자료를 비판적으로 수용하거나 창의적으로 의미를 구성하는 능력을 기르고자 하는 학생들을 위한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25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07259"/>
              </p:ext>
            </p:extLst>
          </p:nvPr>
        </p:nvGraphicFramePr>
        <p:xfrm>
          <a:off x="452767" y="1531542"/>
          <a:ext cx="5534860" cy="3325592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727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3570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65352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언어와 매체의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본질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∙언어와 국어의 특성 	∙국어의 위상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∙매체의 유형 	                        ∙매체 소통의 특성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0293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국어의 탐구와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활용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∙음운의 체계와 변동 	∙품사와 단어의 특성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∙단어의 짜임과 새말 형성	∙의미 관계와 어휘 사용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∙문장의 짜임과 활용 	∙문법 요소의 효과와 활용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∙담화의 특성과 국어생활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∙시대･사회 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매체･갈래에 따른 국어 자료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∙국어의 규범과 국어생활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65352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매체 언어의 탐구와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활용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∙매체의 소통 방식 	∙매체 자료의 수용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∙매체 자료의 생산 	∙매체 언어의 표현 방법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∙매체의 영향력과 가치 	∙매체 문화의 향유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898447"/>
                  </a:ext>
                </a:extLst>
              </a:tr>
              <a:tr h="65352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언어와 매체에 관한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∙국어생활 성찰 	                               ∙매체 언어생활 성찰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∙언어와 매체 문화의 발전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00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문학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113313" y="358678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ʻ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국어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ʼ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의 문학 영역을 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심화</a:t>
            </a:r>
            <a:r>
              <a:rPr lang="ko-KR" altLang="en-US" sz="1100" b="1" kern="0" spc="-150" dirty="0" err="1">
                <a:solidFill>
                  <a:srgbClr val="000000"/>
                </a:solidFill>
                <a:latin typeface="+mn-ea"/>
              </a:rPr>
              <a:t>･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확장한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과목으로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문학과 관련한 다양한 활동을 바탕으로 문학 작품을 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창작</a:t>
            </a:r>
            <a:r>
              <a:rPr lang="ko-KR" altLang="en-US" sz="1100" b="1" kern="0" spc="-150" dirty="0" err="1">
                <a:solidFill>
                  <a:srgbClr val="000000"/>
                </a:solidFill>
                <a:latin typeface="+mn-ea"/>
              </a:rPr>
              <a:t>･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감상하는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능력을 기르고 문학에 대한 소양과 태도를 기르기 위한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27303"/>
              </p:ext>
            </p:extLst>
          </p:nvPr>
        </p:nvGraphicFramePr>
        <p:xfrm>
          <a:off x="6522720" y="1531542"/>
          <a:ext cx="2160000" cy="3368959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0118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673347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문예창작학과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국어국문학과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국어교육과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영어영문학과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불어불문학과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독어독문학과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노어노문학과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중어중문학과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일어일문학과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통번역학과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언어학과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역사학과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미디어커뮤니케이션학과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문헌정보학과 등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770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04319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국어’의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문학 영역에 대한 심화된 내용을 다룸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609339" y="5664097"/>
            <a:ext cx="8082642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effectLst/>
                <a:latin typeface="+mn-ea"/>
              </a:rPr>
              <a:t>문학은 인간의 삶과 불가분의 관계에 있는 언어 예술입니다</a:t>
            </a:r>
            <a:r>
              <a:rPr lang="en-US" altLang="ko-KR" sz="1300" kern="0" spc="-30" dirty="0">
                <a:effectLst/>
                <a:latin typeface="+mn-ea"/>
              </a:rPr>
              <a:t>. </a:t>
            </a:r>
            <a:r>
              <a:rPr lang="ko-KR" altLang="en-US" sz="1300" kern="0" spc="-30" dirty="0">
                <a:effectLst/>
                <a:latin typeface="+mn-ea"/>
              </a:rPr>
              <a:t>문학이 지니는 가치</a:t>
            </a:r>
            <a:r>
              <a:rPr lang="en-US" altLang="ko-KR" sz="1300" kern="0" spc="-30" dirty="0">
                <a:effectLst/>
                <a:latin typeface="+mn-ea"/>
              </a:rPr>
              <a:t>, </a:t>
            </a:r>
            <a:r>
              <a:rPr lang="ko-KR" altLang="en-US" sz="1300" kern="0" spc="-30" dirty="0">
                <a:effectLst/>
                <a:latin typeface="+mn-ea"/>
              </a:rPr>
              <a:t>역사</a:t>
            </a:r>
            <a:r>
              <a:rPr lang="en-US" altLang="ko-KR" sz="1300" kern="0" spc="-30" dirty="0">
                <a:effectLst/>
                <a:latin typeface="+mn-ea"/>
              </a:rPr>
              <a:t>, </a:t>
            </a:r>
            <a:r>
              <a:rPr lang="ko-KR" altLang="en-US" sz="1300" kern="0" spc="-30" dirty="0">
                <a:effectLst/>
                <a:latin typeface="+mn-ea"/>
              </a:rPr>
              <a:t>체계에 대한 이해와 더불어 작가 또는 독자의 위치에서 참여하는 문학 활동</a:t>
            </a:r>
            <a:r>
              <a:rPr lang="en-US" altLang="ko-KR" sz="1300" kern="0" spc="-30" dirty="0">
                <a:effectLst/>
                <a:latin typeface="+mn-ea"/>
              </a:rPr>
              <a:t>, </a:t>
            </a:r>
            <a:r>
              <a:rPr lang="ko-KR" altLang="en-US" sz="1300" kern="0" spc="-30" dirty="0">
                <a:effectLst/>
                <a:latin typeface="+mn-ea"/>
              </a:rPr>
              <a:t>다양한 맥락 속에서 문학이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향유되는 과정 등을 직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간접적으로 경험하고자 하는 학생을 위한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104648"/>
              </p:ext>
            </p:extLst>
          </p:nvPr>
        </p:nvGraphicFramePr>
        <p:xfrm>
          <a:off x="452767" y="1531542"/>
          <a:ext cx="5548406" cy="3335425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082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3906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6600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문학의 본질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∙인간과 세계의 이해 	∙삶의 의미 성찰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∙정서적･미적 고양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9936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문학의 수용과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∙작품의 내용과 형식 	∙작품의 맥락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∙문학과 인접 분야 	∙작품의 수용과 소통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∙작품의 재구성과 창작 	∙문학과 매체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6826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 문학의 성격과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∙개념과 범위 	∙전통과 특질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∙갈래별 전개와 구현 양상	∙문학과 시대 상황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∙한국 문학과 외국 문학 	∙한국 문학의 발전상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898447"/>
                  </a:ext>
                </a:extLst>
              </a:tr>
              <a:tr h="6600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문학에 대한 태도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∙자아 성찰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타자 이해 	∙공동체의 문화 발전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880" y="1172543"/>
            <a:ext cx="631243" cy="32208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70123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실용 국어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113313" y="358678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ʻ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국어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ʼ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에서 학습한 결과를 바탕으로 일상생활 및 직업 생활에서 업무를 수행하는 데 필요한 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effectLst/>
                <a:latin typeface="+mn-ea"/>
              </a:rPr>
              <a:t>능력을 기르기 위한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77765"/>
              </p:ext>
            </p:extLst>
          </p:nvPr>
        </p:nvGraphicFramePr>
        <p:xfrm>
          <a:off x="6509173" y="1531542"/>
          <a:ext cx="2160000" cy="3345259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281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34236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미디어커뮤니케이션학과</a:t>
                      </a:r>
                      <a:r>
                        <a:rPr lang="en-US" altLang="ko-KR" sz="1000" kern="0" spc="-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언어학과</a:t>
                      </a:r>
                      <a:r>
                        <a:rPr lang="en-US" altLang="ko-KR" sz="1000" kern="0" spc="-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광고홍보학과 등</a:t>
                      </a:r>
                      <a:endParaRPr lang="ko-KR" altLang="en-US" sz="100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4617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36676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실용적인 국어 생활의 맥락을 주된 내용으로 하고 있으므로 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국어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 이수 전에 혹은 후에 학습하는 것이 모두 가능함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609339" y="5730198"/>
            <a:ext cx="8082642" cy="62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취업을 목표로 직업 분야에서의 직무 수행을 위하여 말이나 글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자료 등을 정확하게 이해하고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맥락에 따라 자신의 의사를 효과적으로 전달하는 방법을 기르고자 하는 학생들을 위한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907583"/>
              </p:ext>
            </p:extLst>
          </p:nvPr>
        </p:nvGraphicFramePr>
        <p:xfrm>
          <a:off x="452767" y="1531542"/>
          <a:ext cx="5541633" cy="3335426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1405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0932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60218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직무 어휘와 어법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∙맥락에 맞는 어휘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∙어법에 맞는 문장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9064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정보의 해석과 조직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∙정보의 수집과 분석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∙정보의 추론과 해석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∙정보의 조직과 전달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5058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설득과 협력적 문제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∙주장과 근거 ∙합리적 의사 결정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∙협력적 문제 해결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898447"/>
                  </a:ext>
                </a:extLst>
              </a:tr>
              <a:tr h="5058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대인 관계와 의사소통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∙언어 예절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∙공감적 소통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399745"/>
                  </a:ext>
                </a:extLst>
              </a:tr>
              <a:tr h="5058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문화와 교양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∙직장 내 의사소통 문화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∙독서와 글쓰기를 통한 성찰과 교양 함양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2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심화 국어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1792" y="439888"/>
            <a:ext cx="59855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ʻ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국어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ʼ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에서 학습한 결과를 바탕으로 심화된 학문 탐구 능력을 향상시키기 위한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32761"/>
              </p:ext>
            </p:extLst>
          </p:nvPr>
        </p:nvGraphicFramePr>
        <p:xfrm>
          <a:off x="6502400" y="1531542"/>
          <a:ext cx="2160000" cy="3345258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2548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49095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국어국문학과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국어교육과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문예창작학과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광고홍보학과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미디어커뮤니케이션학과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언어학과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역사학과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문헌정보학과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교육학과 등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4333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27349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학문 분야에서 학습과 연구를 하는 데 필요한 고급 수준의 국어 사용 능력을 기름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82306"/>
            <a:ext cx="8082642" cy="62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대학교에 진학하여 자신이 선택한 전공 분야의 전문적 내용을 원활하게 학습하기 위해 필요한 능력들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즉 폭넓은 사고력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언어적 사고력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깊이 있는 이해 및 표현 능력 등을 기르고자 하는 학생들을 위한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53496"/>
              </p:ext>
            </p:extLst>
          </p:nvPr>
        </p:nvGraphicFramePr>
        <p:xfrm>
          <a:off x="452767" y="1531540"/>
          <a:ext cx="5541633" cy="3344428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1405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0622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7136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논리적 사고와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의사소통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∙청중 분석 	∙정보 수집과 분석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∙정보의 조직 	∙정보 표현과 전달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8973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비판적 사고와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문제 해결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∙비판적 이해 	∙논점 구성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∙대안 탐색 	∙합리적 의사 결정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7136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창의적 사고와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활동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∙창의적 언어 표현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∙언어 예술 향유 	∙의사소통 문화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898447"/>
                  </a:ext>
                </a:extLst>
              </a:tr>
              <a:tr h="7136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윤리적 사고와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학문 활동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∙쓰기 윤리 	∙협력적 탐구 자세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∙비판적 탐구 자세 	∙매체 이용과 표현의 윤리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40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고전 읽기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81624" y="331734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ʻ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국어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ʼ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에서 학습한 결과를 바탕으로 다양한 고전을 읽으며 더욱 수준 높은 교양을 갖추고 다양한 분야의 진로에 필요한 지혜와 소양을 기르기 위한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99857"/>
              </p:ext>
            </p:extLst>
          </p:nvPr>
        </p:nvGraphicFramePr>
        <p:xfrm>
          <a:off x="6509173" y="1531542"/>
          <a:ext cx="2160000" cy="3345258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2548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49095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국어국문학과</a:t>
                      </a:r>
                      <a:r>
                        <a:rPr lang="en-US" altLang="ko-KR" sz="1000" kern="0" spc="-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국어교육과</a:t>
                      </a:r>
                      <a:r>
                        <a:rPr lang="en-US" altLang="ko-KR" sz="1000" kern="0" spc="-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한문학과</a:t>
                      </a:r>
                      <a:r>
                        <a:rPr lang="en-US" altLang="ko-KR" sz="1000" kern="0" spc="-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철학과</a:t>
                      </a:r>
                      <a:r>
                        <a:rPr lang="en-US" altLang="ko-KR" sz="1000" kern="0" spc="-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역사학과</a:t>
                      </a:r>
                      <a:r>
                        <a:rPr lang="en-US" altLang="ko-KR" sz="1000" kern="0" spc="-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미디어커뮤니케이션학과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언어학과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문헌정보학과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4333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27349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수준 높은 글을 읽어나가는 과정이 중심을 이룸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82306"/>
            <a:ext cx="8082642" cy="62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인문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예술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사회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문화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과학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기술 등 다양한 분야의 고전을 읽고 이를 바탕으로 한 토론과 논술 활동을 전개합니다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고전이 우리 삶에 지니는 의미와 가치를 이해하고 하는 학생들을 위한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73340"/>
              </p:ext>
            </p:extLst>
          </p:nvPr>
        </p:nvGraphicFramePr>
        <p:xfrm>
          <a:off x="452767" y="1531541"/>
          <a:ext cx="5561953" cy="3381893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3437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9979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6986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고전의 가치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∙고전의 특성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∙고전 읽기의 중요성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9398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고전의 수용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∙고전의 다양성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∙고전을 활용한 문제 해결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∙고전을 통한 자아와 세계의 이해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∙고전에 대한 가치 평가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6986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고전과 국어 능력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∙고전의 표현상 특징과 효과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∙고전 읽기와 통합적 국어 활동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898447"/>
                  </a:ext>
                </a:extLst>
              </a:tr>
              <a:tr h="6986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고전과 삶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∙고전 읽기의 생활화와 인성 함양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47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32921-39AB-F622-2CD6-0F08C8CBEA22}"/>
              </a:ext>
            </a:extLst>
          </p:cNvPr>
          <p:cNvSpPr txBox="1"/>
          <p:nvPr/>
        </p:nvSpPr>
        <p:spPr>
          <a:xfrm>
            <a:off x="501060" y="1585043"/>
            <a:ext cx="409951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수학 교과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511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수학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Ⅰ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61960" y="203915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공통 과목인 ‘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수학’을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학습한 후 더 높은 수준의 수학을 학습하기를 원하는 학생들이 선택할 수 있는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지수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‧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로그함수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삼각함수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수열 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3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개의 핵심 개념 영역을 학습함으로써 수학의 규칙성과 구조의 아름다움을 음미하고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수학의 지식과 기능을 활용하는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4346"/>
              </p:ext>
            </p:extLst>
          </p:nvPr>
        </p:nvGraphicFramePr>
        <p:xfrm>
          <a:off x="6515947" y="1531543"/>
          <a:ext cx="2160000" cy="3345258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8746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17299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사회과학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자연과학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계열 학과 전체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3628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04210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학습한 후 선택 가능한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Ⅰ’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수능 필수선택 과목이고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Ⅱ’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배우기 위한 선수과목임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0226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67175" y="5595493"/>
            <a:ext cx="8082642" cy="121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지수함수와 로그함수는 다양한 자연 현상을 해석하는 데 많이 쓰입니다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생태계 종의 개체 수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소리의 크기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방사성 동위 원소의 잔류량 등은 지수함수나 로그함수로 표현할 수 있습니다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삼각함수는 고대의 삼각법에서 기원한 학문으로서 천문학과 항해술의 발전에 크게 기여하였습니다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수열은 수의 규칙성을 관찰하는 것뿐만 아니라 미적분 과목의 수열의 극한과도 연결되며 미적분학의 기초 개념으로 활용되는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50365"/>
              </p:ext>
            </p:extLst>
          </p:nvPr>
        </p:nvGraphicFramePr>
        <p:xfrm>
          <a:off x="452767" y="1531540"/>
          <a:ext cx="5541633" cy="3335428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1405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8824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90472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해석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∙지수와 로그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∙지수함수와 로그함수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137728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고전의 수용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∙삼각함수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90472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대수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∙등차수열과 등비수열 ∙수열의 합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∙수학적 귀납법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942" y="4902937"/>
            <a:ext cx="541478" cy="793406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650" y="1130764"/>
            <a:ext cx="728098" cy="37150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688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364655" y="72913"/>
            <a:ext cx="921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2015 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개정 교육과정의 편제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cs typeface="Arial Black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2020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E303C50-A5D0-C30C-E472-E080FC488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" y="1044763"/>
            <a:ext cx="6590979" cy="3136685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250A300E-8AAB-8EEF-C309-4F5AD1D18015}"/>
              </a:ext>
            </a:extLst>
          </p:cNvPr>
          <p:cNvGrpSpPr/>
          <p:nvPr/>
        </p:nvGrpSpPr>
        <p:grpSpPr>
          <a:xfrm>
            <a:off x="324463" y="4660490"/>
            <a:ext cx="4103528" cy="1897626"/>
            <a:chOff x="422786" y="4660490"/>
            <a:chExt cx="3608440" cy="1897626"/>
          </a:xfrm>
        </p:grpSpPr>
        <p:sp>
          <p:nvSpPr>
            <p:cNvPr id="14" name="사각형: 잘린 한쪽 모서리 13">
              <a:extLst>
                <a:ext uri="{FF2B5EF4-FFF2-40B4-BE49-F238E27FC236}">
                  <a16:creationId xmlns:a16="http://schemas.microsoft.com/office/drawing/2014/main" id="{1F2CAC4D-EE08-A929-8A88-B33D5FEE8A3D}"/>
                </a:ext>
              </a:extLst>
            </p:cNvPr>
            <p:cNvSpPr/>
            <p:nvPr/>
          </p:nvSpPr>
          <p:spPr>
            <a:xfrm>
              <a:off x="422786" y="4660490"/>
              <a:ext cx="3608439" cy="452284"/>
            </a:xfrm>
            <a:prstGeom prst="snip1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6BDADCF4-C76E-5034-FFCB-BF6261392270}"/>
                </a:ext>
              </a:extLst>
            </p:cNvPr>
            <p:cNvSpPr/>
            <p:nvPr/>
          </p:nvSpPr>
          <p:spPr>
            <a:xfrm>
              <a:off x="422787" y="5112774"/>
              <a:ext cx="3608439" cy="1445342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CA958BB-AB8F-CAC6-ADED-75F75116601A}"/>
              </a:ext>
            </a:extLst>
          </p:cNvPr>
          <p:cNvGrpSpPr/>
          <p:nvPr/>
        </p:nvGrpSpPr>
        <p:grpSpPr>
          <a:xfrm>
            <a:off x="4689986" y="4660490"/>
            <a:ext cx="4100051" cy="1897626"/>
            <a:chOff x="422786" y="4660490"/>
            <a:chExt cx="3608440" cy="1897626"/>
          </a:xfrm>
        </p:grpSpPr>
        <p:sp>
          <p:nvSpPr>
            <p:cNvPr id="18" name="사각형: 잘린 한쪽 모서리 17">
              <a:extLst>
                <a:ext uri="{FF2B5EF4-FFF2-40B4-BE49-F238E27FC236}">
                  <a16:creationId xmlns:a16="http://schemas.microsoft.com/office/drawing/2014/main" id="{AC756800-097E-A298-70D9-05629CAC90BB}"/>
                </a:ext>
              </a:extLst>
            </p:cNvPr>
            <p:cNvSpPr/>
            <p:nvPr/>
          </p:nvSpPr>
          <p:spPr>
            <a:xfrm>
              <a:off x="422786" y="4660490"/>
              <a:ext cx="3608439" cy="452284"/>
            </a:xfrm>
            <a:prstGeom prst="snip1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99B0FDD-A0B3-460F-C405-BECBCA347786}"/>
                </a:ext>
              </a:extLst>
            </p:cNvPr>
            <p:cNvSpPr/>
            <p:nvPr/>
          </p:nvSpPr>
          <p:spPr>
            <a:xfrm>
              <a:off x="422787" y="5112774"/>
              <a:ext cx="3608439" cy="1445342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5CA7E4C-A577-CD0F-D695-9040028580E3}"/>
              </a:ext>
            </a:extLst>
          </p:cNvPr>
          <p:cNvSpPr txBox="1"/>
          <p:nvPr/>
        </p:nvSpPr>
        <p:spPr>
          <a:xfrm>
            <a:off x="255638" y="4711797"/>
            <a:ext cx="4103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kern="1200" spc="-150" baseline="0" dirty="0">
                <a:solidFill>
                  <a:schemeClr val="bg1"/>
                </a:solidFill>
                <a:latin typeface="+mn-ea"/>
              </a:rPr>
              <a:t>보통 교과</a:t>
            </a:r>
            <a:r>
              <a:rPr lang="en-US" altLang="ko-KR" sz="1800" b="1" kern="1200" spc="-150" baseline="0" dirty="0">
                <a:solidFill>
                  <a:schemeClr val="bg1"/>
                </a:solidFill>
                <a:latin typeface="+mn-ea"/>
              </a:rPr>
              <a:t>/</a:t>
            </a:r>
            <a:r>
              <a:rPr lang="ko-KR" altLang="en-US" sz="1800" b="1" kern="1200" spc="-150" baseline="0" dirty="0">
                <a:solidFill>
                  <a:schemeClr val="bg1"/>
                </a:solidFill>
                <a:latin typeface="+mn-ea"/>
              </a:rPr>
              <a:t>일반 선택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A468B6-F741-64F2-9C11-3E039FC8C83E}"/>
              </a:ext>
            </a:extLst>
          </p:cNvPr>
          <p:cNvSpPr txBox="1"/>
          <p:nvPr/>
        </p:nvSpPr>
        <p:spPr>
          <a:xfrm>
            <a:off x="4689986" y="4719483"/>
            <a:ext cx="41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kern="1200" spc="-150" baseline="0" dirty="0">
                <a:solidFill>
                  <a:schemeClr val="bg1"/>
                </a:solidFill>
                <a:latin typeface="+mn-ea"/>
              </a:rPr>
              <a:t>보통 교과</a:t>
            </a:r>
            <a:r>
              <a:rPr lang="en-US" altLang="ko-KR" sz="1800" b="1" kern="1200" spc="-150" baseline="0" dirty="0">
                <a:solidFill>
                  <a:schemeClr val="bg1"/>
                </a:solidFill>
                <a:latin typeface="+mn-ea"/>
              </a:rPr>
              <a:t>/</a:t>
            </a:r>
            <a:r>
              <a:rPr lang="ko-KR" altLang="en-US" sz="1800" b="1" kern="1200" spc="-150" baseline="0" dirty="0">
                <a:solidFill>
                  <a:schemeClr val="bg1"/>
                </a:solidFill>
                <a:latin typeface="+mn-ea"/>
              </a:rPr>
              <a:t>진로 선택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6D0267-B710-BD9E-0933-1DFC09F703B2}"/>
              </a:ext>
            </a:extLst>
          </p:cNvPr>
          <p:cNvSpPr txBox="1"/>
          <p:nvPr/>
        </p:nvSpPr>
        <p:spPr>
          <a:xfrm>
            <a:off x="267371" y="5289141"/>
            <a:ext cx="410988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lvl="1" indent="-2651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o-KR" altLang="en-US" sz="1500" b="0" kern="1200" spc="-150" baseline="0" dirty="0">
                <a:solidFill>
                  <a:schemeClr val="tx1"/>
                </a:solidFill>
                <a:latin typeface="+mn-ea"/>
              </a:rPr>
              <a:t>교과별 주요 학습 영역을 </a:t>
            </a:r>
            <a:r>
              <a:rPr lang="ko-KR" altLang="en-US" sz="1500" b="0" kern="1200" spc="-150" baseline="0" dirty="0">
                <a:solidFill>
                  <a:srgbClr val="0000FF"/>
                </a:solidFill>
                <a:latin typeface="+mn-ea"/>
              </a:rPr>
              <a:t>일반적인 수준에서 다루는 과목</a:t>
            </a:r>
            <a:endParaRPr lang="en-US" altLang="ko-KR" sz="1500" b="0" kern="1200" spc="-150" baseline="0" dirty="0">
              <a:solidFill>
                <a:srgbClr val="0000FF"/>
              </a:solidFill>
              <a:latin typeface="+mn-ea"/>
            </a:endParaRPr>
          </a:p>
          <a:p>
            <a:pPr marL="447675" lvl="1" indent="-26511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altLang="ko-KR" sz="500" b="0" kern="1200" spc="-150" baseline="0" dirty="0">
              <a:solidFill>
                <a:srgbClr val="0000FF"/>
              </a:solidFill>
              <a:latin typeface="+mn-ea"/>
            </a:endParaRPr>
          </a:p>
          <a:p>
            <a:pPr marL="447675" lvl="1" indent="-2651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o-KR" altLang="en-US" sz="1500" b="0" kern="1200" spc="-150" baseline="0" dirty="0">
                <a:solidFill>
                  <a:schemeClr val="tx1"/>
                </a:solidFill>
                <a:latin typeface="+mn-ea"/>
              </a:rPr>
              <a:t>고등학교 단계에서 필요한 각 교과별 </a:t>
            </a:r>
            <a:r>
              <a:rPr lang="ko-KR" altLang="en-US" sz="1500" b="0" kern="1200" spc="-150" baseline="0" dirty="0">
                <a:solidFill>
                  <a:srgbClr val="0000FF"/>
                </a:solidFill>
                <a:latin typeface="+mn-ea"/>
              </a:rPr>
              <a:t>학문의 기본적 이해를 바탕으로 한 과목</a:t>
            </a:r>
            <a:endParaRPr lang="en-US" altLang="ko-KR" sz="1500" b="0" spc="-150" dirty="0">
              <a:latin typeface="+mn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018CA5-A218-9B4F-5D96-94EE0FF1683F}"/>
              </a:ext>
            </a:extLst>
          </p:cNvPr>
          <p:cNvSpPr txBox="1"/>
          <p:nvPr/>
        </p:nvSpPr>
        <p:spPr>
          <a:xfrm>
            <a:off x="4578817" y="5313722"/>
            <a:ext cx="422366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lvl="1" indent="-265113" algn="l" defTabSz="914400" rtl="0" eaLnBrk="1" latin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o-KR" altLang="en-US" sz="1500" b="0" kern="1200" spc="-150" baseline="0" dirty="0">
                <a:solidFill>
                  <a:srgbClr val="0000FF"/>
                </a:solidFill>
                <a:latin typeface="+mn-ea"/>
              </a:rPr>
              <a:t>교과 융합학습</a:t>
            </a:r>
            <a:r>
              <a:rPr lang="en-US" altLang="ko-KR" sz="1500" b="0" kern="1200" spc="-150" baseline="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b="0" kern="1200" spc="-150" baseline="0" dirty="0">
                <a:solidFill>
                  <a:schemeClr val="tx1"/>
                </a:solidFill>
                <a:latin typeface="+mn-ea"/>
              </a:rPr>
              <a:t>진로 안내학습</a:t>
            </a:r>
            <a:r>
              <a:rPr lang="en-US" altLang="ko-KR" sz="1500" b="0" kern="1200" spc="-150" baseline="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b="0" kern="1200" spc="-150" baseline="0" dirty="0">
                <a:solidFill>
                  <a:srgbClr val="0000FF"/>
                </a:solidFill>
                <a:latin typeface="+mn-ea"/>
              </a:rPr>
              <a:t>교과별 심화학습</a:t>
            </a:r>
            <a:r>
              <a:rPr lang="en-US" altLang="ko-KR" sz="1500" b="0" kern="1200" spc="-150" baseline="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b="0" kern="1200" spc="-150" baseline="0" dirty="0">
                <a:solidFill>
                  <a:schemeClr val="tx1"/>
                </a:solidFill>
                <a:latin typeface="+mn-ea"/>
              </a:rPr>
              <a:t>실생활 체험학습 등이 가능한 과목</a:t>
            </a:r>
            <a:endParaRPr lang="en-US" altLang="ko-KR" sz="1500" b="0" kern="1200" spc="-150" baseline="0" dirty="0">
              <a:solidFill>
                <a:schemeClr val="tx1"/>
              </a:solidFill>
              <a:latin typeface="+mn-ea"/>
            </a:endParaRPr>
          </a:p>
          <a:p>
            <a:pPr marL="447675" lvl="1" indent="-265113" algn="l" defTabSz="914400" rtl="0" eaLnBrk="1" latin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altLang="ko-KR" sz="500" b="0" kern="1200" spc="-150" baseline="0" dirty="0">
              <a:solidFill>
                <a:schemeClr val="tx1"/>
              </a:solidFill>
              <a:latin typeface="+mn-ea"/>
            </a:endParaRPr>
          </a:p>
          <a:p>
            <a:pPr marL="447675" lvl="1" indent="-265113" algn="l" defTabSz="914400" rtl="0" eaLnBrk="1" latin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o-KR" altLang="en-US" sz="1500" b="0" kern="1200" spc="-150" baseline="0" dirty="0">
                <a:solidFill>
                  <a:schemeClr val="tx1"/>
                </a:solidFill>
                <a:latin typeface="+mn-ea"/>
              </a:rPr>
              <a:t>학생의 진로에 따른 선택권을 확대하기 위하여 </a:t>
            </a:r>
            <a:endParaRPr lang="en-US" altLang="ko-KR" sz="1500" b="0" kern="1200" spc="-150" baseline="0" dirty="0">
              <a:solidFill>
                <a:schemeClr val="tx1"/>
              </a:solidFill>
              <a:latin typeface="+mn-ea"/>
            </a:endParaRPr>
          </a:p>
          <a:p>
            <a:pPr marL="182562" lvl="1" algn="l" defTabSz="914400" rtl="0" eaLnBrk="1" latinLnBrk="1" hangingPunct="1">
              <a:lnSpc>
                <a:spcPct val="100000"/>
              </a:lnSpc>
            </a:pPr>
            <a:r>
              <a:rPr lang="en-US" altLang="ko-KR" sz="1500" spc="-150" dirty="0">
                <a:latin typeface="+mn-ea"/>
              </a:rPr>
              <a:t>      </a:t>
            </a:r>
            <a:r>
              <a:rPr lang="en-US" altLang="ko-KR" sz="1500" b="0" kern="1200" spc="-150" baseline="0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1500" b="0" kern="1200" spc="-150" baseline="0" dirty="0">
                <a:solidFill>
                  <a:schemeClr val="tx1"/>
                </a:solidFill>
                <a:latin typeface="+mn-ea"/>
              </a:rPr>
              <a:t>개 이상 이수</a:t>
            </a:r>
            <a:endParaRPr lang="en-US" altLang="ko-KR" sz="1500" b="0" kern="1200" spc="-150" baseline="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8038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수학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61960" y="203915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사회 및 자연 현상을 이해하기 위한 수학적 개념인 함수의 극한과 연속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미분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적분에 관련된 원리와 법칙에 대해 학습하는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이를 통해 수학 문제뿐만 아니라 실생활과 다른 교과의 문제를 창의적으로 해결하는 능력을 기르는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645921"/>
              </p:ext>
            </p:extLst>
          </p:nvPr>
        </p:nvGraphicFramePr>
        <p:xfrm>
          <a:off x="6509173" y="1531542"/>
          <a:ext cx="2160000" cy="3345258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2548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49095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사회과학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자연과학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계열 학과 전체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4333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27349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수학’을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학습한 후 선택 가능한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’은 수능 필수선택 과목이고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‘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미적분’을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배우기 위한 선수과목임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0226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67175" y="5595493"/>
            <a:ext cx="8082642" cy="121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‘수학’ 교과에서 다뤘던 함수의 개념에 극한과 연속의 개념을 더하여 학습하게 됩니다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미분법은 움직이는 모든 현상을 함수로 표현해 수학적으로 설명하고자 하는 개념이고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적분법은 도형의 넓이와 입체의 부피를 구하는 방법입니다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공학 수학의 기초가 되며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물리적 현상 뿐 아니라 경제학의 모형분석 등 함수를 이용하는 모든 학문에 사용되는 과목이므로 공학 계열로 진학하고자 하는 학생에게는 필수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353497"/>
              </p:ext>
            </p:extLst>
          </p:nvPr>
        </p:nvGraphicFramePr>
        <p:xfrm>
          <a:off x="452767" y="1531540"/>
          <a:ext cx="5534860" cy="3335428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727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8824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90472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해석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∙함수의 극한 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∙함수의 연속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137728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고전의 수용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09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∙미분계수 	∙도함수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09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∙도함수의 활용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904729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대수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09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∙부정적분 	∙정적분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09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∙정적분의 활용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942" y="4902937"/>
            <a:ext cx="541478" cy="793406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0" y="1117358"/>
            <a:ext cx="714248" cy="36444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74687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미적분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9927" y="203914"/>
            <a:ext cx="610407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일반 선택 과목인 ‘수학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Ⅰ’, ‘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수학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Ⅱ’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를 이수한 후 선택할 수 있는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사회 및 자연 현상을 수학적으로 관찰하고 표현하며 분석하는 학문인 미적분학을 ‘수학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Ⅱ’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에 이어 심화 학습한다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자연과학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공학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의학 분야와 함께 경영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경제학을 포함한 사회과학 분야에 활용되는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16424"/>
              </p:ext>
            </p:extLst>
          </p:nvPr>
        </p:nvGraphicFramePr>
        <p:xfrm>
          <a:off x="6515946" y="1531543"/>
          <a:ext cx="2160000" cy="3336171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9478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0849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사회과학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자연과학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계열 학과 전체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3433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097804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 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Ⅱʼ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학습한 후 선택 가능한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대수능에서 다수의 학생이 선택한 과목으로 함수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그래프에 강한 학생에게 추천하는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0226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67175" y="5733145"/>
            <a:ext cx="8082642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‘수학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Ⅱ’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에서 다루었던 다항함수에 대한 미적분을 ‘미적분’ 과목에서는 다양한 사회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․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과학 현상을 설명하는 지수함수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로그함수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삼각함수의 영역까지 확장하여 배우게 됩니다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공학 계열로 진학하고자 하는 학생뿐만 아니라 경제학을 전공하고자 하는 학생에게도 심화과목으로 추천할 수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00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35026"/>
              </p:ext>
            </p:extLst>
          </p:nvPr>
        </p:nvGraphicFramePr>
        <p:xfrm>
          <a:off x="452767" y="1531540"/>
          <a:ext cx="5541633" cy="3335428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1405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8824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90472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해석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∙수열의 극한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∙급수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137728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고전의 수용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∙여러 가지 함수의 미분                       ∙여러 가지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미분법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∙도함수의 활용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904729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대수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∙여러 가지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적분법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∙정적분의 활용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942" y="4902937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12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확률과 통계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2929758" y="49678"/>
            <a:ext cx="62032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데이터 중심의 현대 정보화 사회에서 데이터를 이해하고 활용하는 기본 소양을 기르기 위한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사건이 일어날 가능성을 수치화한 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확률뿐만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아니라 자료를 수집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정리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해석하는 통계에 대해서도 학습한다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자연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공학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의학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경영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경제학을 포함한 사회과학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인문학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예술 및 체육 등 다양한 분야에서 활용되는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42719"/>
              </p:ext>
            </p:extLst>
          </p:nvPr>
        </p:nvGraphicFramePr>
        <p:xfrm>
          <a:off x="6522720" y="1531542"/>
          <a:ext cx="2160000" cy="3345257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7892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21680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사회과학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자연과학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계열 학과 전체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3725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07398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학습한 후 선택 가능한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대학수학능력시험에서 다수의 학생이 선택한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0226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67175" y="5733145"/>
            <a:ext cx="8082642" cy="920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‘확률과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통계’는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 ‘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수학’을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 배운 후 선택할 수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확률은 일상생활에서 의사결정의 합리적인 선택을 위해서 적용되며 통계는 여론 조사 등에 널리 쓰입니다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자연과학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공학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의학뿐만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 아니라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인문</a:t>
            </a:r>
            <a:r>
              <a:rPr lang="ko-KR" altLang="en-US" sz="1400" b="1" kern="0" spc="-150" dirty="0" err="1">
                <a:solidFill>
                  <a:srgbClr val="000000"/>
                </a:solidFill>
                <a:latin typeface="+mn-ea"/>
              </a:rPr>
              <a:t>･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사회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예체능 등 다양한 분야를 전공하고자 하는 학생들이 선택하는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650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96368"/>
              </p:ext>
            </p:extLst>
          </p:nvPr>
        </p:nvGraphicFramePr>
        <p:xfrm>
          <a:off x="452767" y="1531540"/>
          <a:ext cx="5528086" cy="3335428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050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8824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90472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확률과 통계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∙순열과 조합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∙이항정리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137728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고전의 수용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∙확률의 뜻과 활용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∙조건부 활용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904729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대수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∙확률분포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∙통계적 추정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942" y="4902937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75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기하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61960" y="210549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공통 과목인 ‘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수학’의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좌표평면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도형의 방정식의 내용을 바탕으로 이차곡선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평면벡터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공간도형과 공간좌표에 관하여 학습한다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기하적 관점에서 심화된 수학 지식을 이해하고 활용하도록 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5763"/>
              </p:ext>
            </p:extLst>
          </p:nvPr>
        </p:nvGraphicFramePr>
        <p:xfrm>
          <a:off x="6529493" y="1531543"/>
          <a:ext cx="2124000" cy="3335425"/>
        </p:xfrm>
        <a:graphic>
          <a:graphicData uri="http://schemas.openxmlformats.org/drawingml/2006/table">
            <a:tbl>
              <a:tblPr/>
              <a:tblGrid>
                <a:gridCol w="2124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9478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0849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통계학과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물리학과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건축학과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전자공학과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조선해양공학과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항공운항과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산업디자인학과 등 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3433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097804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학습한 후 선택 가능한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도형 분야에 강점이 있는 학생들에게 추천하는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0226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84472" y="5680073"/>
            <a:ext cx="8082642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이차곡선의 성질을 활용하여 만든 대표적인 장치로 위성안테나</a:t>
            </a:r>
            <a:r>
              <a:rPr lang="en-US" altLang="ko-KR" sz="11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자동차의 전조등</a:t>
            </a:r>
            <a:r>
              <a:rPr lang="en-US" altLang="ko-KR" sz="11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망원경 등이 있습니다</a:t>
            </a:r>
            <a:r>
              <a:rPr lang="en-US" altLang="ko-KR" sz="11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벡터는 어떤 물체에 작용하는 힘이나 속도 등 그 방향과 크기를 동시에 표기해야 의미가 있는 분야에 활용됩니다</a:t>
            </a:r>
            <a:r>
              <a:rPr lang="en-US" altLang="ko-KR" sz="11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공간도형의 개념은 건축설계 및 기계 제작</a:t>
            </a:r>
            <a:r>
              <a:rPr lang="en-US" altLang="ko-KR" sz="11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견고해야 하지만 가벼워야 하는 비행기 제작 등에 이용됩니다</a:t>
            </a:r>
            <a:r>
              <a:rPr lang="en-US" altLang="ko-KR" sz="11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수학</a:t>
            </a:r>
            <a:r>
              <a:rPr lang="en-US" altLang="ko-KR" sz="11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물리</a:t>
            </a:r>
            <a:r>
              <a:rPr lang="en-US" altLang="ko-KR" sz="11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천문</a:t>
            </a:r>
            <a:r>
              <a:rPr lang="en-US" altLang="ko-KR" sz="11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지구과학</a:t>
            </a:r>
            <a:r>
              <a:rPr lang="en-US" altLang="ko-KR" sz="11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건축</a:t>
            </a:r>
            <a:r>
              <a:rPr lang="en-US" altLang="ko-KR" sz="11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기계</a:t>
            </a:r>
            <a:r>
              <a:rPr lang="en-US" altLang="ko-KR" sz="11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항공</a:t>
            </a:r>
            <a:r>
              <a:rPr lang="en-US" altLang="ko-KR" sz="11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전기</a:t>
            </a:r>
            <a:r>
              <a:rPr lang="en-US" altLang="ko-KR" sz="1100" kern="0" spc="-30" dirty="0">
                <a:solidFill>
                  <a:srgbClr val="000000"/>
                </a:solidFill>
                <a:effectLst/>
                <a:latin typeface="+mn-ea"/>
              </a:rPr>
              <a:t>‧</a:t>
            </a: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전자</a:t>
            </a:r>
            <a:r>
              <a:rPr lang="en-US" altLang="ko-KR" sz="11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컴퓨터 등 공간지각 능력이 필요한 분야에 진학하고자 하는 학생은 필수적으로 학습해야 할 </a:t>
            </a:r>
            <a:r>
              <a:rPr lang="ko-KR" altLang="en-US" sz="1100" kern="0" spc="-30" dirty="0">
                <a:solidFill>
                  <a:srgbClr val="000000"/>
                </a:solidFill>
                <a:latin typeface="+mn-ea"/>
              </a:rPr>
              <a:t>과목</a:t>
            </a:r>
            <a:r>
              <a:rPr lang="ko-KR" altLang="en-US" sz="1100" kern="0" spc="-30" dirty="0">
                <a:solidFill>
                  <a:srgbClr val="000000"/>
                </a:solidFill>
                <a:effectLst/>
                <a:latin typeface="+mn-ea"/>
              </a:rPr>
              <a:t>입니다</a:t>
            </a:r>
            <a:r>
              <a:rPr lang="en-US" altLang="ko-KR" sz="11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1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00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5132"/>
              </p:ext>
            </p:extLst>
          </p:nvPr>
        </p:nvGraphicFramePr>
        <p:xfrm>
          <a:off x="452767" y="1531540"/>
          <a:ext cx="5528086" cy="3335428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050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8824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90472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해석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∙이차곡선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137728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고전의 수용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∙벡터의 연산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∙평면벡터의 성분과 내적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904729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대수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∙직선과 평면 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정사영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∙공간좌표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942" y="4902937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1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실용 수학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81624" y="331734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규칙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공간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자료에 대해 학습함으로써 수학이 실생활의 다양한 분야에서 어떻게 활용되는지 이해하고 학습한다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수학을 활용하여 실생활 문제 해결 방법을 학습하는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642250"/>
              </p:ext>
            </p:extLst>
          </p:nvPr>
        </p:nvGraphicFramePr>
        <p:xfrm>
          <a:off x="6522719" y="1531542"/>
          <a:ext cx="2160000" cy="3325593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6815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17115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사회과학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자연과학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공학 계열 학과 전체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3624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04076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수학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을 대체하거나 ‘수학’ 이전에 학습할 수 있는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42977"/>
            <a:ext cx="8082642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구성 내용과 수준이 높지 않아 수학을 어려워하는 학생들이 선택하여 이수할 수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자연 속 수학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착시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소실점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도형의 이동 등 예술작품 속 수학 원리 찾기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비만율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습도 계산 등 생활 속 흥미로운 주제들을 통해 주변에서 접하는 여러 가지 문제를 해결하는 능력을 키울 수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318444"/>
              </p:ext>
            </p:extLst>
          </p:nvPr>
        </p:nvGraphicFramePr>
        <p:xfrm>
          <a:off x="452767" y="1531541"/>
          <a:ext cx="5534860" cy="3335428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727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7927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883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해석기하</a:t>
                      </a: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∙식과 규칙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∙도형과 규칙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1884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기하</a:t>
                      </a: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∙도형의 관찰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∙도형의 표현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883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통계</a:t>
                      </a: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∙자료의 정리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∙자료의 해석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8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경제 수학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81624" y="331734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‘수학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Ⅰ’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을 이수한 후 배울 수 있는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수학의 지식과 기능을 활용하여 실생활에서 접할 수 있는 경제 및 금융의 기본 개념을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배우는 과목이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868939"/>
              </p:ext>
            </p:extLst>
          </p:nvPr>
        </p:nvGraphicFramePr>
        <p:xfrm>
          <a:off x="6509173" y="1531542"/>
          <a:ext cx="2160000" cy="3345258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2548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49095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통계학과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금융수학과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4333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27349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학습한 후 선택 가능한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경제학과로 진학하고자 하는 학생에게 이수하길 권하는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2192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57342" y="5654488"/>
            <a:ext cx="8082642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경제학은 수학과 밀접한 관계가 있습니다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경제 지표나 환율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세금에 대한 개념을 학습하고 수열의 개념을 활용한 원리합계의 개념을 익힐 수 있는 실용적인 과목입니다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또한 함수를 이용하여 어떻게 경제 지표를 표현하는지 학습할 수 있으며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미분이 경제학에 어떻게 쓰이는지 경험할 수 있습니다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부등식 영역의 최대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‧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최소를 배울 수 있는 과목입니다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이때 배우는 미분은 다항함수의 미분으로 수학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Ⅰ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을 배운 학생이라면 충분히 이해할 수 있는 과목입니다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601078"/>
              </p:ext>
            </p:extLst>
          </p:nvPr>
        </p:nvGraphicFramePr>
        <p:xfrm>
          <a:off x="452767" y="1531542"/>
          <a:ext cx="5528086" cy="3345257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050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2536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75497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대수</a:t>
                      </a: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∙경제지표 	∙환율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∙세금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7549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∙이자와 원리합계 	∙연속복리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∙연금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187187"/>
                  </a:ext>
                </a:extLst>
              </a:tr>
              <a:tr h="75497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해석</a:t>
                      </a: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∙함수와 경제 현상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∙함수의 활용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  <a:tr h="75497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∙미분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∙미분과 경제 문제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459990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77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수학과제 탐구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61960" y="203915"/>
            <a:ext cx="59855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수학과제 탐구 방법을 익히고 자신의 관심과 흥미에 맞는 수학과제를 선정하여 탐구하는 과목이다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수학과제 탐구의 목적과 절차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연구 윤리를 학습하고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이를 토대로 이전에 학습한 수학 내용을 더 깊이 탐구하거나 다른 교과와 수학을 융합한 흥미로운 주제를 선택하여 탐구하는 과목이다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9412"/>
              </p:ext>
            </p:extLst>
          </p:nvPr>
        </p:nvGraphicFramePr>
        <p:xfrm>
          <a:off x="6515947" y="1531542"/>
          <a:ext cx="2160000" cy="3355092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40137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15208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사회과학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자연과학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계열 학과 전체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3582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02688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학교생활기록부에 탐구 내용을 기재할 수 있는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8117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50867" y="5684316"/>
            <a:ext cx="8082642" cy="1100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수학과제 탐구 방법을 습득하고 자신의 관심과 흥미에 맞는 수학탐구 과제를 선정하여 학습하는 과목입니다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연구 윤리를 학습한 이후에는 스스로 문헌 연구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공학적 도구 등을 활용하여 학생주도 탐구를 실시하고 보고서 작성한 후 발표하는 식으로 진행됩니다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수학과제 탐구는 자연과학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공학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의학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-30" dirty="0" err="1">
                <a:solidFill>
                  <a:srgbClr val="000000"/>
                </a:solidFill>
                <a:effectLst/>
                <a:latin typeface="+mn-ea"/>
              </a:rPr>
              <a:t>경제･경영학을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 포함한 사회과학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인문학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예술 및 체육 분야를 학습하는 데 기초가 되는 과목입니다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2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575119"/>
              </p:ext>
            </p:extLst>
          </p:nvPr>
        </p:nvGraphicFramePr>
        <p:xfrm>
          <a:off x="452767" y="1531541"/>
          <a:ext cx="5575500" cy="3355092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4791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9464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4802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과제 탐구의 이해</a:t>
                      </a: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304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∙수학과제 탐구의 의미와 필요성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304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∙과제 탐구 방법과 절차 	∙연구 윤리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4802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과제 탐구 실행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및 평가</a:t>
                      </a: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30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∙탐구 주제 선정 	∙탐구 계획 수립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30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∙탐구 수행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30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∙탐구 결과 정리 및 발표 	∙반성 및 평가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46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인공지능 수학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61960" y="203915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4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차 산업혁명의 핵심 분야 중 하나인 인공지능을 이해하고 활용하기 위한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인공지능과 관련된 수학적 지식과 함께 인공지능이 자료를 수학적으로 표현하고 분류하고 예측하며 최적화를 통해 합리적으로 의사결정 하는 과정에 대해 학습하는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366521"/>
              </p:ext>
            </p:extLst>
          </p:nvPr>
        </p:nvGraphicFramePr>
        <p:xfrm>
          <a:off x="6502400" y="1531543"/>
          <a:ext cx="2160000" cy="3335425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9478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0849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AI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융합학부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AI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인공지능학과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정보통신공학과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산업공학과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데이터과학과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통계학과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언어학과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3433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097804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학습한 후 선택 가능한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AI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관련학과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 관련 학과로 진학하는 학생에게 이수하길 권하는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691947"/>
            <a:ext cx="8082642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4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차 산업혁명의 핵심 기술 중 하나가 인공지능 기술입니다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얼굴을 인식해 카메라의 초점을 자동으로 잡아주고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인터넷 검색에서 사용자에 따라 자동으로 </a:t>
            </a:r>
            <a:r>
              <a:rPr lang="ko-KR" altLang="en-US" sz="1200" kern="0" spc="-30" dirty="0" err="1">
                <a:solidFill>
                  <a:srgbClr val="000000"/>
                </a:solidFill>
                <a:effectLst/>
                <a:latin typeface="+mn-ea"/>
              </a:rPr>
              <a:t>추천검색어를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 띄워주는 등 인공지능은 이미 실생활에 접목되고 있으며 인공지능 기술을 이용해서 다양한 분야에서 혁신과 변화가 가속될 것으로 예측되고 있습니다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인공지능의 기본적인 원리를 이해하고 활용하기 위한 기초 소양을 제공하는 과목으로 정보 교과처럼 느껴질 수 있지만 엄연히 수학 교과입니다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865761"/>
              </p:ext>
            </p:extLst>
          </p:nvPr>
        </p:nvGraphicFramePr>
        <p:xfrm>
          <a:off x="452767" y="1531540"/>
          <a:ext cx="5521313" cy="3335427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29373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40922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52559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인공지능과 수학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∙인공지능과 관련된 수학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9375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자료의 표현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∙텍스트 자료의 표현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∙이미지 자료의 표현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336592"/>
                  </a:ext>
                </a:extLst>
              </a:tr>
              <a:tr h="9375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분류와 예측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∙자료의 분류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∙경향성과 예측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011931"/>
                  </a:ext>
                </a:extLst>
              </a:tr>
              <a:tr h="52559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최적화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∙최적화와 의사 결정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62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32921-39AB-F622-2CD6-0F08C8CBEA22}"/>
              </a:ext>
            </a:extLst>
          </p:cNvPr>
          <p:cNvSpPr txBox="1"/>
          <p:nvPr/>
        </p:nvSpPr>
        <p:spPr>
          <a:xfrm>
            <a:off x="501060" y="1585043"/>
            <a:ext cx="409951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영어 교과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8578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영어 회화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61960" y="351399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실생활이나 학업과 관련한 상황에서 자주 사용하는 영어 표현을 학습하고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주어진 상황에서 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의사소통하는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능력을 기르도록 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43988"/>
              </p:ext>
            </p:extLst>
          </p:nvPr>
        </p:nvGraphicFramePr>
        <p:xfrm>
          <a:off x="6502400" y="1531543"/>
          <a:ext cx="2160000" cy="3345258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40077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10470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항공서비스학과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호텔경영학과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비서행정학과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관광통역과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국제관계학과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347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099239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어휘 수 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1,500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단어 이내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초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 어휘 제외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일반 선택 과목 중에서는 배워야 할 단어 수가 가장 적음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진로는 통역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관광산업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서비스 직종 등의 분야임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67175" y="5792138"/>
            <a:ext cx="8082642" cy="90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20">
                <a:solidFill>
                  <a:srgbClr val="000000"/>
                </a:solidFill>
                <a:effectLst/>
                <a:latin typeface="경기천년제목 Light"/>
                <a:ea typeface="경기천년제목 Light"/>
              </a:rPr>
              <a:t>영어 과목 중 가장 학습 부담이 적은 과목으로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경기천년제목 Light"/>
                <a:ea typeface="경기천년제목 Light"/>
              </a:rPr>
              <a:t>,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경기천년제목 Light"/>
                <a:ea typeface="경기천년제목 Light"/>
              </a:rPr>
              <a:t>실생활뿐만 아니라 다양한 주제로 듣고 이해한 내용을 바탕으로 말할 수 있는 역량이 필요한 학생들이 선택합니다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경기천년제목 Light"/>
                <a:ea typeface="경기천년제목 Light"/>
              </a:rPr>
              <a:t>.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경기천년제목 Light"/>
                <a:ea typeface="경기천년제목 Light"/>
              </a:rPr>
              <a:t>다양한 실용적인 내용이나 기초적인 학문 영역의 내용을 이해하며 자신의 생각이나 의견을 형식에 맞게 의사소통하는 능력을 기를 수 있는 과목입니다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경기천년제목 Light"/>
                <a:ea typeface="경기천년제목 Light"/>
              </a:rPr>
              <a:t>. </a:t>
            </a:r>
            <a:endParaRPr lang="ko-KR" altLang="en-US" sz="1300" kern="0" spc="-20">
              <a:solidFill>
                <a:srgbClr val="000000"/>
              </a:solidFill>
              <a:effectLst/>
              <a:latin typeface="경기천년제목 Light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979234"/>
              </p:ext>
            </p:extLst>
          </p:nvPr>
        </p:nvGraphicFramePr>
        <p:xfrm>
          <a:off x="452767" y="1531539"/>
          <a:ext cx="5568726" cy="3349335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4114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41966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4648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듣기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줄거리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	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∙일이나 사건의 순서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전후 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결과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∙상황 및 화자 간의 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화자의 의도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태도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4648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말하기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방법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절차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∙주제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자기소개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계획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∙일이나 사건의 순서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전후 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결과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3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일반고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자율고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포함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이수 기준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*</a:t>
            </a:r>
            <a:endParaRPr lang="ko-KR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2020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A72D1B7E-4692-D59B-AC8B-8DF366247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09728"/>
              </p:ext>
            </p:extLst>
          </p:nvPr>
        </p:nvGraphicFramePr>
        <p:xfrm>
          <a:off x="257203" y="908234"/>
          <a:ext cx="8680319" cy="4578338"/>
        </p:xfrm>
        <a:graphic>
          <a:graphicData uri="http://schemas.openxmlformats.org/drawingml/2006/table">
            <a:tbl>
              <a:tblPr/>
              <a:tblGrid>
                <a:gridCol w="1240045">
                  <a:extLst>
                    <a:ext uri="{9D8B030D-6E8A-4147-A177-3AD203B41FA5}">
                      <a16:colId xmlns:a16="http://schemas.microsoft.com/office/drawing/2014/main" val="3804772655"/>
                    </a:ext>
                  </a:extLst>
                </a:gridCol>
                <a:gridCol w="269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6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5387">
                  <a:extLst>
                    <a:ext uri="{9D8B030D-6E8A-4147-A177-3AD203B41FA5}">
                      <a16:colId xmlns:a16="http://schemas.microsoft.com/office/drawing/2014/main" val="3965198587"/>
                    </a:ext>
                  </a:extLst>
                </a:gridCol>
              </a:tblGrid>
              <a:tr h="575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교과영역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교과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군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공통 과목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필수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이수  학점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자율 편성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기초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국어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국어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(8)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학생의 </a:t>
                      </a:r>
                      <a:endParaRPr lang="en-US" altLang="ko-KR" sz="1500" b="1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적성과 진로를 고려하여 편성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수학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(8)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0" kern="0" spc="-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영어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(8)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0" kern="0" spc="-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한국사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한국사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(6)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0" kern="0" spc="-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탐구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사회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역사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도덕 포함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통합사회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(8)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0" kern="0" spc="-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과학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통합과학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(8)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과학탐구실험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(2)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0" kern="0" spc="-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체육･예술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체육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0" kern="0" spc="-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예술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0" kern="0" spc="-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생활･교양</a:t>
                      </a: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기술･가정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외국어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한문</a:t>
                      </a: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교양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0" kern="0" spc="-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394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소계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3896" marR="53896" marT="14901" marB="149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53896" marR="53896" marT="14901" marB="149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394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u="none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창의적 체험활동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3896" marR="53896" marT="14901" marB="149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53896" marR="53896" marT="14901" marB="149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u="none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altLang="ko-KR" sz="1500" b="1" u="none" kern="120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(306</a:t>
                      </a:r>
                      <a:r>
                        <a:rPr lang="ko-KR" altLang="en-US" sz="1500" b="1" u="none" kern="120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r>
                        <a:rPr lang="en-US" altLang="ko-KR" sz="1500" b="1" u="none" kern="120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500" b="1" u="none" kern="120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700" b="0" kern="0" spc="-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394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총 이수단위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3896" marR="53896" marT="14901" marB="149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53896" marR="53896" marT="14901" marB="149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0" kern="0" spc="-15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96" marR="53896" marT="14901" marB="14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69CCED-F7A7-7C42-7026-922A0CC48A97}"/>
              </a:ext>
            </a:extLst>
          </p:cNvPr>
          <p:cNvSpPr txBox="1"/>
          <p:nvPr/>
        </p:nvSpPr>
        <p:spPr>
          <a:xfrm>
            <a:off x="257203" y="5587717"/>
            <a:ext cx="82939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dirty="0">
                <a:latin typeface="+mn-ea"/>
              </a:rPr>
              <a:t>* </a:t>
            </a:r>
            <a:r>
              <a:rPr lang="en-US" altLang="ko-KR" sz="1200" kern="0" dirty="0">
                <a:latin typeface="+mn-ea"/>
              </a:rPr>
              <a:t>1</a:t>
            </a:r>
            <a:r>
              <a:rPr lang="ko-KR" altLang="en-US" sz="1200" kern="0" dirty="0">
                <a:latin typeface="+mn-ea"/>
              </a:rPr>
              <a:t>학점은 </a:t>
            </a:r>
            <a:r>
              <a:rPr lang="en-US" altLang="ko-KR" sz="1200" kern="0" dirty="0">
                <a:latin typeface="+mn-ea"/>
              </a:rPr>
              <a:t>50</a:t>
            </a:r>
            <a:r>
              <a:rPr lang="ko-KR" altLang="en-US" sz="1200" kern="0" dirty="0">
                <a:latin typeface="+mn-ea"/>
              </a:rPr>
              <a:t>분을 기준으로 하여 </a:t>
            </a:r>
            <a:r>
              <a:rPr lang="en-US" altLang="ko-KR" sz="1200" kern="0" dirty="0">
                <a:latin typeface="+mn-ea"/>
              </a:rPr>
              <a:t>17</a:t>
            </a:r>
            <a:r>
              <a:rPr lang="ko-KR" altLang="en-US" sz="1200" kern="0" dirty="0">
                <a:latin typeface="+mn-ea"/>
              </a:rPr>
              <a:t>회를 이수하는 </a:t>
            </a:r>
            <a:r>
              <a:rPr lang="ko-KR" altLang="en-US" sz="1200" kern="0" dirty="0" err="1">
                <a:latin typeface="+mn-ea"/>
              </a:rPr>
              <a:t>수업량이다</a:t>
            </a:r>
            <a:r>
              <a:rPr lang="en-US" altLang="ko-KR" sz="1200" kern="0" dirty="0">
                <a:latin typeface="+mn-ea"/>
              </a:rPr>
              <a:t>.  </a:t>
            </a:r>
            <a:r>
              <a:rPr lang="ko-KR" altLang="en-US" sz="1200" kern="0" dirty="0">
                <a:latin typeface="+mn-ea"/>
              </a:rPr>
              <a:t>단</a:t>
            </a:r>
            <a:r>
              <a:rPr lang="en-US" altLang="ko-KR" sz="1200" kern="0" dirty="0">
                <a:latin typeface="+mn-ea"/>
              </a:rPr>
              <a:t>, 1</a:t>
            </a:r>
            <a:r>
              <a:rPr lang="ko-KR" altLang="en-US" sz="1200" kern="0" dirty="0">
                <a:latin typeface="+mn-ea"/>
              </a:rPr>
              <a:t>회는 학교가 자율적으로 운영할 수 있다</a:t>
            </a:r>
            <a:r>
              <a:rPr lang="en-US" altLang="ko-KR" sz="1200" kern="0" dirty="0">
                <a:latin typeface="+mn-ea"/>
              </a:rPr>
              <a:t>.</a:t>
            </a:r>
            <a:endParaRPr lang="ko-KR" altLang="en-US" sz="1200" kern="0" dirty="0">
              <a:latin typeface="+mn-ea"/>
            </a:endParaRPr>
          </a:p>
          <a:p>
            <a:pPr marL="106680" marR="0" indent="-10668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dirty="0">
                <a:latin typeface="+mn-ea"/>
              </a:rPr>
              <a:t>* 필수 이수 학점의 학점 수는 해당 교과</a:t>
            </a:r>
            <a:r>
              <a:rPr lang="en-US" altLang="ko-KR" sz="1200" kern="0" dirty="0">
                <a:latin typeface="+mn-ea"/>
              </a:rPr>
              <a:t>(</a:t>
            </a:r>
            <a:r>
              <a:rPr lang="ko-KR" altLang="en-US" sz="1200" kern="0" dirty="0">
                <a:latin typeface="+mn-ea"/>
              </a:rPr>
              <a:t>군</a:t>
            </a:r>
            <a:r>
              <a:rPr lang="en-US" altLang="ko-KR" sz="1200" kern="0" dirty="0">
                <a:latin typeface="+mn-ea"/>
              </a:rPr>
              <a:t>)</a:t>
            </a:r>
            <a:r>
              <a:rPr lang="ko-KR" altLang="en-US" sz="1200" kern="0" dirty="0">
                <a:latin typeface="+mn-ea"/>
              </a:rPr>
              <a:t>의 ‘최소 이수 </a:t>
            </a:r>
            <a:r>
              <a:rPr lang="ko-KR" altLang="en-US" sz="1200" kern="0" dirty="0" err="1">
                <a:latin typeface="+mn-ea"/>
              </a:rPr>
              <a:t>학점’으로</a:t>
            </a:r>
            <a:r>
              <a:rPr lang="ko-KR" altLang="en-US" sz="1200" kern="0" dirty="0">
                <a:latin typeface="+mn-ea"/>
              </a:rPr>
              <a:t> 공통 과목 학점 수를 포함한다</a:t>
            </a:r>
            <a:r>
              <a:rPr lang="en-US" altLang="ko-KR" sz="1200" kern="0" dirty="0">
                <a:latin typeface="+mn-ea"/>
              </a:rPr>
              <a:t>. </a:t>
            </a:r>
            <a:endParaRPr lang="ko-KR" altLang="en-US" sz="1200" kern="0" dirty="0">
              <a:latin typeface="+mn-ea"/>
            </a:endParaRPr>
          </a:p>
          <a:p>
            <a:pPr marL="171450" indent="-171450" algn="just" fontAlgn="base" latinLnBrk="1"/>
            <a:r>
              <a:rPr lang="ko-KR" altLang="en-US" sz="1200" kern="0" dirty="0">
                <a:latin typeface="+mn-ea"/>
              </a:rPr>
              <a:t>* 기초 교과 영역</a:t>
            </a:r>
            <a:r>
              <a:rPr lang="en-US" altLang="ko-KR" sz="1200" kern="0" dirty="0">
                <a:latin typeface="+mn-ea"/>
              </a:rPr>
              <a:t>(</a:t>
            </a:r>
            <a:r>
              <a:rPr lang="ko-KR" altLang="en-US" sz="1200" kern="0" dirty="0">
                <a:latin typeface="+mn-ea"/>
              </a:rPr>
              <a:t>국어</a:t>
            </a:r>
            <a:r>
              <a:rPr lang="en-US" altLang="ko-KR" sz="1200" kern="0" dirty="0">
                <a:latin typeface="+mn-ea"/>
              </a:rPr>
              <a:t>, </a:t>
            </a:r>
            <a:r>
              <a:rPr lang="ko-KR" altLang="en-US" sz="1200" kern="0" dirty="0">
                <a:latin typeface="+mn-ea"/>
              </a:rPr>
              <a:t>수학</a:t>
            </a:r>
            <a:r>
              <a:rPr lang="en-US" altLang="ko-KR" sz="1200" kern="0" dirty="0">
                <a:latin typeface="+mn-ea"/>
              </a:rPr>
              <a:t>, </a:t>
            </a:r>
            <a:r>
              <a:rPr lang="ko-KR" altLang="en-US" sz="1200" kern="0" dirty="0">
                <a:latin typeface="+mn-ea"/>
              </a:rPr>
              <a:t>영어</a:t>
            </a:r>
            <a:r>
              <a:rPr lang="en-US" altLang="ko-KR" sz="1200" kern="0" dirty="0">
                <a:latin typeface="+mn-ea"/>
              </a:rPr>
              <a:t>, </a:t>
            </a:r>
            <a:r>
              <a:rPr lang="ko-KR" altLang="en-US" sz="1200" kern="0" dirty="0">
                <a:latin typeface="+mn-ea"/>
              </a:rPr>
              <a:t>한국사</a:t>
            </a:r>
            <a:r>
              <a:rPr lang="en-US" altLang="ko-KR" sz="1200" kern="0" dirty="0">
                <a:latin typeface="+mn-ea"/>
              </a:rPr>
              <a:t>) </a:t>
            </a:r>
            <a:r>
              <a:rPr lang="ko-KR" altLang="en-US" sz="1200" kern="0" dirty="0">
                <a:latin typeface="+mn-ea"/>
              </a:rPr>
              <a:t>이수 학점 총합은 교과 총 이수 학점의 </a:t>
            </a:r>
            <a:r>
              <a:rPr lang="en-US" altLang="ko-KR" sz="1200" kern="0" dirty="0">
                <a:latin typeface="+mn-ea"/>
              </a:rPr>
              <a:t>50%</a:t>
            </a:r>
            <a:r>
              <a:rPr lang="ko-KR" altLang="en-US" sz="1200" kern="0" dirty="0">
                <a:latin typeface="+mn-ea"/>
              </a:rPr>
              <a:t>를 초과할 수 없다</a:t>
            </a:r>
            <a:r>
              <a:rPr lang="en-US" altLang="ko-KR" sz="1200" kern="0" dirty="0">
                <a:latin typeface="+mn-ea"/>
              </a:rPr>
              <a:t>. </a:t>
            </a:r>
          </a:p>
          <a:p>
            <a:pPr marL="115570" marR="0" indent="-11557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dirty="0">
                <a:latin typeface="+mn-ea"/>
              </a:rPr>
              <a:t>* </a:t>
            </a:r>
            <a:r>
              <a:rPr lang="ko-KR" altLang="en-US" sz="1200" kern="0" dirty="0" err="1">
                <a:latin typeface="+mn-ea"/>
              </a:rPr>
              <a:t>자율형사립고의</a:t>
            </a:r>
            <a:r>
              <a:rPr lang="ko-KR" altLang="en-US" sz="1200" kern="0" dirty="0">
                <a:latin typeface="+mn-ea"/>
              </a:rPr>
              <a:t> 경우 예술 교과</a:t>
            </a:r>
            <a:r>
              <a:rPr lang="en-US" altLang="ko-KR" sz="1200" kern="0" dirty="0">
                <a:latin typeface="+mn-ea"/>
              </a:rPr>
              <a:t>(</a:t>
            </a:r>
            <a:r>
              <a:rPr lang="ko-KR" altLang="en-US" sz="1200" kern="0" dirty="0">
                <a:latin typeface="+mn-ea"/>
              </a:rPr>
              <a:t>군</a:t>
            </a:r>
            <a:r>
              <a:rPr lang="en-US" altLang="ko-KR" sz="1200" kern="0" dirty="0">
                <a:latin typeface="+mn-ea"/>
              </a:rPr>
              <a:t>) 5</a:t>
            </a:r>
            <a:r>
              <a:rPr lang="ko-KR" altLang="en-US" sz="1200" kern="0" dirty="0">
                <a:latin typeface="+mn-ea"/>
              </a:rPr>
              <a:t>학점</a:t>
            </a:r>
            <a:r>
              <a:rPr lang="en-US" altLang="ko-KR" sz="1200" kern="0" dirty="0">
                <a:latin typeface="+mn-ea"/>
              </a:rPr>
              <a:t>, </a:t>
            </a:r>
            <a:r>
              <a:rPr lang="ko-KR" altLang="en-US" sz="1200" kern="0" dirty="0" err="1">
                <a:latin typeface="+mn-ea"/>
              </a:rPr>
              <a:t>생활･교양</a:t>
            </a:r>
            <a:r>
              <a:rPr lang="ko-KR" altLang="en-US" sz="1200" kern="0" dirty="0">
                <a:latin typeface="+mn-ea"/>
              </a:rPr>
              <a:t> 영역 </a:t>
            </a:r>
            <a:r>
              <a:rPr lang="en-US" altLang="ko-KR" sz="1200" kern="0" dirty="0">
                <a:latin typeface="+mn-ea"/>
              </a:rPr>
              <a:t>12</a:t>
            </a:r>
            <a:r>
              <a:rPr lang="ko-KR" altLang="en-US" sz="1200" kern="0">
                <a:latin typeface="+mn-ea"/>
              </a:rPr>
              <a:t>학점 </a:t>
            </a:r>
            <a:r>
              <a:rPr lang="ko-KR" altLang="en-US" sz="1200" kern="0" dirty="0">
                <a:latin typeface="+mn-ea"/>
              </a:rPr>
              <a:t>이상 이수할 것을 권장한다</a:t>
            </a:r>
            <a:r>
              <a:rPr lang="en-US" altLang="ko-KR" sz="1200" kern="0" dirty="0">
                <a:latin typeface="+mn-ea"/>
              </a:rPr>
              <a:t>.</a:t>
            </a:r>
            <a:endParaRPr lang="ko-KR" altLang="en-US" sz="1200" kern="0" dirty="0">
              <a:latin typeface="+mn-ea"/>
            </a:endParaRPr>
          </a:p>
          <a:p>
            <a:pPr marL="171450" indent="-171450" algn="just" fontAlgn="base" latinLnBrk="1"/>
            <a:endParaRPr lang="ko-KR" altLang="en-US" sz="1200" kern="0" dirty="0"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1207B0-3067-5AD5-F546-C8A68A977E95}"/>
              </a:ext>
            </a:extLst>
          </p:cNvPr>
          <p:cNvSpPr txBox="1"/>
          <p:nvPr/>
        </p:nvSpPr>
        <p:spPr>
          <a:xfrm>
            <a:off x="257203" y="6480205"/>
            <a:ext cx="6526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*: 2023</a:t>
            </a:r>
            <a:r>
              <a:rPr lang="ko-KR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년 입학생 기준임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17107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영어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Ⅰ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1792" y="203915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ʻ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영어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ʼ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에서 배운 내용을 활용하여 실생활에 필요한 의사소통 능력을 향상하고 학습자의 진로 및 전공 분야와 관련한 실용적인 정보와 기초 학문 영역의 지식 및 정보를 다루는데 필요한 영어 의사소통 능력을 기르는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390038"/>
              </p:ext>
            </p:extLst>
          </p:nvPr>
        </p:nvGraphicFramePr>
        <p:xfrm>
          <a:off x="6495627" y="1531542"/>
          <a:ext cx="2160000" cy="3427103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5156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77698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영어영문학과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 통번역학과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자율전공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상경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자연 계열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496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48165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어휘 수 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2,000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단어 이내로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공통영어’ 과목보다는 학습할 어휘 수가 많음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말하기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듣기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쓰기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읽기 네가지 영역에서 영어 의사소통 능력을 골고루 학습함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50607" y="5728692"/>
            <a:ext cx="8082642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300" kern="0" spc="-20" dirty="0">
                <a:solidFill>
                  <a:srgbClr val="000000"/>
                </a:solidFill>
                <a:effectLst/>
                <a:latin typeface="+mn-ea"/>
              </a:rPr>
              <a:t>1</a:t>
            </a:r>
            <a:r>
              <a:rPr lang="ko-KR" altLang="en-US" sz="1300" kern="0" spc="-20" dirty="0">
                <a:solidFill>
                  <a:srgbClr val="000000"/>
                </a:solidFill>
                <a:effectLst/>
                <a:latin typeface="+mn-ea"/>
              </a:rPr>
              <a:t>학년 때 배운 ‘</a:t>
            </a:r>
            <a:r>
              <a:rPr lang="ko-KR" altLang="en-US" sz="1300" kern="0" spc="-20" dirty="0" err="1">
                <a:solidFill>
                  <a:srgbClr val="000000"/>
                </a:solidFill>
                <a:effectLst/>
                <a:latin typeface="+mn-ea"/>
              </a:rPr>
              <a:t>영어’의</a:t>
            </a:r>
            <a:r>
              <a:rPr lang="ko-KR" altLang="en-US" sz="1300" kern="0" spc="-20" dirty="0">
                <a:solidFill>
                  <a:srgbClr val="000000"/>
                </a:solidFill>
                <a:effectLst/>
                <a:latin typeface="+mn-ea"/>
              </a:rPr>
              <a:t> 내용을 심화하여 듣기</a:t>
            </a:r>
            <a:r>
              <a:rPr lang="en-US" altLang="ko-KR" sz="1300" kern="0" spc="-2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20" dirty="0">
                <a:solidFill>
                  <a:srgbClr val="000000"/>
                </a:solidFill>
                <a:effectLst/>
                <a:latin typeface="+mn-ea"/>
              </a:rPr>
              <a:t>말하기</a:t>
            </a:r>
            <a:r>
              <a:rPr lang="en-US" altLang="ko-KR" sz="1300" kern="0" spc="-2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20" dirty="0">
                <a:solidFill>
                  <a:srgbClr val="000000"/>
                </a:solidFill>
                <a:effectLst/>
                <a:latin typeface="+mn-ea"/>
              </a:rPr>
              <a:t>읽기</a:t>
            </a:r>
            <a:r>
              <a:rPr lang="en-US" altLang="ko-KR" sz="1300" kern="0" spc="-2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20" dirty="0">
                <a:solidFill>
                  <a:srgbClr val="000000"/>
                </a:solidFill>
                <a:effectLst/>
                <a:latin typeface="+mn-ea"/>
              </a:rPr>
              <a:t>쓰기 능력을 기르는 과목입니다</a:t>
            </a:r>
            <a:r>
              <a:rPr lang="en-US" altLang="ko-KR" sz="1300" kern="0" spc="-2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20" dirty="0">
                <a:solidFill>
                  <a:srgbClr val="000000"/>
                </a:solidFill>
                <a:effectLst/>
                <a:latin typeface="+mn-ea"/>
              </a:rPr>
              <a:t>기초 학문 영역의 지식 및 정보와 실용적인 정보도 폭넓게 다루므로 모든 전공 분야의 전공지식 습득을 위한 기본적인 영어 의사소통 능력을 기를 수 있는 과목입니다</a:t>
            </a:r>
            <a:r>
              <a:rPr lang="en-US" altLang="ko-KR" sz="1300" kern="0" spc="-2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934486"/>
              </p:ext>
            </p:extLst>
          </p:nvPr>
        </p:nvGraphicFramePr>
        <p:xfrm>
          <a:off x="452767" y="1531540"/>
          <a:ext cx="5575500" cy="3427104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4791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3234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7126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듣기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줄거리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∙일이나 사건의 순서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전후 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결과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∙상황 및 화자 간의 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화자의 의도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태도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7126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말하기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방법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절차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∙주제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자기소개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계획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∙일이나 사건의 순서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전후 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결과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9354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읽기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∙그림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줄거리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∙문맥 속 낱말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문장의 의미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글의 숨겨진 의미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∙일이나 사건의 순서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전후 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결과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∙필자의 의도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5931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쓰기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상황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계획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사건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∙그림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서식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이메일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메모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266" y="1144736"/>
            <a:ext cx="688058" cy="35107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706015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영어 독해와 작문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61960" y="351399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실생활의 다양한 주제와 학업과 관련한 표현을 중심으로 학습자의 진로와 전공 분야에 따라 다양한 글을 읽고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이해하며 자신의 생각을 글로 표현하는 능력을 기르는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192896"/>
              </p:ext>
            </p:extLst>
          </p:nvPr>
        </p:nvGraphicFramePr>
        <p:xfrm>
          <a:off x="6509173" y="1531543"/>
          <a:ext cx="2160000" cy="3349331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40990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28844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영어영문학과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영어통번역학과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자율전공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상경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자연 계열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4239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308590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어휘 수 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2,200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단어 이내로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’에 비해 고급 영어 독해 및 작문 내용으로 구성되었으며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독해를 바탕으로 작문 활동을 통해 생각을 구조화하고 영어로 표현하는 연습을 함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53408"/>
            <a:ext cx="8082642" cy="90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20">
                <a:solidFill>
                  <a:srgbClr val="000000"/>
                </a:solidFill>
                <a:effectLst/>
                <a:latin typeface="+mj-ea"/>
                <a:ea typeface="+mj-ea"/>
              </a:rPr>
              <a:t>대체로 ‘영어</a:t>
            </a:r>
            <a:r>
              <a:rPr lang="en-US" altLang="ko-KR" sz="1300" kern="0" spc="20">
                <a:solidFill>
                  <a:srgbClr val="000000"/>
                </a:solidFill>
                <a:effectLst/>
                <a:latin typeface="+mj-ea"/>
                <a:ea typeface="+mj-ea"/>
              </a:rPr>
              <a:t>Ⅰ</a:t>
            </a:r>
            <a:r>
              <a:rPr lang="ko-KR" altLang="en-US" sz="1300" kern="0" spc="20">
                <a:solidFill>
                  <a:srgbClr val="000000"/>
                </a:solidFill>
                <a:effectLst/>
                <a:latin typeface="+mj-ea"/>
                <a:ea typeface="+mj-ea"/>
              </a:rPr>
              <a:t>’에 비해 높은 수준의 지문을 다루며</a:t>
            </a:r>
            <a:r>
              <a:rPr lang="en-US" altLang="ko-KR" sz="1300" kern="0" spc="2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20">
                <a:solidFill>
                  <a:srgbClr val="000000"/>
                </a:solidFill>
                <a:effectLst/>
                <a:latin typeface="+mj-ea"/>
                <a:ea typeface="+mj-ea"/>
              </a:rPr>
              <a:t>독해 능력을 바탕으로 구조화된 작문 능력을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기를 수 있습니다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영어로 된 전문적인 글을 읽고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표현하는 글을 쓰는 영문학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번역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동시통역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무역 등의 직종을 꿈꾸는 학생이 주로 수강하는 과목입니다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endParaRPr lang="ko-KR" altLang="en-US" sz="1300" kern="0" spc="-2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9169"/>
              </p:ext>
            </p:extLst>
          </p:nvPr>
        </p:nvGraphicFramePr>
        <p:xfrm>
          <a:off x="452767" y="1531539"/>
          <a:ext cx="5575500" cy="3349335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4791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41966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4648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읽기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∙그림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줄거리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∙일이나 사건의 순서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전후 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결과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∙문맥 속 낱말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문장의 의미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글의 숨겨진 의미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∙필자의 의도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4648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쓰기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상황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계획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미래의 계획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∙그림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서식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이메일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메모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068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76478" y="504436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영어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49758" y="188515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일반 선택 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과목군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내의 다른 과목에서 배운 내용을 심화하여 실생활의 다양한 상황에서 필요한 의사소통 능력을 향상시키고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학습자들의 진로 및 전공 분야와 관련된 영어 이해 능력과 표현 능력을 기르는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9631" y="1140591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189995"/>
              </p:ext>
            </p:extLst>
          </p:nvPr>
        </p:nvGraphicFramePr>
        <p:xfrm>
          <a:off x="6502399" y="1531543"/>
          <a:ext cx="2160000" cy="3427101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3363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97248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영어영문학과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영어통번역학과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자율전공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상경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의학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자연 계열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3184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64372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어휘 수 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2,500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단어 이내로 영어과목 중 </a:t>
                      </a:r>
                      <a:r>
                        <a:rPr lang="ko-KR" altLang="en-US" sz="1000" kern="0" spc="-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어휘수가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많은 편이며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일반 선택 과목 중 가장 높은 수준임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수능에서 고득점 획득을 위해 필수적인 </a:t>
                      </a:r>
                      <a:r>
                        <a:rPr lang="ko-KR" altLang="en-US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과목임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50607" y="5728692"/>
            <a:ext cx="8082642" cy="90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다양한 진로 및 전공 분야와 관련된 주제에 대해 학습하며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, ‘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영어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Ⅰ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’이나 ‘영어 독해와 작문’에 비해 내용 및 표현이 한층 심화된 과목입니다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전문적인 학술 보고서 작성이나 에세이 쓰기 등의 활동을 통해 높은 수준의 영어 의사소통 능력을 기를 수 있는 과목입니다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endParaRPr lang="ko-KR" altLang="en-US" sz="1300" kern="0" spc="-2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01603"/>
              </p:ext>
            </p:extLst>
          </p:nvPr>
        </p:nvGraphicFramePr>
        <p:xfrm>
          <a:off x="452767" y="1531540"/>
          <a:ext cx="5548406" cy="3427104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082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3234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7126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듣기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줄거리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∙일이나 사건의 순서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전후 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결과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∙상황 및 화자 간의 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화자의 의도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태도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7126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말하기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방법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절차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∙주제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자기소개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계획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∙일이나 사건의 순서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전후 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결과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9354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읽기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∙그림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줄거리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∙문맥 속 낱말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문장의 의미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글의 숨겨진 의미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∙일이나 사건의 순서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전후 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결과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∙필자의 의도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5931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쓰기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상황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계획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사건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∙그림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서식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이메일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메모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  <p:pic>
        <p:nvPicPr>
          <p:cNvPr id="23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625" y="1104831"/>
            <a:ext cx="758825" cy="38718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871275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실용 영어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1792" y="331734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실생활에 필요한 의사소통 능력을 향상하고 학습자의 진로 분야와 관련된 기본 영어 이해 능력과 표현 능력의 기초를 다지는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122000"/>
              </p:ext>
            </p:extLst>
          </p:nvPr>
        </p:nvGraphicFramePr>
        <p:xfrm>
          <a:off x="6509173" y="1531542"/>
          <a:ext cx="2160000" cy="3355089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1584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17371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영어통번역과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서양어문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관광통역과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상경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계열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413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307739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어휘 수 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2,000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단어 이내이며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실생활에서 다양한 주제로 외국인과 </a:t>
                      </a:r>
                      <a:r>
                        <a:rPr lang="ko-KR" altLang="en-US" sz="1000" kern="0" spc="-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의사소통할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수 있기를 희망하는 경우 수강함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공통 과목의 영어의 수준과 비슷하지만 실생활 주제에 초점을 맞춘 과목임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88020"/>
            <a:ext cx="8082642" cy="90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비교적 학습 부담이 적은 과목으로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학문적 영역보다는 실생활 중심의 주제에 대해 배울 수 있습니다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상황과 목적에 맞게 영어를 자유롭게 사용하면서 협동능력과 인성을 키우길 희망하는 학생들이 주로 수강하는 과목입니다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endParaRPr lang="ko-KR" altLang="en-US" sz="1300" kern="0" spc="-2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2575"/>
              </p:ext>
            </p:extLst>
          </p:nvPr>
        </p:nvGraphicFramePr>
        <p:xfrm>
          <a:off x="452767" y="1531540"/>
          <a:ext cx="5548406" cy="3348932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082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3868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7262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듣기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∙방송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광고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안내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줄거리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∙일이나 사건의 순서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전후 관계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원인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결과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∙상황 및 화자 간의 관계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화자의 의도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심정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태도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7262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말하기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∙사람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사물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장소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의견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감정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중심 내용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∙그림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서식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9532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읽기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∙광고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안내문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줄거리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∙일이나 사건의 순서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전후 관계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원인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결과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∙필자의 의도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심정</a:t>
                      </a:r>
                      <a:r>
                        <a:rPr lang="en-US" altLang="ko-KR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60442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쓰기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∙대상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상황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의견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감정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그림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∙서식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이메일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메모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160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영어권 문화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1792" y="177498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글로벌 시대에 영어로 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의사소통할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수 있는 능력을 기르고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영어를 사용하는 다양한 문화적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언어적 배경의 사람들과 의사소통을 하기 위한 문화적 소양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타인에 대한 배려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세계시민 의식을 기르는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741030"/>
              </p:ext>
            </p:extLst>
          </p:nvPr>
        </p:nvGraphicFramePr>
        <p:xfrm>
          <a:off x="6515946" y="1531542"/>
          <a:ext cx="2160000" cy="3326333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4899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88498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영어영문학과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통번역학과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서양어문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 계열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항공서비스학과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관광 통역과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774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81100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어휘 수 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2,200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단어 이내로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문화적 배경이 되는 다양한 주제에 대하여 학습함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.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어휘 수는 ‘영어 독해와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작문’과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 비슷하지만 좀 더 일상생활과 친숙한 주제를 다룸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  <a:cs typeface="+mn-cs"/>
                        </a:rPr>
                        <a:t>. </a:t>
                      </a:r>
                      <a:endParaRPr lang="ko-KR" altLang="en-US" sz="1000" kern="0" spc="-3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88020"/>
            <a:ext cx="8082642" cy="90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영어권 문화의 생활양식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풍습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사고방식 등을 학습하여 영어 이해 및 표현력을 기를 수 있는 과목으로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-4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타문화권</a:t>
            </a:r>
            <a:r>
              <a:rPr lang="ko-KR" altLang="en-US" sz="1300" kern="0" spc="-4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사람들과 교류할 기회가 많은 직종에 종사하길 희망하는 학생들에게 추천합니다</a:t>
            </a:r>
            <a:r>
              <a:rPr lang="en-US" altLang="ko-KR" sz="1300" kern="0" spc="-4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1300" kern="0" spc="-4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언어뿐만 아니라 문화를 배우면서 국제적 안목을 키울 수 있는 과목입니다</a:t>
            </a:r>
            <a:r>
              <a:rPr lang="en-US" altLang="ko-KR" sz="1300" kern="0" spc="-4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45212"/>
              </p:ext>
            </p:extLst>
          </p:nvPr>
        </p:nvGraphicFramePr>
        <p:xfrm>
          <a:off x="452767" y="1531540"/>
          <a:ext cx="5541633" cy="3326335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1405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3639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7213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듣기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∙생활양식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풍습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사고방식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타 문화 이해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∙주제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화자의 의도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심정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태도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7213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말하기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∙생활양식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풍습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사고방식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타 문화 이해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∙문화 비교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대조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언어적･비언어적 의사소통 방식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946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읽기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∙생활양식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풍습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사고방식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타 문화 이해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∙줄거리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∙필자의 의도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심정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6003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쓰기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∙생활양식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풍습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사고방식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타 문화 이해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비교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대조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∙주제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보고서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891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진로 영어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1792" y="188515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다양한 직업 및 진로에 관한 정보를 이해하고 다양한 적성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흥미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진로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전공에 따라 미래 진로 탐색 및 설계의 기회를 제공하고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취업 및 일반적인 직무 수행 능력에 필요한 기초 영어 의사소통 능력을 기르는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81759"/>
              </p:ext>
            </p:extLst>
          </p:nvPr>
        </p:nvGraphicFramePr>
        <p:xfrm>
          <a:off x="6530279" y="1531542"/>
          <a:ext cx="2124000" cy="3357226"/>
        </p:xfrm>
        <a:graphic>
          <a:graphicData uri="http://schemas.openxmlformats.org/drawingml/2006/table">
            <a:tbl>
              <a:tblPr/>
              <a:tblGrid>
                <a:gridCol w="2124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5223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01394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외국어학부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무역학과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자율전공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059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92998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어휘수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2,500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단어 이내로 많은 편이고 학습자의 진로와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관련된 분야의 영어를 배울 수 있음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 관련 전공을 희망하는 학생들은 심화된 영어를 학습하는 기회로 삼을 수 있음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88020"/>
            <a:ext cx="8082642" cy="90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영어로 자신의 진로를 탐색할 수 있고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업무계획서 및 이메일 작성 등 다양한 직업 현장에서 영어로 실무를 수행하기 위한 기본 소양을 기를 수 있는 과목입니다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융합학습 또는 진로 체험을 통해 진로와 전공에 따른 언어능력을 습득할 수 있는 과목입니다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endParaRPr lang="ko-KR" altLang="en-US" sz="1300" kern="0" spc="-2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081166"/>
              </p:ext>
            </p:extLst>
          </p:nvPr>
        </p:nvGraphicFramePr>
        <p:xfrm>
          <a:off x="452767" y="1531540"/>
          <a:ext cx="5534860" cy="3354053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727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2433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8153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듣기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줄거리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∙직업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진로에 관한 주제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∙일이나 사건의 순서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전후 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원인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결과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∙상황 및 화자 간의 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화자의 의도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태도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6955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말하기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∙사람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사물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장소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의견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감정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줄거리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∙직업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진로에 관한 주제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그림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서식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인터뷰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9128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읽기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∙대상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그림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줄거리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∙직업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진로에 관한 주제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∙일이나 사건의 순서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전후 관계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원인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결과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∙필자의 의도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심정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5788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쓰기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상황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사건 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∙그림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자기소개서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업무계획서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이메일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246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76478" y="473121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영미 문학 읽기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1792" y="331734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영어로 된 문학 작품의 독서와 감상을 통하여 영어 이해 및 표현 능력을 심화하고 인문학적 상상력과 창의력을 바탕으로 한 영어 독서 능력을 향상시키는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292532"/>
              </p:ext>
            </p:extLst>
          </p:nvPr>
        </p:nvGraphicFramePr>
        <p:xfrm>
          <a:off x="6530279" y="1531542"/>
          <a:ext cx="2124000" cy="3357226"/>
        </p:xfrm>
        <a:graphic>
          <a:graphicData uri="http://schemas.openxmlformats.org/drawingml/2006/table">
            <a:tbl>
              <a:tblPr/>
              <a:tblGrid>
                <a:gridCol w="2124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5223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01394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영어영문학과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영어교육과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통번역학과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문화콘텐츠학과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인문 계열 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059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92998">
                <a:tc>
                  <a:txBody>
                    <a:bodyPr/>
                    <a:lstStyle/>
                    <a:p>
                      <a:pPr algn="just" fontAlgn="base" latinLnBrk="1"/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어휘 수 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3,000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단어 이내로 영어과목 중 가장 많은 어휘를 배우는 </a:t>
                      </a:r>
                      <a:r>
                        <a:rPr lang="ko-KR" altLang="en-US" sz="100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과목임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.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별도의 교과서 없이 실제 영미 문학 작품을 읽고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독서 후 활동을 함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. 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99040" y="5633784"/>
            <a:ext cx="8082642" cy="1185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소설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시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희곡 등 다양한 문학 작품 감상 및 비평문 작성을 통해 영어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쓰기 능력과 함께 공감적 이해 능력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비판적 사고력 및 심미적 역량뿐만 아니라 인문학적 상상력도 기를 수 있는 과목입니다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영문학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영어교육학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영어 통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·</a:t>
            </a:r>
            <a:r>
              <a:rPr lang="ko-KR" altLang="en-US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번역에 관심 있는 학생뿐만 아니라 각 분야에서 영어 실력을 겸비한 창의융합형 인재로 성장하는 소양을 키울 수 있는 과목입니다</a:t>
            </a:r>
            <a:r>
              <a:rPr lang="en-US" altLang="ko-KR" sz="1300" kern="0" spc="-2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endParaRPr lang="ko-KR" altLang="en-US" sz="1300" kern="0" spc="-2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41957"/>
              </p:ext>
            </p:extLst>
          </p:nvPr>
        </p:nvGraphicFramePr>
        <p:xfrm>
          <a:off x="452767" y="1531539"/>
          <a:ext cx="5548406" cy="3357226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082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7522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6888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읽기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∙등장 인물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사건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장소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줄거리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∙분위기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심정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어조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상황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필자의 의도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∙이미지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은유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상징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유기적 관계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∙문학적 표현과 의미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작품의 배경과 시대적 상황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29318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쓰기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∙등장 인물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사건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요지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∙분위기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어조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상황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이미지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은유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상징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∙감상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비평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상황극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71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32921-39AB-F622-2CD6-0F08C8CBEA22}"/>
              </a:ext>
            </a:extLst>
          </p:cNvPr>
          <p:cNvSpPr txBox="1"/>
          <p:nvPr/>
        </p:nvSpPr>
        <p:spPr>
          <a:xfrm>
            <a:off x="0" y="1149110"/>
            <a:ext cx="62612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사회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(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역사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/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도덕 포함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)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교과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8566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한국지리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7913" y="124403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dirty="0">
                <a:latin typeface="+mn-ea"/>
              </a:rPr>
              <a:t>우리나라의 지형과 기후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도시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인구분포 및 </a:t>
            </a:r>
            <a:r>
              <a:rPr lang="ko-KR" altLang="en-US" sz="1100" dirty="0" err="1">
                <a:latin typeface="+mn-ea"/>
              </a:rPr>
              <a:t>농업⋅공업⋅서비스업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교통 등에 대한 자료 분석을 통해 종합적인 사고력을 증진시키고 이를 바탕으로 통일 국토의 미래를 설계할 뿐만이 아니라 지속 가능 관점의 균형적인 국토관을 세우는 데 목적이 있는 과목이다 </a:t>
            </a:r>
            <a:r>
              <a:rPr lang="en-US" altLang="ko-KR" sz="1100" dirty="0"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38216"/>
              </p:ext>
            </p:extLst>
          </p:nvPr>
        </p:nvGraphicFramePr>
        <p:xfrm>
          <a:off x="6530280" y="1531541"/>
          <a:ext cx="2160000" cy="3379925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1327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02583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도시계획학과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통계학과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조경학과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건축학과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기상학과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관광학과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부동산학과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경영학과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경제학과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환경공학과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사회복지학과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지리학과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지리교육과 등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8306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461247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하나의 현상을 다양한 관점으로 이해하고 분석할 수 있는 능력을 키울 수 있음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00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인문</a:t>
                      </a:r>
                      <a:r>
                        <a:rPr lang="ko-KR" altLang="en-US" sz="10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･</a:t>
                      </a:r>
                      <a:r>
                        <a:rPr lang="ko-KR" altLang="en-US" sz="1000" b="0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자연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계열로 구분하지 않고 융합적으로 접근하여 사회 현상을 통합적으로 분석하는 교과로 다양한 분야에서 활용도가 매우 높음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9262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54970"/>
            <a:ext cx="8082642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200" dirty="0">
                <a:latin typeface="+mn-ea"/>
              </a:rPr>
              <a:t>공간적인 사고를 바탕으로 탐구하는 실제적이고 종합적인 과목으로 우리나라 자연환경의 이해를 통하여 지역 개발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인구 변화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사회복지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생산과 소비 정책 등에 활용하고 있으며 창의적이고 융합적인 사고를 하는 데 필수적인 과목입니다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00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06881"/>
              </p:ext>
            </p:extLst>
          </p:nvPr>
        </p:nvGraphicFramePr>
        <p:xfrm>
          <a:off x="452767" y="1531540"/>
          <a:ext cx="5534860" cy="3360171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727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7522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4412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국토 인식과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지리 정보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∙우리나라의 위치와 땅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바다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하늘의 경계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∙우리나라를 바라보는 관점 및 이해하는 방법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4399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지형 환경과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인간 생활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∙한반도가 만들어지는 과정 및 산지의 모습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∙산⋅강⋅바다 및 화산⋅카르스트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석회동굴 등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4412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기후 환경과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인간 생활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∙우리나라의 기온⋅강수⋅바람 특징과 계절 변화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∙태풍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호우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대설 발생 지역과 피해 예방 노력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4412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거주 공간의 변화와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 개발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∙이촌향도와 촌락 변화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도시 성장과 도심⋅주변 변화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∙도시 재개발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 간 경제적 격차의 원인과 해결책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4399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생산과 소비의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공간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∙우리가 소비하는 광물⋅에너지 자원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∙농업⋅공업⋅서비스업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교통수단의 지역별 발달 특징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796283"/>
                  </a:ext>
                </a:extLst>
              </a:tr>
              <a:tr h="4399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인구 변화와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다문화 공간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∙인구가 증가하는 지역과 감소하는 지역의 특징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∙저출산⋅고령화의 원인과 해결책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외국인 이주 특성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555795"/>
                  </a:ext>
                </a:extLst>
              </a:tr>
              <a:tr h="4412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우리나라의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지역 이해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수도권⋅북한⋅충청⋅영서⋅영동⋅영남⋅호남⋅제주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∙다양한 주제를 지역별로 재구성함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795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세계지리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7913" y="145641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dirty="0">
                <a:latin typeface="+mn-ea"/>
              </a:rPr>
              <a:t>세계 여러 국가와 </a:t>
            </a:r>
            <a:r>
              <a:rPr lang="ko-KR" altLang="en-US" sz="1100" dirty="0" err="1">
                <a:latin typeface="+mn-ea"/>
              </a:rPr>
              <a:t>지역들에서</a:t>
            </a:r>
            <a:r>
              <a:rPr lang="ko-KR" altLang="en-US" sz="1100" dirty="0">
                <a:latin typeface="+mn-ea"/>
              </a:rPr>
              <a:t> 볼 수 있는 공간적 상호 의존과 갈등의 본질을 파악하고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환경과 문화의 공간적 다양성에 대한 소양을 기르며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세계 공존과 번영의 길을 모색할 수 있는 안목을 키우는 과목이다</a:t>
            </a:r>
            <a:r>
              <a:rPr lang="en-US" altLang="ko-KR" sz="1100" dirty="0"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231447" y="1151500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673523"/>
              </p:ext>
            </p:extLst>
          </p:nvPr>
        </p:nvGraphicFramePr>
        <p:xfrm>
          <a:off x="6312747" y="1549227"/>
          <a:ext cx="2376000" cy="3368912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8939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31705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정치외교학과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국제학과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국제경제학과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문화인류학과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무역학과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관광학과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도시계획학과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건축학과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환경공학과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지리학과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지리교육과 등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8939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458427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세계 각 지역에서 발생하는 국제적인 이슈에 대하여 깊이 있게 탐구할 수 있는 과목으로 전체를 구성하는 개별 요소의 연계성을 통하여 종합적으로 통찰하는 능력을 키울 수 있음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93600"/>
            <a:ext cx="8082642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200" dirty="0">
                <a:latin typeface="+mn-ea"/>
              </a:rPr>
              <a:t>자연환경과 인문환경의 다양한 정보를 체계적으로 분석하고 이를 바탕으로 국제 사회의 이슈가 되는 주제를 종합적으로 탐구하여 시야를 넓힘으로써 국제 전문가의 기본 역량을 기를 수 있는 과목입니다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75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71236"/>
              </p:ext>
            </p:extLst>
          </p:nvPr>
        </p:nvGraphicFramePr>
        <p:xfrm>
          <a:off x="452767" y="1531540"/>
          <a:ext cx="5534860" cy="3386602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727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17996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3290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7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세계화와 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7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 이해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∙지역 간 상호 연계성 확대의 원인과 영향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∙세계를 바라보는 과거와 현재의 관점 비교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3290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자연환경과 인간 생활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열대⋅온대⋅건조⋅냉대⋅한대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기후와 주민 생활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화산⋅지진이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많은 지역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독특하고 아름다운 지형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3290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인문환경과</a:t>
                      </a:r>
                      <a:r>
                        <a:rPr lang="ko-KR" altLang="en-US" sz="9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인문 경관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인간 생활에 큰 영향을 미치는 종교⋅인구⋅도시 이해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∙생존에 필수적인 식량⋅에너지 자원의 국제적 이동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3290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7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몬순 아시아와 오세아니아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∙계절풍 기후에 적응한 주민 생활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자원의 수출⋅수입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∙종교의 다양성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카슈미르⋅스리랑카 등의 분쟁 특징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3290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7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건조 아시아와 북부 아프리카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∙건조한 기후에 적응한 주민 생활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∙석유⋅천연가스 생산이 미친 영향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사막화의 영향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796283"/>
                  </a:ext>
                </a:extLst>
              </a:tr>
              <a:tr h="3290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7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유럽과 북부 아메리카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∙유럽과 미국의 주요 공업 지역의 형성과 변화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∙뉴욕⋅런던의 특징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유럽 연합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분리 독립 운동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555795"/>
                  </a:ext>
                </a:extLst>
              </a:tr>
              <a:tr h="3290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8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사하라 이남 및 중⋅남부 아프리카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∙식민지 시대의 영향이 도시 구조와 분쟁에 미친 영향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∙자원 개발 이익의 정의로운 분배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295810"/>
                  </a:ext>
                </a:extLst>
              </a:tr>
              <a:tr h="3290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평화와 공존의 세계 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∙주요 경제 블록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유럽 연합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아세안 등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 특징 비교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∙지구촌의 환경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문제⋅분쟁을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해결하려는 국제적 노력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7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2015 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개정 교육과정 교과목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보통 교과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1258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영업활동의 부재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9829B218-C129-34EB-1112-FAAC71C9C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580372"/>
              </p:ext>
            </p:extLst>
          </p:nvPr>
        </p:nvGraphicFramePr>
        <p:xfrm>
          <a:off x="323528" y="1017939"/>
          <a:ext cx="8496944" cy="5257501"/>
        </p:xfrm>
        <a:graphic>
          <a:graphicData uri="http://schemas.openxmlformats.org/drawingml/2006/table">
            <a:tbl>
              <a:tblPr/>
              <a:tblGrid>
                <a:gridCol w="697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9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7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06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교과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영역</a:t>
                      </a:r>
                    </a:p>
                  </a:txBody>
                  <a:tcPr marL="27676" marR="27676" marT="7652" marB="7652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교과</a:t>
                      </a:r>
                      <a:r>
                        <a:rPr lang="en-US" altLang="ko-KR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군</a:t>
                      </a:r>
                      <a:r>
                        <a:rPr lang="en-US" altLang="ko-KR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500" b="1" kern="1200" spc="-3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676" marR="27676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공통 과목</a:t>
                      </a:r>
                    </a:p>
                  </a:txBody>
                  <a:tcPr marL="27676" marR="27676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과목</a:t>
                      </a:r>
                    </a:p>
                  </a:txBody>
                  <a:tcPr marL="27676" marR="27676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일반 선택</a:t>
                      </a:r>
                    </a:p>
                  </a:txBody>
                  <a:tcPr marL="27676" marR="27676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진로 선택</a:t>
                      </a:r>
                    </a:p>
                  </a:txBody>
                  <a:tcPr marL="27676" marR="27676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447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기초</a:t>
                      </a:r>
                    </a:p>
                  </a:txBody>
                  <a:tcPr marL="27676" marR="27676" marT="7652" marB="7652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국어</a:t>
                      </a:r>
                    </a:p>
                  </a:txBody>
                  <a:tcPr marL="36000" marR="36000" marT="7652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국어</a:t>
                      </a:r>
                    </a:p>
                  </a:txBody>
                  <a:tcPr marL="36000" marR="36000" marT="7652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화법과 작문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독서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언어와 매체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문학</a:t>
                      </a:r>
                    </a:p>
                  </a:txBody>
                  <a:tcPr marL="36000" marR="36000" marT="30715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실용 국어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심화 국어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고전 읽기</a:t>
                      </a:r>
                    </a:p>
                  </a:txBody>
                  <a:tcPr marL="36000" marR="36000" marT="30715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1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수학</a:t>
                      </a:r>
                    </a:p>
                  </a:txBody>
                  <a:tcPr marL="36000" marR="36000" marT="7652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수학</a:t>
                      </a:r>
                    </a:p>
                  </a:txBody>
                  <a:tcPr marL="36000" marR="36000" marT="7652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미적분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 </a:t>
                      </a: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확률과 통계</a:t>
                      </a:r>
                    </a:p>
                  </a:txBody>
                  <a:tcPr marL="36000" marR="36000" marT="30715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 수학</a:t>
                      </a:r>
                      <a:r>
                        <a:rPr lang="en-US" altLang="ko-KR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실용 수학</a:t>
                      </a:r>
                      <a:r>
                        <a:rPr lang="en-US" altLang="ko-KR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 </a:t>
                      </a:r>
                      <a:r>
                        <a:rPr lang="ko-KR" altLang="en-US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기하</a:t>
                      </a:r>
                      <a:r>
                        <a:rPr lang="en-US" altLang="ko-KR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 </a:t>
                      </a:r>
                    </a:p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인공지능 수학</a:t>
                      </a:r>
                      <a:r>
                        <a:rPr lang="en-US" altLang="ko-KR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경제 수학</a:t>
                      </a:r>
                      <a:r>
                        <a:rPr lang="en-US" altLang="ko-KR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 </a:t>
                      </a:r>
                    </a:p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수학과제 탐구</a:t>
                      </a:r>
                    </a:p>
                  </a:txBody>
                  <a:tcPr marL="36000" marR="36000" marT="30715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1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영어</a:t>
                      </a:r>
                    </a:p>
                  </a:txBody>
                  <a:tcPr marL="36000" marR="36000" marT="7652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영어</a:t>
                      </a:r>
                    </a:p>
                  </a:txBody>
                  <a:tcPr marL="36000" marR="36000" marT="7652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영어 회화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</a:t>
                      </a: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영어 독해와 작문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 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0715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기본 영어</a:t>
                      </a:r>
                      <a:r>
                        <a:rPr lang="en-US" altLang="ko-KR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실용 영어</a:t>
                      </a:r>
                      <a:r>
                        <a:rPr lang="en-US" altLang="ko-KR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영어권 문화</a:t>
                      </a:r>
                      <a:r>
                        <a:rPr lang="en-US" altLang="ko-KR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진로 영어</a:t>
                      </a:r>
                      <a:r>
                        <a:rPr lang="en-US" altLang="ko-KR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u="none" kern="12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영미 문학 읽기</a:t>
                      </a:r>
                    </a:p>
                  </a:txBody>
                  <a:tcPr marL="36000" marR="36000" marT="30715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7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한국사</a:t>
                      </a:r>
                    </a:p>
                  </a:txBody>
                  <a:tcPr marL="36000" marR="36000" marT="7652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한국사</a:t>
                      </a:r>
                    </a:p>
                  </a:txBody>
                  <a:tcPr marL="36000" marR="36000" marT="7652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0715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0715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479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탐구</a:t>
                      </a:r>
                    </a:p>
                  </a:txBody>
                  <a:tcPr marL="27676" marR="27676" marT="7652" marB="7652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사회</a:t>
                      </a:r>
                      <a:r>
                        <a:rPr lang="en-US" altLang="ko-KR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역사</a:t>
                      </a:r>
                      <a:r>
                        <a:rPr lang="en-US" altLang="ko-KR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br>
                        <a:rPr lang="en-US" altLang="ko-KR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도덕포함</a:t>
                      </a:r>
                      <a:r>
                        <a:rPr lang="en-US" altLang="ko-KR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500" b="1" kern="1200" spc="-3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7652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통합사회</a:t>
                      </a:r>
                    </a:p>
                  </a:txBody>
                  <a:tcPr marL="36000" marR="36000" marT="7652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한국지리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세계지리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세계사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동아시아사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경제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정치와 법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사회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‧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문화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생활과 윤리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윤리와 사상</a:t>
                      </a:r>
                    </a:p>
                  </a:txBody>
                  <a:tcPr marL="36000" marR="36000" marT="30715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여행지리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사회문제 탐구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고전과 윤리</a:t>
                      </a:r>
                    </a:p>
                  </a:txBody>
                  <a:tcPr marL="36000" marR="36000" marT="30715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01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과학</a:t>
                      </a:r>
                    </a:p>
                  </a:txBody>
                  <a:tcPr marL="36000" marR="36000" marT="7652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통합과학</a:t>
                      </a:r>
                      <a:endParaRPr lang="en-US" altLang="ko-KR" sz="1500" b="1" kern="1200" spc="-3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3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과학탐구실험</a:t>
                      </a:r>
                    </a:p>
                  </a:txBody>
                  <a:tcPr marL="36000" marR="36000" marT="7652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생명과학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지구과학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0715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화학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생명과학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지구과학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과학사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생활과 과학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융합과학 </a:t>
                      </a:r>
                    </a:p>
                  </a:txBody>
                  <a:tcPr marL="36000" marR="36000" marT="30715" marB="7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9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동아시아사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8741" y="199531"/>
            <a:ext cx="59855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100" dirty="0"/>
              <a:t>현재의 한국</a:t>
            </a:r>
            <a:r>
              <a:rPr lang="en-US" altLang="ko-KR" sz="1100" dirty="0"/>
              <a:t>, </a:t>
            </a:r>
            <a:r>
              <a:rPr lang="ko-KR" altLang="en-US" sz="1100" dirty="0"/>
              <a:t>중국</a:t>
            </a:r>
            <a:r>
              <a:rPr lang="en-US" altLang="ko-KR" sz="1100" dirty="0"/>
              <a:t>, </a:t>
            </a:r>
            <a:r>
              <a:rPr lang="ko-KR" altLang="en-US" sz="1100" dirty="0"/>
              <a:t>일본을 중심으로 하여 몽골</a:t>
            </a:r>
            <a:r>
              <a:rPr lang="en-US" altLang="ko-KR" sz="1100" dirty="0"/>
              <a:t>, </a:t>
            </a:r>
            <a:r>
              <a:rPr lang="ko-KR" altLang="en-US" sz="1100" dirty="0"/>
              <a:t>베트남 등을 포함한 동아시아 각국의 관계와 교류의 역사를 이해함으로써 동아시아가 당면한 역사 인식의 문제를 해결하고 공동 발전과 평화를 추구하는 안목과 자세를 기르는 과목이다</a:t>
            </a:r>
            <a:r>
              <a:rPr lang="en-US" altLang="ko-KR" sz="1100" dirty="0"/>
              <a:t>.</a:t>
            </a:r>
            <a:endParaRPr lang="ko-KR" altLang="en-US" sz="11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580869"/>
              </p:ext>
            </p:extLst>
          </p:nvPr>
        </p:nvGraphicFramePr>
        <p:xfrm>
          <a:off x="6326293" y="1526457"/>
          <a:ext cx="2340000" cy="3494053"/>
        </p:xfrm>
        <a:graphic>
          <a:graphicData uri="http://schemas.openxmlformats.org/drawingml/2006/table">
            <a:tbl>
              <a:tblPr/>
              <a:tblGrid>
                <a:gridCol w="234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7760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255515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동양사학과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서양사학과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역사문화학과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역사문화 콘텐츠학과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아시아문화학부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7760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589846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한국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중국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일본 각국의 고유한 역사적 흐름을 우선적으로 파악한 후 주제별로 공통점과 차이점을 익히며 이해하는 것이 좋음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모든 단원을 고르게 학습하는 것을 추천하며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사료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연표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등을 종합적이고 다각적으로 접근하고 이해하는 학습이 필요함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54970"/>
            <a:ext cx="8082642" cy="57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세계사에서 배우는 내용보다 동아시아의 역사를 주제별로 깊이 있게 다룹니다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한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‧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중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‧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일 간의 역사로 인한 갈등과 당면 문제의 올바른 해결을 위해서도 중요한 과목입니다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2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75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89581"/>
              </p:ext>
            </p:extLst>
          </p:nvPr>
        </p:nvGraphicFramePr>
        <p:xfrm>
          <a:off x="452767" y="1531542"/>
          <a:ext cx="5548406" cy="3291984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082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7104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5127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동아시아 역사의 시작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927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∙동아시아와 동아시아사 	∙자연 환경과 생업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927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∙선사문화 	∙국가의 성립과 발전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5127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동아시아 세계의 성립과 변화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927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∙인구의 이동과 정치 	∙사회변동	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927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∙유학과 불교	∙국제 관계의 다원화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5127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동아시아의 사회 변동과 문화 교류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927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세기 전후 동아시아 전쟁 	∙교역망의 발달과 은 유통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927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 변동과 서민 문화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74130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동아시아의 근대화 운동과 반제국주의 민족 운동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∙새로운 국제 질서와 근대화 운동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∙제국주의 침략 전쟁과 민족운동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∙서양 문물의 수용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295810"/>
                  </a:ext>
                </a:extLst>
              </a:tr>
              <a:tr h="74130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오늘날의 동아시아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 세계대전 전후 처리와 냉전체제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∙경제 성장과 정치 발전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∙갈등과 화해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76502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546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세계사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8713" y="287850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세계 여러 지역의 문화적 특징과 역사적 형성 과정을 비교의 관점에서 탐구하도록 하고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지역 간의 교류와 갈등을 통해 형성된 인류의 다양한 경험을 심층적으로 이해하는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120850"/>
              </p:ext>
            </p:extLst>
          </p:nvPr>
        </p:nvGraphicFramePr>
        <p:xfrm>
          <a:off x="6312748" y="1531544"/>
          <a:ext cx="2340000" cy="3579653"/>
        </p:xfrm>
        <a:graphic>
          <a:graphicData uri="http://schemas.openxmlformats.org/drawingml/2006/table">
            <a:tbl>
              <a:tblPr/>
              <a:tblGrid>
                <a:gridCol w="234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0562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215938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동양사학과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서양사학과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역사문화학과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역사문화 콘텐츠학과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아시아문화학부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395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754138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서양사의 비중이 높은 편이지만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중국사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일본사도 비중 있게 구성되어 있으며 역사의 흐름을 파악하고 개념의 본질을 이해하는 것이 학습에 도움이 됨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54970"/>
            <a:ext cx="8082642" cy="836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세계의 역사를 지역별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시대별로 공부해야 하므로 역사 개념에 대한 정확하고 체계적인 정리가 중요합니다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다양한 문화와 가치를 이해하고 존중하는 태도 및 사건이나 문제를 집단 간의 상호 관계 속에서 파악하고 분석할 수 있는 능력을 키우는 데 도움을 주는 과목입니다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975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8211"/>
              </p:ext>
            </p:extLst>
          </p:nvPr>
        </p:nvGraphicFramePr>
        <p:xfrm>
          <a:off x="452767" y="1531541"/>
          <a:ext cx="5534860" cy="3378474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727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5828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5059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인류의 출현과 문명의 발생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∙세계사 학습의 필요성 	∙인류의 출현과 선사 문화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∙문명의 발생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5059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동아시아 지역의 역사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∙동아시아 세계의 형성 	∙동아시아 세계의 발전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∙동아시아 세계의 변동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5059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9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서아시아∙인도</a:t>
                      </a: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지역의 역사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∙서아시아의 여러 제국과 이슬람 제국의 형성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∙인도의 역사와 다양한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종교∙문화의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출현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5059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9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유럽∙아메리카</a:t>
                      </a: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지역의 역사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∙고대 지중해 세계 	∙유럽 세계의 형성과 동요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∙유럽 세계의 변화 	∙시민 혁명과 산업 혁명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5059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제국주의와 두 차례 세계 대전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∙제국주의와 민족 운동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∙두 차례의 세계 대전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295810"/>
                  </a:ext>
                </a:extLst>
              </a:tr>
              <a:tr h="5059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현대 세계의 변화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∙냉전과 탈냉전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세기의 세계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76502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690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경제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8741" y="199531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현재의 경제생활에서 요구되는 경제적 사고력과 경제 문제 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해결력을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기르는 것을 목표로 하여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체계적인 경제 지식과 사고력 및 가치관을 토대로 개인적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사회적 차원에서 합리적이며 책임 있는 경제적 역할을 수행할 수 있는 민주시민의 자질 함양을 추구하는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7205"/>
              </p:ext>
            </p:extLst>
          </p:nvPr>
        </p:nvGraphicFramePr>
        <p:xfrm>
          <a:off x="6530279" y="1330995"/>
          <a:ext cx="2382273" cy="3533285"/>
        </p:xfrm>
        <a:graphic>
          <a:graphicData uri="http://schemas.openxmlformats.org/drawingml/2006/table">
            <a:tbl>
              <a:tblPr/>
              <a:tblGrid>
                <a:gridCol w="2382273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8656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685329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경제금융물류학부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경제금융부동산학과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경제금융학과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경제산업학부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국제경제학과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글로벌경제학과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농업자원경제학과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산업응용경제학과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유통경영정보학과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재무경제학과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행정경제학부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환경자원경제학과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경영학과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무역학과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회계학과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8656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61640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수리적 사고 능력과 데이터 활용 능력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그래프 이해 등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이 요구되므로 수학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Ⅰ,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수학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Ⅱ,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미적분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확률과 통계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경제 수학을 체계적으로 학습하면 대학 진학 후 전공 학습에 큰 도움이 됨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. 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54970"/>
            <a:ext cx="8082642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끊임없이 변화하는 경제 상황에 대한 자료를 수집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분석하여 문제를 해결할 수 있는 능력을 키우고 싶은 학생들이 흥미를 가지고 학습할 수 있으며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상경 계열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경영학과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경제학과 등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의 진로를 탐색하는 데 도움을 얻을 수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75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/>
        </p:nvGraphicFramePr>
        <p:xfrm>
          <a:off x="452767" y="1531542"/>
          <a:ext cx="5487409" cy="3319552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259827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7078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49518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경제생활과 경제 </a:t>
                      </a:r>
                      <a:endParaRPr lang="en-US" altLang="ko-KR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문제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∙희소성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합리적 선택 	∙비용과 편익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경제적 유인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∙시장경제 체제의 특징 	∙가계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기업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정부의 경제활동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6856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시장과 경제활동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∙수요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공급 	∙노동 시장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금융 시장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∙시장 균형 	∙자원 배분의 효율성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잉여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∙시장 실패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정부 개입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정부 실패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8775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국가와 경제활동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∙경제 성장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 경제의 변화	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∙국민경제의 순환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국내 총생산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∙실업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인플레이션	∙총수요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총공급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∙재정 정책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통화 정책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49518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세계 시장과 교역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∙무역 원리	∙무역 정책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∙외환 시장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환율 	∙국제 수지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295810"/>
                  </a:ext>
                </a:extLst>
              </a:tr>
              <a:tr h="49518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경제생활과 금융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∙수입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신용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저축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투자	∙자산과 부채의 관리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∙재무 계획 수립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76502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272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정치와 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49758" y="210547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현대 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민주･법치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국가의 공동체 구성원에게 요구되는 시민 의식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정치적･법적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사고력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가치 판단 및 문제 해결 능력을 함양하고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정치와 법 생활에 능동적으로 참여하는 민주시민을 양성하는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450264"/>
              </p:ext>
            </p:extLst>
          </p:nvPr>
        </p:nvGraphicFramePr>
        <p:xfrm>
          <a:off x="6319520" y="1531544"/>
          <a:ext cx="2340000" cy="3346839"/>
        </p:xfrm>
        <a:graphic>
          <a:graphicData uri="http://schemas.openxmlformats.org/drawingml/2006/table">
            <a:tbl>
              <a:tblPr/>
              <a:tblGrid>
                <a:gridCol w="234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8373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99832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정치국제학과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정치외교학과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정치행정학과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경찰법학과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글로벌법학과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기업융합법학과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법경찰학과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법률행정학과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법무법학과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법무정책학과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법부동산학과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지식재산학과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지적재산권학과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콘텐츠저작권학과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특허법학전공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8373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70601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우리나라의 </a:t>
                      </a:r>
                      <a:r>
                        <a:rPr lang="ko-KR" altLang="en-US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정치과정과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제도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일상생활 속에서의 법률 관계 등을 분석하는 데 도움이 됨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54970"/>
            <a:ext cx="8082642" cy="583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200" dirty="0"/>
              <a:t>일상생활에서 접하게 되는 정치적 쟁점과 법적 분쟁의 해결 과정에서 활용될 수 있는 기본 기능</a:t>
            </a:r>
            <a:r>
              <a:rPr lang="en-US" altLang="ko-KR" sz="1200" dirty="0"/>
              <a:t>, </a:t>
            </a:r>
            <a:r>
              <a:rPr lang="ko-KR" altLang="en-US" sz="1200" dirty="0"/>
              <a:t>사고력</a:t>
            </a:r>
            <a:r>
              <a:rPr lang="en-US" altLang="ko-KR" sz="1200" dirty="0"/>
              <a:t>, </a:t>
            </a:r>
            <a:r>
              <a:rPr lang="ko-KR" altLang="en-US" sz="1200" dirty="0"/>
              <a:t>사회 참여 기능을 배울 수 있으며</a:t>
            </a:r>
            <a:r>
              <a:rPr lang="en-US" altLang="ko-KR" sz="1200" dirty="0"/>
              <a:t>, </a:t>
            </a:r>
            <a:r>
              <a:rPr lang="ko-KR" altLang="en-US" sz="1200" dirty="0"/>
              <a:t>사회과학 계열의 진로를 탐색하는 데 도움을 얻을 수 있는 과목입니다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13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28444"/>
              </p:ext>
            </p:extLst>
          </p:nvPr>
        </p:nvGraphicFramePr>
        <p:xfrm>
          <a:off x="452767" y="1531541"/>
          <a:ext cx="5548406" cy="3337914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082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78716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5177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민주주의와 헌법</a:t>
                      </a:r>
                    </a:p>
                  </a:txBody>
                  <a:tcPr marL="35941" marR="35941" marT="10795" marB="10795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∙정치의 기능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법의 이념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민주주의와 법치주의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∙헌법의 의의와 기본 원리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∙기본권의 내용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기본권 제한의 요건과 한계</a:t>
                      </a:r>
                    </a:p>
                  </a:txBody>
                  <a:tcPr marL="35941" marR="35941" marT="10795" marB="10795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5177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민주 국가와 정부</a:t>
                      </a:r>
                    </a:p>
                  </a:txBody>
                  <a:tcPr marL="35941" marR="35941" marT="10795" marB="10795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∙민주 국가의 정부 형태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우리나라의 정부 형태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∙국가기관의 역할과 상호 관계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∙지방 자치의 의의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현실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과제</a:t>
                      </a:r>
                    </a:p>
                  </a:txBody>
                  <a:tcPr marL="35941" marR="35941" marT="10795" marB="10795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5177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정치과정과 참여</a:t>
                      </a:r>
                    </a:p>
                  </a:txBody>
                  <a:tcPr marL="35941" marR="35941" marT="10795" marB="10795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∙정치과정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정치 참여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∙선거와 선거 제도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∙정당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이익집단과 시민단체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언론 </a:t>
                      </a:r>
                    </a:p>
                  </a:txBody>
                  <a:tcPr marL="35941" marR="35941" marT="10795" marB="10795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4703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 생활과 법</a:t>
                      </a:r>
                    </a:p>
                  </a:txBody>
                  <a:tcPr marL="35941" marR="35941" marT="10795" marB="10795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∙민법의 의의와 기본 원리	∙재산 관계와 법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∙가족 관계와 법</a:t>
                      </a:r>
                    </a:p>
                  </a:txBody>
                  <a:tcPr marL="35941" marR="35941" marT="10795" marB="10795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5177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사회생활과 법</a:t>
                      </a:r>
                    </a:p>
                  </a:txBody>
                  <a:tcPr marL="35941" marR="35941" marT="10795" marB="10795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∙형법의 의의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범죄의 성립과 형벌의 종류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∙형사 절차와 인권 보장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∙근로자의 권리와 법 </a:t>
                      </a:r>
                    </a:p>
                  </a:txBody>
                  <a:tcPr marL="35941" marR="35941" marT="10795" marB="10795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295810"/>
                  </a:ext>
                </a:extLst>
              </a:tr>
              <a:tr h="5177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 관계와 한반도</a:t>
                      </a:r>
                    </a:p>
                  </a:txBody>
                  <a:tcPr marL="35941" marR="35941" marT="10795" marB="10795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∙국제 관계의 변화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국제법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∙국제 문제와 국제기구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∙우리나라의 국제 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한반도의 국제 질서</a:t>
                      </a:r>
                    </a:p>
                  </a:txBody>
                  <a:tcPr marL="35941" marR="35941" marT="10795" marB="10795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76502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097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사회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·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문화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8741" y="320716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사회 문제를 객관적이고 과학적으로 분석한 후 논리적이고 실천적인 사고방식으로 해결하는 법을 배워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민주시민으로서 적극적으로 사회에 참여하는 능력을 기르기 위한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014974"/>
              </p:ext>
            </p:extLst>
          </p:nvPr>
        </p:nvGraphicFramePr>
        <p:xfrm>
          <a:off x="6305973" y="1531544"/>
          <a:ext cx="2376000" cy="3569480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9081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619111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도시사회학과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여성학과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정보사회학과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사회복지학과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문화인류학과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인류학과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9081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368731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사회 현상의 이해를 위한 통계 분석 능력이 요구되며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수능에서 </a:t>
                      </a:r>
                      <a:r>
                        <a:rPr lang="ko-KR" altLang="en-US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선택자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비율이 높은 </a:t>
                      </a:r>
                      <a:r>
                        <a:rPr lang="ko-KR" altLang="en-US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과목임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629619"/>
            <a:ext cx="8256790" cy="11546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243399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117949" y="5246721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843105"/>
            <a:ext cx="8082642" cy="90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사회･문화는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 사회학과 문화인류학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사회복지학의 기초를 배우는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사람 및 사회에 대한 관심이 많고 낯선 사람들 및 문화에 흥미를 많이 가지고 있으며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사회적 약자들의 생활 수준을 높이기 위한 방법을 고민하는 학생들이라면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즐거움을 느끼며 학습할 수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63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262070"/>
              </p:ext>
            </p:extLst>
          </p:nvPr>
        </p:nvGraphicFramePr>
        <p:xfrm>
          <a:off x="452767" y="1531542"/>
          <a:ext cx="5534860" cy="3569482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727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0931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6771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사회･문화</a:t>
                      </a: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현상의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탐구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사회･문화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현상을 보는 관점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∙양적 연구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질적 연구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∙자료 수집 방법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사회･문화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현상의 연구 태도 및 윤리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탐구 절차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6771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개인과</a:t>
                      </a: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사회 구조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∙개인과 사회의 관계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사회화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역할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역할 갈등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 집단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 조직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∙일탈 행동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일탈 이론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6771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문화와 일상 생활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∙문화의 속성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문화를 보는 관점 및 이해 태도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∙하위문화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∙대중문화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대중매체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∙문화 변동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6771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 계층과 불평등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 불평등을 보는 관점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 이동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 계층 구조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 불평등 양상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 복지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복지 제도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52998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현대의 사회 변동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 변동 이론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 운동 ∙세계화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∙저출산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고령화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다문화적 변화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∙세계시민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지속가능한 사회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226847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641" y="5097687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486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생활과 윤리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8713" y="168006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현대 생활의 모든 영역에서 발생하는 다양한 윤리 문제들을 주도적으로 탐구하고 성찰함으로써 인간과 사회를 윤리적인 관점에서 올바르게 이해하고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윤리적 민감성 및 판단 능력을 함양할 수 있는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97199"/>
              </p:ext>
            </p:extLst>
          </p:nvPr>
        </p:nvGraphicFramePr>
        <p:xfrm>
          <a:off x="6326293" y="1531544"/>
          <a:ext cx="2340000" cy="3356120"/>
        </p:xfrm>
        <a:graphic>
          <a:graphicData uri="http://schemas.openxmlformats.org/drawingml/2006/table">
            <a:tbl>
              <a:tblPr/>
              <a:tblGrid>
                <a:gridCol w="234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9026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19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윤리교육과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철학과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사회학과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정치외교학과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유학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동양학과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종교학과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문화인류학과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상담심리학과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기독교철학과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철학생명의료윤리학과 등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2081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26019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생명윤리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환경윤리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인공지능 윤리 등 다양한 윤리적 문제와 쟁점들에 대해 종합적으로 탐구해 보는 기회를 가질 수 있음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54970"/>
            <a:ext cx="8082642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현대 사회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에 나타나는 다양한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현상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들을 윤리적 관점에서 살펴볼 수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어떤 분야이든 자신이 희망하는 전공 분야와 관련성을 발견할 수 있기 때문에 인문 계열은 물론 자연 계열 전공을 희망하는 학생까지 균형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잡힌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 탐구 기회를 갖고자 한다면 수강하기를 권하는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738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940498"/>
              </p:ext>
            </p:extLst>
          </p:nvPr>
        </p:nvGraphicFramePr>
        <p:xfrm>
          <a:off x="452767" y="1531541"/>
          <a:ext cx="5507766" cy="3356122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28018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1507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5445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현대의 삶과 실천 윤리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∙현대 생활과 실천윤리 </a:t>
                      </a:r>
                    </a:p>
                    <a:p>
                      <a:pPr marL="127000" marR="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∙현대 윤리 문제에 대한 접근 </a:t>
                      </a:r>
                    </a:p>
                    <a:p>
                      <a:pPr marL="127000" marR="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∙윤리 문제에 대한 탐구와 성찰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3959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 윤리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∙삶과 죽음의 윤리                                    ∙생명윤리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∙사랑과 성 윤리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5445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사회와 윤리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∙직업과 청렴의 윤리 	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 정의와 윤리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∙국가와 시민의 윤리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5445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과학과 윤리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∙과학 기술과 윤리 	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∙정보 사회와 윤리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∙자연과 윤리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5445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문화와 윤리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∙예술과 대중문화 윤리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∙의식주 윤리와 윤리적 소비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∙다문화 사회의 윤리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295810"/>
                  </a:ext>
                </a:extLst>
              </a:tr>
              <a:tr h="5445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평화와 공존의 윤리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∙갈등 해결과 소통의 윤리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∙민족 통합의 윤리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∙지구촌 평화의 윤리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76502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810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윤리와 사상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1792" y="192004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한국 및 동서양의 윤리 사상과 사회사상을 통해 도덕적인 삶과 이상사회에 대한 여러 윤리적 관점들을 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비교･이해하고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윤리적 관점에서 자신의 삶과 우리 사회를 성찰해 볼 수 있는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063597"/>
              </p:ext>
            </p:extLst>
          </p:nvPr>
        </p:nvGraphicFramePr>
        <p:xfrm>
          <a:off x="6305972" y="1531542"/>
          <a:ext cx="2376000" cy="3353113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1565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16536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윤리교육과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철학과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사회학과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정치외교학과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유학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동양학과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종교학과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문화인류학과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상담심리학과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기독교철학과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철학생명의료윤리학과 등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395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306969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‘어떻게 살아야 할 것인가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?’, ‘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어떤 바람직한 사회를 만들어갈 것인가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?’ 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등의 질문에 대해 동서양 윤리 사상가들이 오랜 시간 동안 탐구해 온 다양한 사상적 관점을 접할 수 있는 기회가 됨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88020"/>
            <a:ext cx="8082642" cy="898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인문학이나 사회과학을 전공하려는 학생들에게 훌륭한 배경 지식이 되는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인간과 사회에 대한 사유와 성찰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자신의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삶 속에서 부딪히는 윤리적 쟁점들을 인식하고 해결하는 능력을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키우는데 도움이 되는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00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963581"/>
              </p:ext>
            </p:extLst>
          </p:nvPr>
        </p:nvGraphicFramePr>
        <p:xfrm>
          <a:off x="452767" y="1531541"/>
          <a:ext cx="5561953" cy="3353114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3437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0839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6613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ea typeface="KoPub돋움체 Light"/>
                        </a:rPr>
                        <a:t>인간과 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ea typeface="KoPub돋움체 Light"/>
                        </a:rPr>
                        <a:t>윤리사상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∙인간의 삶에서 윤리 사상과 사회사상의 중요성</a:t>
                      </a:r>
                    </a:p>
                    <a:p>
                      <a:pPr marL="88900" marR="0" indent="-889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∙한국 및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동･서양의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윤리 사상 및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사회사상과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우리 삶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83180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ea typeface="KoPub돋움체 Light"/>
                        </a:rPr>
                        <a:t>동양과 한국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ea typeface="KoPub돋움체 Light"/>
                        </a:rPr>
                        <a:t>윤리사상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∙동양 및 한국 윤리 사상의 연원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∙인의 윤리 	∙도덕적 심성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∙자비의 윤리	∙분쟁과 화합 	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∙무위자연의 윤리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∙한국과 동양윤리사상의 의의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8680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ea typeface="KoPub돋움체 Light"/>
                        </a:rPr>
                        <a:t>서양 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ea typeface="KoPub돋움체 Light"/>
                        </a:rPr>
                        <a:t>윤리사상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서양윤리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사상의 연원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∙덕 		∙행복 추구의 방법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∙신앙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∙도덕의 기초	∙옳고 그름의 기준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∙현대의 윤리적 삶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6797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ea typeface="KoPub돋움체 Light"/>
                        </a:rPr>
                        <a:t>사회사상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∙사회사상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∙국가		∙시민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∙민주주의		∙자본주의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∙평화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534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여행지리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8713" y="286268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dirty="0">
                <a:latin typeface="+mn-ea"/>
              </a:rPr>
              <a:t>인간과 환경의 관계에 대한 이해를 바탕으로 여행이라는 주제와 형식을 빌려 지리적 관찰력과 감수성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지리적 의사 결정과 상상력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 err="1">
                <a:latin typeface="+mn-ea"/>
              </a:rPr>
              <a:t>탐구력과</a:t>
            </a:r>
            <a:r>
              <a:rPr lang="ko-KR" altLang="en-US" sz="1100" dirty="0">
                <a:latin typeface="+mn-ea"/>
              </a:rPr>
              <a:t> 문제 </a:t>
            </a:r>
            <a:r>
              <a:rPr lang="ko-KR" altLang="en-US" sz="1100" dirty="0" err="1">
                <a:latin typeface="+mn-ea"/>
              </a:rPr>
              <a:t>해결력</a:t>
            </a:r>
            <a:r>
              <a:rPr lang="ko-KR" altLang="en-US" sz="1100" dirty="0">
                <a:latin typeface="+mn-ea"/>
              </a:rPr>
              <a:t> 등을 기르는 과목이다</a:t>
            </a:r>
            <a:r>
              <a:rPr lang="en-US" altLang="ko-KR" sz="1100" dirty="0"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75413"/>
              </p:ext>
            </p:extLst>
          </p:nvPr>
        </p:nvGraphicFramePr>
        <p:xfrm>
          <a:off x="6312747" y="1531541"/>
          <a:ext cx="2376000" cy="3450426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7650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39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정치외교학과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국제학과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국제경제학과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문화인류학과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무역학과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관광학과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도시계획학과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건축학과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환경공학과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지리학과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지리교육과 등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9976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301383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현대인의 삶과 여가에서 여행의 의미를 성찰하면서 자신의 진로를 설계하는 기회를 가질 수 있으며 이를 통해 통합적 탐구 능력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의사 결정 능력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문제 해결 능력을 키울 수 있음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54970"/>
            <a:ext cx="8082642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 우리나라 뿐만 아니라 세계 여러 지역의 자연 및 인문 환경을 바탕으로 종합적인 지역 정보를 학습하고 문화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도시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국제 갈등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윤리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환경 등의 주제를 여행이라는 경험을 통하여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흥미있게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 접근할 수 있도록 한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다양한 자료를 객관적이고 종합적으로 분석하여 통합적인 사고 능력을 키우는 데 도움을 줄 수 있습니다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872893"/>
              </p:ext>
            </p:extLst>
          </p:nvPr>
        </p:nvGraphicFramePr>
        <p:xfrm>
          <a:off x="452767" y="1531541"/>
          <a:ext cx="5555180" cy="3453170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759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1507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5445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여행을 왜</a:t>
                      </a:r>
                      <a:r>
                        <a:rPr lang="en-US" altLang="ko-KR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어떻게 할까</a:t>
                      </a:r>
                      <a:r>
                        <a:rPr lang="en-US" altLang="ko-KR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∙여행과 개인의 삶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교통수단과 여행의 관계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∙여행지 및 여행 경로 정보 수집 및 정리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3959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매력적인 자연을 찾아가는 여행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∙매력적인 자연 여행 지역의 특색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∙보존과 개발의 갈등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우리나라의 자연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5445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다채로운 문화를 찾아가는 여행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∙다양한 문화의 형성 배경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세계 문화 유산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∙촌락 여행과 도시 여행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우리나라의 문화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5445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인류의 성찰과 공존을 위한 여행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인류의 다양한 기념물과 성찰 여행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∙인류의 상호 협력과 공존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생태 도시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도시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5445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여행자와 여행지 주민이 모두 행복한 여행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∙여행 산업의 경제적⋅환경적⋅문화적 영향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∙공정 여행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생태 관광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295810"/>
                  </a:ext>
                </a:extLst>
              </a:tr>
              <a:tr h="5445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여행과 미래 사회 그리고 진로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∙여행 산업의 특성과 미래 변화 방향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∙여행 관련 직업의 종류와 특성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76502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379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사회문제 탐구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8741" y="320716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사회문제 및 탐구과정에 대한 이해를 기초로 하여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학생들의 실생활에서 찾아볼 수 있는 다양한 사회문제 사례들에 이를 적용하고 사회문제 해결을 위한 방안을 탐구하는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493312"/>
              </p:ext>
            </p:extLst>
          </p:nvPr>
        </p:nvGraphicFramePr>
        <p:xfrm>
          <a:off x="6299200" y="1531544"/>
          <a:ext cx="2376000" cy="3393998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7090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17068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가정복지학과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도시사회학과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문화인류학과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사회복지학과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사회학과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아동청소년학과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인류학과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정보사회학과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행정학과 등 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9403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467330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탐구 대상이 되는 사회 문제의 해결 방안을 모색하는 연구 계획 수립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자료 수집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분석 능력이 요구되는 과목으로 사회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문화 과목 학습이 선행 또는 병행된다면 과목의 이해에 많은 도움이 됨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54970"/>
            <a:ext cx="8082642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사회문제 해결에 관심을 가지고 함께 해결 방안을 모색하고 실천하는 과정에서 문제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해결력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의사소통 능력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사회 참여 능력 등을 함양할 수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사회문제를 해결하기 위한 노력을 통해서 사회과학 계열과 관련된 진로를 탐색하는 데 도움을 얻을 수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204863"/>
              </p:ext>
            </p:extLst>
          </p:nvPr>
        </p:nvGraphicFramePr>
        <p:xfrm>
          <a:off x="452767" y="1531541"/>
          <a:ext cx="5521313" cy="3364371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29373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2059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6166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사회문제의 이해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∙사회문제의 의미와 특징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∙사회문제 탐구 방법과 절차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∙사회문제 탐구 과정에서의 쟁점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4304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게임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과몰입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∙정보사회의 의미와 특징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∙게임 과몰입의 발생 원인과 해결 방안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4883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학교 폭력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∙범죄의 현황과 유형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∙학교 폭력의 발생 원인과 해결 방안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4883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저출산･고령화에</a:t>
                      </a: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따른 문제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∙출생과 사망의 사회적 의의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∙저출산･고령화 현상으로 인해 나타날 수 있는 사회문제의 해결 방안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4883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사회적 소수자에 대한 차별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∙사회적 소수자의 의미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∙사회적 소수자에 대한 편견과 차별의 발생 원인과 해결 방안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295810"/>
                  </a:ext>
                </a:extLst>
              </a:tr>
              <a:tr h="6166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사회문제 사례 연구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∙사회문제 사례 선정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∙탐구 계획 수립과 해결 방안 도출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∙보고서 작성 및 발표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76502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879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고전과 윤리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1792" y="331734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동서양 고전의 원문을 직접 읽고 그 의미를 탐구하는 과정을 통하여 자신을 성찰하고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타인과의 관계가 인간의 삶에 주는 의미에 대한 깨달음을 얻을 수 있도록 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925531"/>
              </p:ext>
            </p:extLst>
          </p:nvPr>
        </p:nvGraphicFramePr>
        <p:xfrm>
          <a:off x="6521986" y="1531542"/>
          <a:ext cx="2031339" cy="3415389"/>
        </p:xfrm>
        <a:graphic>
          <a:graphicData uri="http://schemas.openxmlformats.org/drawingml/2006/table">
            <a:tbl>
              <a:tblPr/>
              <a:tblGrid>
                <a:gridCol w="2031339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1457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11684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도덕윤리학과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동양철학과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불교학과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윤리교육과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정치학과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종교철학 전공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종교학과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287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376253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개인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</a:rPr>
                        <a:t>･</a:t>
                      </a:r>
                      <a:r>
                        <a:rPr lang="ko-KR" altLang="en-US" sz="1000" kern="0" spc="-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</a:rPr>
                        <a:t>･</a:t>
                      </a:r>
                      <a:r>
                        <a:rPr lang="ko-KR" altLang="en-US" sz="1000" kern="0" spc="-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자연의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관계에 대해 동서양 사상가들이 오랜 시간에 걸쳐 탐구한 과정을 원전으로 공부함으로써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수학에 도움됨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52766" y="5581312"/>
            <a:ext cx="8256790" cy="10566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56469" y="5220347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174498" y="5234686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45420" y="5897171"/>
            <a:ext cx="8082642" cy="57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200" dirty="0">
                <a:latin typeface="+mn-ea"/>
              </a:rPr>
              <a:t>동서양의 다양한 고전을 배우는 과목입니다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인문학이나 사회과학 전공 공부를 위해서는 고전을 살펴볼 필요가 있습니다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고전 속 삶의 지혜를 배우고 인문학적 소양을 함양하기를 원하는 학생들이 수강하면 좋은 과목입니다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75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771410"/>
              </p:ext>
            </p:extLst>
          </p:nvPr>
        </p:nvGraphicFramePr>
        <p:xfrm>
          <a:off x="452766" y="1531541"/>
          <a:ext cx="5992101" cy="3415391"/>
        </p:xfrm>
        <a:graphic>
          <a:graphicData uri="http://schemas.openxmlformats.org/drawingml/2006/table">
            <a:tbl>
              <a:tblPr/>
              <a:tblGrid>
                <a:gridCol w="1069924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922177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6920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6473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자신과의 관계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&lt;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격몽요결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&gt;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 뜻 세움과 나의 삶</a:t>
                      </a:r>
                      <a:endParaRPr lang="en-US" altLang="ko-KR" sz="1000" b="0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  <a:p>
                      <a:pPr marL="171450" marR="0" indent="-17145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&lt;</a:t>
                      </a:r>
                      <a:r>
                        <a:rPr lang="ko-KR" altLang="en-US" sz="1000" b="0" kern="0" spc="-50" dirty="0" err="1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수심결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&gt;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 진정한 나 찾기와 마음공부</a:t>
                      </a:r>
                      <a:endParaRPr lang="en-US" altLang="ko-KR" sz="1000" b="0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  <a:p>
                      <a:pPr marL="171450" marR="0" indent="-17145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&lt;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윤리형이상학 정초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&gt; </a:t>
                      </a:r>
                      <a:r>
                        <a:rPr lang="ko-KR" altLang="en-US" sz="1000" b="0" kern="0" spc="-50" dirty="0" err="1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도덕법칙과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 인간의 존엄성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7261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타인과의 관계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&lt;</a:t>
                      </a:r>
                      <a:r>
                        <a:rPr lang="ko-KR" altLang="en-US" sz="1000" b="0" kern="0" spc="-50" dirty="0" err="1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니코마코스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 윤리학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&gt;</a:t>
                      </a:r>
                      <a:r>
                        <a:rPr lang="en-US" altLang="ko-KR" sz="1000" b="0" kern="0" spc="-50" baseline="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삶의 목적으로서의 행복과 덕</a:t>
                      </a:r>
                      <a:endParaRPr lang="en-US" altLang="ko-KR" sz="1000" b="0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  <a:p>
                      <a:pPr marL="171450" marR="0" indent="-17145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&lt;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논어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&gt; </a:t>
                      </a:r>
                      <a:r>
                        <a:rPr lang="ko-KR" altLang="en-US" sz="1000" b="0" kern="0" spc="-50" dirty="0" err="1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인간다움으로서의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 인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(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仁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)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의 마음과 실천</a:t>
                      </a:r>
                      <a:endParaRPr lang="en-US" altLang="ko-KR" sz="1000" b="0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  <a:p>
                      <a:pPr marL="171450" marR="0" indent="-17145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,&lt;</a:t>
                      </a:r>
                      <a:r>
                        <a:rPr lang="ko-KR" altLang="en-US" sz="1000" b="0" kern="0" spc="-50" dirty="0" err="1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금강경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&gt;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관계 속에서 존재하는 나와 베푸는 삶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7577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사회</a:t>
                      </a:r>
                      <a:r>
                        <a:rPr lang="en-US" altLang="ko-KR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·</a:t>
                      </a: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공동체와의</a:t>
                      </a: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관계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&lt;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국가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&gt;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조화로운 영혼과 정의로운 국가</a:t>
                      </a:r>
                      <a:endParaRPr lang="en-US" altLang="ko-KR" sz="1000" b="0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  <a:p>
                      <a:pPr marL="171450" marR="0" indent="-17145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&lt;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목민심서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&gt;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공직자의 자세로서 청렴과 애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(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愛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)</a:t>
                      </a:r>
                    </a:p>
                    <a:p>
                      <a:pPr marL="171450" marR="0" indent="-17145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&lt;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정의론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&gt;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정의로운 사회를 위한 정의의 원칙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8494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자연</a:t>
                      </a:r>
                      <a:r>
                        <a:rPr lang="en-US" altLang="ko-KR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·</a:t>
                      </a: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초월과의</a:t>
                      </a: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관계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&lt;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공리주의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&gt;, &lt;</a:t>
                      </a:r>
                      <a:r>
                        <a:rPr lang="ko-KR" altLang="en-US" sz="1000" b="0" kern="0" spc="-50" dirty="0" err="1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동물해방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&gt;</a:t>
                      </a:r>
                      <a:r>
                        <a:rPr lang="en-US" altLang="ko-KR" sz="1000" b="0" kern="0" spc="-50" baseline="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최대 다수의 최대 행복과 도덕적 고려 범위의 확대</a:t>
                      </a:r>
                      <a:endParaRPr lang="en-US" altLang="ko-KR" sz="1000" b="0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  <a:p>
                      <a:pPr marL="171450" marR="0" indent="-17145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b="0" kern="0" spc="-1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&lt;</a:t>
                      </a:r>
                      <a:r>
                        <a:rPr lang="ko-KR" altLang="en-US" sz="1000" b="0" kern="0" spc="-1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노자</a:t>
                      </a:r>
                      <a:r>
                        <a:rPr lang="en-US" altLang="ko-KR" sz="1000" b="0" kern="0" spc="-1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&gt;,  &lt;</a:t>
                      </a:r>
                      <a:r>
                        <a:rPr lang="ko-KR" altLang="en-US" sz="1000" b="0" kern="0" spc="-1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장자</a:t>
                      </a:r>
                      <a:r>
                        <a:rPr lang="en-US" altLang="ko-KR" sz="1000" b="0" kern="0" spc="-1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&gt; </a:t>
                      </a:r>
                      <a:r>
                        <a:rPr lang="ko-KR" altLang="en-US" sz="1000" b="0" kern="0" spc="-1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자연의 </a:t>
                      </a:r>
                      <a:r>
                        <a:rPr lang="ko-KR" altLang="en-US" sz="1000" b="0" kern="0" spc="-8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이치에서 배우는 삶의 지혜</a:t>
                      </a:r>
                      <a:r>
                        <a:rPr lang="en-US" altLang="ko-KR" sz="1000" b="0" kern="0" spc="-8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  <a:r>
                        <a:rPr lang="ko-KR" altLang="en-US" sz="1000" b="0" kern="0" spc="-8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편견과 선입견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에서 벗어난 진정한 자유</a:t>
                      </a:r>
                      <a:endParaRPr lang="en-US" altLang="ko-KR" sz="1000" b="0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  <a:p>
                      <a:pPr marL="171450" marR="0" indent="-17145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b="0" kern="0" spc="-1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&lt;</a:t>
                      </a:r>
                      <a:r>
                        <a:rPr lang="ko-KR" altLang="en-US" sz="1000" b="0" kern="0" spc="-1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신약</a:t>
                      </a:r>
                      <a:r>
                        <a:rPr lang="en-US" altLang="ko-KR" sz="1000" b="0" kern="0" spc="-1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&gt;,  &lt;</a:t>
                      </a:r>
                      <a:r>
                        <a:rPr lang="ko-KR" altLang="en-US" sz="1000" b="0" kern="0" spc="-1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꾸란</a:t>
                      </a:r>
                      <a:r>
                        <a:rPr lang="en-US" altLang="ko-KR" sz="1000" b="0" kern="0" spc="-1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&gt; </a:t>
                      </a:r>
                      <a:r>
                        <a:rPr lang="ko-KR" altLang="en-US" sz="1000" b="0" kern="0" spc="-6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인간의 삶에서 종교의 의미와 종교에 대한 자세</a:t>
                      </a:r>
                      <a:endParaRPr lang="ko-KR" altLang="en-US" sz="1000" b="0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59272" y="5192779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021" y="5041585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1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2015 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개정 교육과정 교과목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보통 교과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2020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</a:rPr>
              <a:t>영업활동의 부재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63AEC2D1-CE8B-77BA-2335-7CD709703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352019"/>
              </p:ext>
            </p:extLst>
          </p:nvPr>
        </p:nvGraphicFramePr>
        <p:xfrm>
          <a:off x="313696" y="961635"/>
          <a:ext cx="8496944" cy="5566984"/>
        </p:xfrm>
        <a:graphic>
          <a:graphicData uri="http://schemas.openxmlformats.org/drawingml/2006/table">
            <a:tbl>
              <a:tblPr/>
              <a:tblGrid>
                <a:gridCol w="697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1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8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674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교과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영역</a:t>
                      </a:r>
                    </a:p>
                  </a:txBody>
                  <a:tcPr marL="27676" marR="27676" marT="7652" marB="7652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교과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군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676" marR="27676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공통 과목</a:t>
                      </a:r>
                    </a:p>
                  </a:txBody>
                  <a:tcPr marL="27676" marR="27676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 과목</a:t>
                      </a:r>
                    </a:p>
                  </a:txBody>
                  <a:tcPr marL="27676" marR="27676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일반 선택</a:t>
                      </a:r>
                    </a:p>
                  </a:txBody>
                  <a:tcPr marL="27676" marR="27676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진로 선택</a:t>
                      </a:r>
                    </a:p>
                  </a:txBody>
                  <a:tcPr marL="27676" marR="27676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35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체육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예술</a:t>
                      </a:r>
                    </a:p>
                  </a:txBody>
                  <a:tcPr marL="27676" marR="27676" marT="7652" marB="7652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체육</a:t>
                      </a:r>
                    </a:p>
                  </a:txBody>
                  <a:tcPr marL="36000" marR="36000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체육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운동과 건강</a:t>
                      </a:r>
                    </a:p>
                  </a:txBody>
                  <a:tcPr marL="36000" marR="36000" marT="30715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스포츠 생활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체육 탐구</a:t>
                      </a:r>
                    </a:p>
                  </a:txBody>
                  <a:tcPr marL="36000" marR="36000" marT="30715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2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예술</a:t>
                      </a:r>
                    </a:p>
                  </a:txBody>
                  <a:tcPr marL="36000" marR="36000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음악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미술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연극</a:t>
                      </a:r>
                    </a:p>
                  </a:txBody>
                  <a:tcPr marL="36000" marR="36000" marT="30715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음악 연주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음악 감상과 비평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미술 </a:t>
                      </a:r>
                      <a:endParaRPr lang="en-US" altLang="ko-KR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창작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미술 감상과 비평</a:t>
                      </a:r>
                    </a:p>
                  </a:txBody>
                  <a:tcPr marL="36000" marR="36000" marT="30715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31197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생활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교양</a:t>
                      </a:r>
                    </a:p>
                  </a:txBody>
                  <a:tcPr marL="27676" marR="27676" marT="7652" marB="7652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기술･가정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기술･가정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정보</a:t>
                      </a:r>
                    </a:p>
                  </a:txBody>
                  <a:tcPr marL="36000" marR="36000" marT="30715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1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농업 생명과학</a:t>
                      </a:r>
                      <a:r>
                        <a:rPr lang="en-US" altLang="ko-KR" sz="1500" b="1" kern="11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1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공학 일반</a:t>
                      </a:r>
                      <a:r>
                        <a:rPr lang="en-US" altLang="ko-KR" sz="1500" b="1" kern="11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1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창의 경영</a:t>
                      </a:r>
                      <a:r>
                        <a:rPr lang="en-US" altLang="ko-KR" sz="1500" b="1" kern="11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1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해양</a:t>
                      </a:r>
                      <a:r>
                        <a:rPr lang="en-US" altLang="ko-KR" sz="1500" b="1" kern="11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500" b="1" kern="11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문화와 기술</a:t>
                      </a:r>
                      <a:r>
                        <a:rPr lang="en-US" altLang="ko-KR" sz="1500" b="1" kern="11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1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가정과학</a:t>
                      </a:r>
                      <a:r>
                        <a:rPr lang="en-US" altLang="ko-KR" sz="1500" b="1" kern="11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1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지식 </a:t>
                      </a:r>
                      <a:endParaRPr lang="en-US" altLang="ko-KR" sz="1500" b="1" kern="1100" spc="-15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810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1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재산 일반</a:t>
                      </a:r>
                      <a:r>
                        <a:rPr lang="en-US" altLang="ko-KR" sz="1500" b="1" kern="11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u="none" kern="1100" spc="-15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인공지능 기초</a:t>
                      </a:r>
                    </a:p>
                  </a:txBody>
                  <a:tcPr marL="36000" marR="36000" marT="30715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96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외국어</a:t>
                      </a:r>
                    </a:p>
                  </a:txBody>
                  <a:tcPr marL="36000" marR="36000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독일어</a:t>
                      </a:r>
                      <a:r>
                        <a:rPr lang="en-US" altLang="ko-KR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</a:t>
                      </a:r>
                      <a:endParaRPr lang="ko-KR" altLang="en-US" sz="1500" b="1" kern="1200" spc="-15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프랑스어</a:t>
                      </a:r>
                      <a:r>
                        <a:rPr lang="en-US" altLang="ko-KR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</a:t>
                      </a:r>
                      <a:endParaRPr lang="ko-KR" altLang="en-US" sz="1500" b="1" kern="1200" spc="-15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스페인어</a:t>
                      </a:r>
                      <a:r>
                        <a:rPr lang="en-US" altLang="ko-KR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</a:t>
                      </a:r>
                      <a:endParaRPr lang="ko-KR" altLang="en-US" sz="1500" b="1" kern="1200" spc="-15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중국어</a:t>
                      </a:r>
                      <a:r>
                        <a:rPr lang="en-US" altLang="ko-KR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</a:t>
                      </a:r>
                      <a:endParaRPr lang="ko-KR" altLang="en-US" sz="1500" b="1" kern="1200" spc="-15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0715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일본어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러시아어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아랍어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베트남어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0715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독일어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프랑스어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스페인어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중국어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0715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일본어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러시아어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아랍어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베트남어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676" marR="27676" marT="30715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3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한문</a:t>
                      </a:r>
                    </a:p>
                  </a:txBody>
                  <a:tcPr marL="36000" marR="36000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한문</a:t>
                      </a:r>
                      <a:r>
                        <a:rPr lang="en-US" altLang="ko-KR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</a:t>
                      </a:r>
                      <a:endParaRPr lang="ko-KR" altLang="en-US" sz="1500" b="1" kern="1200" spc="-15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0715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한문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Ⅱ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0715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311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교양</a:t>
                      </a:r>
                    </a:p>
                  </a:txBody>
                  <a:tcPr marL="36000" marR="36000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7652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철학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논리학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심리학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교육학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종교학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진로와 직업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보건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환경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실용 </a:t>
                      </a:r>
                      <a:endParaRPr lang="en-US" altLang="ko-KR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경제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논술</a:t>
                      </a:r>
                    </a:p>
                  </a:txBody>
                  <a:tcPr marL="36000" marR="36000" marT="30715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0715" marB="765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21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32921-39AB-F622-2CD6-0F08C8CBEA22}"/>
              </a:ext>
            </a:extLst>
          </p:cNvPr>
          <p:cNvSpPr txBox="1"/>
          <p:nvPr/>
        </p:nvSpPr>
        <p:spPr>
          <a:xfrm>
            <a:off x="-668520" y="1383026"/>
            <a:ext cx="626124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과학 교과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2040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물리학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Ⅰ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8741" y="320716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dirty="0">
                <a:latin typeface="+mn-ea"/>
              </a:rPr>
              <a:t>초등학교 ‘</a:t>
            </a:r>
            <a:r>
              <a:rPr lang="ko-KR" altLang="en-US" sz="1100" dirty="0" err="1">
                <a:latin typeface="+mn-ea"/>
              </a:rPr>
              <a:t>과학’부터</a:t>
            </a:r>
            <a:r>
              <a:rPr lang="ko-KR" altLang="en-US" sz="1100" dirty="0">
                <a:latin typeface="+mn-ea"/>
              </a:rPr>
              <a:t> 고등학교 ‘</a:t>
            </a:r>
            <a:r>
              <a:rPr lang="ko-KR" altLang="en-US" sz="1100" dirty="0" err="1">
                <a:latin typeface="+mn-ea"/>
              </a:rPr>
              <a:t>통합과학’까지</a:t>
            </a:r>
            <a:r>
              <a:rPr lang="ko-KR" altLang="en-US" sz="1100" dirty="0">
                <a:latin typeface="+mn-ea"/>
              </a:rPr>
              <a:t> 배우는 과정에서 다룬 물리학의 기본 개념을 첨단 과학기술과 실생활 관련 주제 중심으로 이해하고 적용해 보는 과목이다</a:t>
            </a:r>
            <a:r>
              <a:rPr lang="en-US" altLang="ko-KR" sz="1100" dirty="0">
                <a:latin typeface="+mn-ea"/>
              </a:rPr>
              <a:t>.</a:t>
            </a:r>
            <a:endParaRPr lang="ko-KR" altLang="en-US" sz="1100" dirty="0">
              <a:latin typeface="+mn-ea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100" b="0" i="0" u="none" strike="noStrike" cap="none" normalizeH="0" baseline="0" dirty="0">
              <a:ln>
                <a:noFill/>
              </a:ln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95228"/>
              </p:ext>
            </p:extLst>
          </p:nvPr>
        </p:nvGraphicFramePr>
        <p:xfrm>
          <a:off x="6319520" y="1531544"/>
          <a:ext cx="2340000" cy="3482072"/>
        </p:xfrm>
        <a:graphic>
          <a:graphicData uri="http://schemas.openxmlformats.org/drawingml/2006/table">
            <a:tbl>
              <a:tblPr/>
              <a:tblGrid>
                <a:gridCol w="234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1386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40075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물리교육과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기계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전기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전자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건축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산업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신소재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정보통신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나노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화학공학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자동차 등 공학 계열 대부분 학과와 관련됨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386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30191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‘물리학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Ⅱ’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와 위계 관계를 가지고 있고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이해력과 개념 적용 능력이 우수한 학생에게 유리한 과목임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629619"/>
            <a:ext cx="8256790" cy="11546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243399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117949" y="5246721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843105"/>
            <a:ext cx="8082642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200" dirty="0">
                <a:latin typeface="+mn-ea"/>
              </a:rPr>
              <a:t>물리학은 모든 이학 및 공학의 기본이 되므로 자연과학이나 공학 계열로 진학하는 학생들은 반드시 이수할 것을 권장합니다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특히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힘과 운동 영역은 이후에 학습되는 물리학 내용의 기초가 되므로 수학 개념과 연계하여 탄탄한 학습이 필요한 과목입니다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300" kern="0" spc="-20" dirty="0"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63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16226"/>
              </p:ext>
            </p:extLst>
          </p:nvPr>
        </p:nvGraphicFramePr>
        <p:xfrm>
          <a:off x="452767" y="1531542"/>
          <a:ext cx="5528086" cy="3484489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050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9519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7386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힘과 운동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∙동시성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질량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에너지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등가성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∙뉴턴 운동법칙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∙운동량 보존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충격량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∙역학적 에너지 보존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9038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전기와 자기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∙원자와 전기력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에너지 준위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∙고체의 에너지 띠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전기 전도성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∙전류에 의한 자기장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∙물질의 자성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∙전자기 유도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4866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열과 에너지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∙내부 에너지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∙열효율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5734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파동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∙파동의 요소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∙파동의 간섭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∙광통신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4866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현대 물리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∙빛의 이중성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∙물질의 이중성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226847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641" y="5097687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982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화학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Ⅰ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1792" y="331734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자연 현상 또는 일상의 경험과 관련 있는 상황을 통해 화학 개념과 탐구 방법을 학습하고 현대 사회인에게 필요한 화학의 기초 소양을 함양하기 위한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560858"/>
              </p:ext>
            </p:extLst>
          </p:nvPr>
        </p:nvGraphicFramePr>
        <p:xfrm>
          <a:off x="6312747" y="1531542"/>
          <a:ext cx="2340000" cy="3347689"/>
        </p:xfrm>
        <a:graphic>
          <a:graphicData uri="http://schemas.openxmlformats.org/drawingml/2006/table">
            <a:tbl>
              <a:tblPr/>
              <a:tblGrid>
                <a:gridCol w="234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1729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26236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나노화학과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정밀화학과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화학생명공학과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약학과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간호학과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신소재공학과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재료공학과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7978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478469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‘화학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Ⅱ’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배우기 전에 배워야 하고 ‘화학 실험’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‘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고급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화학’과도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위계 관계에 있음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기초 개념을 바탕으로 분석하고 추론하는 능력이 중요하며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신물질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신소재 개발 등 물질의 성질 탐구에 필요한 과목임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53408"/>
            <a:ext cx="8082642" cy="898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물질의 구조와 성질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변화를 탐구하고 일상생활 속 문제에 적용하여 그 현상을 이해하고 문제를 해결하는 방법을 배우는 과목으로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화학을 포함한 자연과학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의학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약학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소재와 관련된 공학 계열을 전공하는 학생들에게 꼭 필요합니다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75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25307"/>
              </p:ext>
            </p:extLst>
          </p:nvPr>
        </p:nvGraphicFramePr>
        <p:xfrm>
          <a:off x="452767" y="1531539"/>
          <a:ext cx="5534860" cy="3358268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727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2780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8917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물질의 구조</a:t>
                      </a: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3130" algn="l"/>
                          <a:tab pos="1929130" algn="l"/>
                        </a:tabLs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∙양성자 	∙중성자 	∙전자 	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3130" algn="l"/>
                          <a:tab pos="1929130" algn="l"/>
                        </a:tabLs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∙화학 반응식 	∙몰 	∙몰 농도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3130" algn="l"/>
                          <a:tab pos="1929130" algn="l"/>
                        </a:tabLs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b="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양자수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	∙</a:t>
                      </a:r>
                      <a:r>
                        <a:rPr lang="ko-KR" altLang="en-US" sz="1000" b="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오비탈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	∙전자 배치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3130" algn="l"/>
                          <a:tab pos="1929130" algn="l"/>
                        </a:tabLs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∙주기율표 	∙유효 </a:t>
                      </a:r>
                      <a:r>
                        <a:rPr lang="ko-KR" altLang="en-US" sz="1000" b="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핵전하</a:t>
                      </a:r>
                      <a:endParaRPr lang="ko-KR" altLang="en-US" sz="1000" b="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3130" algn="l"/>
                          <a:tab pos="1929130" algn="l"/>
                        </a:tabLs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∙원자 반지	∙이온화 에너지의 주기성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3130" algn="l"/>
                          <a:tab pos="1929130" algn="l"/>
                        </a:tabLs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∙이온 결합 	∙공유 결합 	∙금속 결합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3130" algn="l"/>
                          <a:tab pos="1929130" algn="l"/>
                        </a:tabLs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∙전기 음성도 	∙</a:t>
                      </a:r>
                      <a:r>
                        <a:rPr lang="ko-KR" altLang="en-US" sz="1000" b="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쌍극자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모멘트	∙결합의 극성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3130" algn="l"/>
                          <a:tab pos="1929130" algn="l"/>
                        </a:tabLs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b="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전자점식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	∙분자 구조 	∙전자쌍 반발 이론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1297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물질의 변화</a:t>
                      </a: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3130" algn="l"/>
                          <a:tab pos="1929130" algn="l"/>
                        </a:tabLs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∙산화 환원 	∙</a:t>
                      </a:r>
                      <a:r>
                        <a:rPr lang="ko-KR" altLang="en-US" sz="1000" b="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산화수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∙가역 반응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3130" algn="l"/>
                          <a:tab pos="1929130" algn="l"/>
                        </a:tabLs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∙동적 평형 	∙</a:t>
                      </a:r>
                      <a:r>
                        <a:rPr lang="en-US" altLang="ko-KR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pH 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∙중화 반응의 양적 관계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3130" algn="l"/>
                          <a:tab pos="1929130" algn="l"/>
                        </a:tabLs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∙화학의 유용성 	∙탄소 화합물의 유용성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3130" algn="l"/>
                          <a:tab pos="1929130" algn="l"/>
                        </a:tabLst>
                      </a:pP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∙발열 반응 	∙</a:t>
                      </a:r>
                      <a:r>
                        <a:rPr lang="ko-KR" altLang="en-US" sz="1000" b="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흡열</a:t>
                      </a:r>
                      <a:r>
                        <a:rPr lang="ko-KR" altLang="en-US" sz="1000" b="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반응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032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생명과학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Ⅰ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8741" y="320716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사람의 몸을 중심으로 나타나는 생명 현상에 대한 이해를 통해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생활 속의 다양한 의문점들을 창의적으로 해결할 수 있도록 생명과학의 기초 소양을 기르는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830134"/>
              </p:ext>
            </p:extLst>
          </p:nvPr>
        </p:nvGraphicFramePr>
        <p:xfrm>
          <a:off x="6277338" y="1531544"/>
          <a:ext cx="2412000" cy="3618484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9047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615953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생명과학과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생명공학과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생물교육과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바이오환경과학과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생화학과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의예과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약학과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한의예과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간호학과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수의학과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식품공학과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원예학과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유전생명공학과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의생명과학과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농의학과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의생명공학과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농생명과학과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임상병리학과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화학생명공학과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화장품과학과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9047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35716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ʻ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통합과학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ʼ, ʻ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과학탐구실험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ʼ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을 배운 후 학습하며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심화 과정으로 ‘생명과학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Ⅱ’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 있음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‘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통합과학’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‘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과학탐구실험’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ʻ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생명과학</a:t>
                      </a:r>
                      <a:r>
                        <a:rPr lang="en-US" altLang="ko-KR" sz="1000" kern="0" spc="-8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Ⅱʼ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에 포함된 생명과학 개념과 긴밀한 연계를 가지도록 구성됨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629619"/>
            <a:ext cx="8256790" cy="11546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243399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117949" y="5246721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843105"/>
            <a:ext cx="8082642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물질이나 우주의 생성을 연구하는 타 과학 분야와 달리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인간을 중심으로 한 생물의 특성을 탐구하는 학문입니다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자연과학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보건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의학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약학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의생명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농림수산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환경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생활과학 계열로 진학하려는 학생들에게 꼭 필요한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13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4804"/>
              </p:ext>
            </p:extLst>
          </p:nvPr>
        </p:nvGraphicFramePr>
        <p:xfrm>
          <a:off x="452767" y="1531542"/>
          <a:ext cx="5561953" cy="3484490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3437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1856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3799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생명과학과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인간의 생활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863600" algn="l"/>
                          <a:tab pos="1752600" algn="l"/>
                          <a:tab pos="2260600" algn="l"/>
                          <a:tab pos="27051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∙생물의 특성 	∙귀납적 탐구 방법	∙연역적 탐구 방법 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863600" algn="l"/>
                          <a:tab pos="1752600" algn="l"/>
                          <a:tab pos="2260600" algn="l"/>
                          <a:tab pos="27051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∙변인 통제 	∙대조 실험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3799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생물의 구조와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에너지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863600" algn="l"/>
                          <a:tab pos="1752600" algn="l"/>
                          <a:tab pos="2260600" algn="l"/>
                          <a:tab pos="27051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∙근수축	∙물질대사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소화･호흡･순환･배설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∙대사성 질환 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863600" algn="l"/>
                          <a:tab pos="1752600" algn="l"/>
                          <a:tab pos="2260600" algn="l"/>
                          <a:tab pos="27051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ATP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∙노폐물의 배설 과정 	∙세포 호흡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53368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항상성과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몸의 조절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863600" algn="l"/>
                          <a:tab pos="1689100" algn="l"/>
                          <a:tab pos="1879600" algn="l"/>
                          <a:tab pos="2689860" algn="l"/>
                          <a:tab pos="27051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∙뉴런의 종류	∙활동 전위		∙흥분의 전도와 전달 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863600" algn="l"/>
                          <a:tab pos="1689100" algn="l"/>
                          <a:tab pos="1879600" algn="l"/>
                          <a:tab pos="2689860" algn="l"/>
                          <a:tab pos="27051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∙시냅스	∙중추 신경계와 말초 신경계 	∙항상성 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863600" algn="l"/>
                          <a:tab pos="1689100" algn="l"/>
                          <a:tab pos="1879600" algn="l"/>
                          <a:tab pos="2689860" algn="l"/>
                          <a:tab pos="27051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∙내분비계와 호르몬의 특성 		∙신경계 질환 	∙호르몬 질환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3799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863600" algn="l"/>
                          <a:tab pos="1879600" algn="l"/>
                          <a:tab pos="2260600" algn="l"/>
                          <a:tab pos="27051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∙질병의 원인	∙특이적 방어 작용	∙비특이적 방어 작용 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863600" algn="l"/>
                          <a:tab pos="1879600" algn="l"/>
                          <a:tab pos="2260600" algn="l"/>
                          <a:tab pos="27051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∙백신의 작용 원리	∙항원 항체 반응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169063"/>
                  </a:ext>
                </a:extLst>
              </a:tr>
              <a:tr h="226234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생명의 연속성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863600" algn="l"/>
                          <a:tab pos="1879600" algn="l"/>
                          <a:tab pos="2260600" algn="l"/>
                          <a:tab pos="27051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∙생식 세포의 다양성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5336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863600" algn="l"/>
                          <a:tab pos="1879600" algn="l"/>
                          <a:tab pos="27051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∙염색체 구조		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DNA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와 유전자	∙유전체		</a:t>
                      </a:r>
                      <a:endParaRPr lang="en-US" altLang="ko-KR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863600" algn="l"/>
                          <a:tab pos="1879600" algn="l"/>
                          <a:tab pos="27051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∙염색체 조합 	∙상염색체 유전	∙성염색체 유전	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863600" algn="l"/>
                          <a:tab pos="1879600" algn="l"/>
                          <a:tab pos="27051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∙가계도 분석 	∙유전병의 종류와 특징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002151"/>
                  </a:ext>
                </a:extLst>
              </a:tr>
              <a:tr h="2262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863600" algn="l"/>
                          <a:tab pos="1879600" algn="l"/>
                          <a:tab pos="2260600" algn="l"/>
                          <a:tab pos="27051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∙생물다양성의 의미와 중요성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474163"/>
                  </a:ext>
                </a:extLst>
              </a:tr>
              <a:tr h="37996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환경과 생태계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1181100" algn="l"/>
                          <a:tab pos="1879600" algn="l"/>
                          <a:tab pos="2387600" algn="l"/>
                          <a:tab pos="27051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∙생태계의 구성	∙군집의 특성	∙개체군의 특성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1181100" algn="l"/>
                          <a:tab pos="1879600" algn="l"/>
                          <a:tab pos="2387600" algn="l"/>
                          <a:tab pos="27051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∙군집 조사 방법	∙천이 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  <a:tr h="2262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  <a:tab pos="1181100" algn="l"/>
                          <a:tab pos="1879600" algn="l"/>
                          <a:tab pos="2387600" algn="l"/>
                          <a:tab pos="27051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∙생태계 평형 	∙에너지 흐름 	∙물질 순환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06446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226847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641" y="5097687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426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지구과학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Ⅰ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81624" y="331734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지구와 우주에 대해 탐구하여 지구의 소중함과 아름다움을 인식하고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지구과학의 기본개념을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활용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하여 과학적 사고력과 창의적 문제 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해결력을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함양하는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6657"/>
              </p:ext>
            </p:extLst>
          </p:nvPr>
        </p:nvGraphicFramePr>
        <p:xfrm>
          <a:off x="6319520" y="1531542"/>
          <a:ext cx="2376000" cy="3344430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6924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21601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지구과학교육과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지질학과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지질환경과학과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지구시스템과학과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산림자원학과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지구해양과학과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해양시스템학과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토목공학과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기상학과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우주과학과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지질⸱지구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물리학부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에너지자원공학과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천문학과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자원공학과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3724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07341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통합과학’에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소개된 우주 및 태양계의 기원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 시스템의 구성과 순환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지질 시대 등의 개념을 심화함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지구과학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Ⅱ’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배우기 전에 배워야 함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42977"/>
            <a:ext cx="8082642" cy="1178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환경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광물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자원 관련 공학 계열과 기상 예보가 중요한 산업 분야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대기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해양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지질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천문 등 관련 자연과학 계열을 전공하는 학생들에게 권장합니다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지구와 우주에서 나타나는 현상과 원리를 탐구하고 지구를 시스템과 구성 요소 간의 상호작용으로 이해하는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dirty="0"/>
          </a:p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00" y="1209328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499055"/>
              </p:ext>
            </p:extLst>
          </p:nvPr>
        </p:nvGraphicFramePr>
        <p:xfrm>
          <a:off x="452767" y="1531541"/>
          <a:ext cx="5541633" cy="3335428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1405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7927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883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고체 지구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∙판구조론	∙대륙 이동과 대륙 분포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∙플룸 구조론	∙변동대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화성암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∙퇴적 구조와 환경	∙지질 구조와 지사 법칙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∙상대 연령과 절대 연령	∙지질 시대와 환경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1884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대기와 해양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∙기압과 날씨 변화	∙태풍과 악기상 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∙해수의 성질	∙우리나라 주변 해양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∙대기 대순환	∙표층 순환과 심층 순환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∙엘니뇨와 남방 진동	∙기후 변화 요인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∙인간 활동과 기후 변화	∙기후 변화의 대책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883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우주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∙별의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물리량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	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H-R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도와 별의 진화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∙은하 분류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대폭발 우주	∙암흑 물질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암흑 에너지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∙별의 내부 구조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에너지원 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∙외계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행성계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탐사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 가능 지대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877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물리학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8741" y="199531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dirty="0">
                <a:latin typeface="+mn-ea"/>
              </a:rPr>
              <a:t>과학기술과 관련된 분야의 진로를 선택하는 학생이 </a:t>
            </a:r>
            <a:r>
              <a:rPr lang="en-US" altLang="ko-KR" sz="1100" dirty="0">
                <a:latin typeface="+mn-ea"/>
              </a:rPr>
              <a:t>ʻ</a:t>
            </a:r>
            <a:r>
              <a:rPr lang="ko-KR" altLang="en-US" sz="1100" dirty="0">
                <a:latin typeface="+mn-ea"/>
              </a:rPr>
              <a:t>물리학</a:t>
            </a:r>
            <a:r>
              <a:rPr lang="en-US" altLang="ko-KR" sz="1100" dirty="0" err="1">
                <a:latin typeface="+mn-ea"/>
              </a:rPr>
              <a:t>Ⅰʼ</a:t>
            </a:r>
            <a:r>
              <a:rPr lang="ko-KR" altLang="en-US" sz="1100" dirty="0">
                <a:latin typeface="+mn-ea"/>
              </a:rPr>
              <a:t>에서 학습한 개념을 기초로 심화된 물리 개념과 다양한 탐구 방법을 적용하여 물리현상과 관련된 문제 해결 능력을 기르기 위한 과목이다</a:t>
            </a:r>
            <a:r>
              <a:rPr lang="en-US" altLang="ko-KR" sz="1100" dirty="0"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43832"/>
              </p:ext>
            </p:extLst>
          </p:nvPr>
        </p:nvGraphicFramePr>
        <p:xfrm>
          <a:off x="6326292" y="1531546"/>
          <a:ext cx="2340000" cy="3533259"/>
        </p:xfrm>
        <a:graphic>
          <a:graphicData uri="http://schemas.openxmlformats.org/drawingml/2006/table">
            <a:tbl>
              <a:tblPr/>
              <a:tblGrid>
                <a:gridCol w="234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1600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698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물리교육과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기계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전기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전자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정보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신소재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화학공학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자동차 등 공학 계열 대부분 학과와 관련됨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600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19481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‘물리학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Ⅰ’ 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이수 후 선택하며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자연과학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등 물리현상에 대한 정량적 분석력을 요구하는 분야에 꼭 필요한 과목임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629619"/>
            <a:ext cx="8256790" cy="11546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243399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117949" y="5246721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843105"/>
            <a:ext cx="8082642" cy="96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400" dirty="0">
                <a:latin typeface="+mn-ea"/>
              </a:rPr>
              <a:t>건축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기계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전기</a:t>
            </a:r>
            <a:r>
              <a:rPr lang="en-US" altLang="ko-KR" sz="1400" dirty="0">
                <a:latin typeface="+mn-ea"/>
              </a:rPr>
              <a:t>·</a:t>
            </a:r>
            <a:r>
              <a:rPr lang="ko-KR" altLang="en-US" sz="1400" dirty="0">
                <a:latin typeface="+mn-ea"/>
              </a:rPr>
              <a:t>전자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화학공학 등 공학을 전공하기 위해서는 필수적인 과목입니다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개념의 정량적 적용 및 벡터의 표현도 포함되는 등 수학적 역량이 요구되어 ‘기하’</a:t>
            </a:r>
            <a:r>
              <a:rPr lang="en-US" altLang="ko-KR" sz="1400" dirty="0">
                <a:latin typeface="+mn-ea"/>
              </a:rPr>
              <a:t>, ‘</a:t>
            </a:r>
            <a:r>
              <a:rPr lang="ko-KR" altLang="en-US" sz="1400" dirty="0">
                <a:latin typeface="+mn-ea"/>
              </a:rPr>
              <a:t>미적분’ 등 수학 과목과의 연계성이 높은 과목입니다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263" y="1221764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06544"/>
              </p:ext>
            </p:extLst>
          </p:nvPr>
        </p:nvGraphicFramePr>
        <p:xfrm>
          <a:off x="452767" y="1531542"/>
          <a:ext cx="5528086" cy="3525201"/>
        </p:xfrm>
        <a:graphic>
          <a:graphicData uri="http://schemas.openxmlformats.org/drawingml/2006/table">
            <a:tbl>
              <a:tblPr/>
              <a:tblGrid>
                <a:gridCol w="1210780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17306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4543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1392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힘과 운동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∙등가 원리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∙중력 렌즈 효과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블랙홀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가속좌표계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∙등가속도 운동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포물선 운동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단진자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운동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천체의 운동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∙힘의 합성과 분해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물체의 평형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9666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전기와 자기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∙전하와 전기장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전기력선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∙정전기 유도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유전 분극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∙전기 저항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∙전류에 의한 자기장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자기력 선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∙유도 기전력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2761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열과 에너지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∙열의 일당량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4488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파동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∙파동의 굴절과 간섭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∙전자기파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4488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현대 물리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∙빛의 입자성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입자의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파동성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∙불확정성의 원리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226847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641" y="5097687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933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화학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61960" y="351399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ʻ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화학</a:t>
            </a:r>
            <a:r>
              <a:rPr kumimoji="0" lang="en-US" altLang="ko-KR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Ⅰʼ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에서 다루는 개념을 기초로 심화된 화학 개념과 다양한 탐구 방법을 학습하고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자연과학을 전공하려는 학생이 화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학에 대한 전문 지식의 기초를 배우는 과목이다</a:t>
            </a:r>
            <a:r>
              <a:rPr kumimoji="0" lang="en-US" altLang="ko-K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178410"/>
              </p:ext>
            </p:extLst>
          </p:nvPr>
        </p:nvGraphicFramePr>
        <p:xfrm>
          <a:off x="6277338" y="1531543"/>
          <a:ext cx="2412000" cy="3326897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6798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8687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나노화학과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정밀화학과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화학생명공학과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약학과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간호학과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신소재공학과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재료공학과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738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64656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‘화학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Ⅰ’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배운 후 배우며 ‘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화학실험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고급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화학’과도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위계 관계에 있음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기초 개념을 바탕으로 분석하고 추론하는 능력이 중요하며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신물질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신소재 개발 등 물질의 성질 탐구에 필요한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53408"/>
            <a:ext cx="8082642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화학이 실생활과 밀접한 관계가 있음을 이해하고 과학적 사고와 탐구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과학적 문제해결과 의사소통 등 과학적으로 생각하는 능력과 태도를 배우는 과목으로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화학을 포함한 자연과학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의학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약학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effectLst/>
                <a:latin typeface="+mn-ea"/>
              </a:rPr>
              <a:t>소재와 관련된 공학 계열을 전공하는 학생들에게 꼭 필요합니다</a:t>
            </a:r>
            <a:r>
              <a:rPr lang="en-US" altLang="ko-KR" sz="12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75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392160"/>
              </p:ext>
            </p:extLst>
          </p:nvPr>
        </p:nvGraphicFramePr>
        <p:xfrm>
          <a:off x="452767" y="1531539"/>
          <a:ext cx="5561953" cy="3348932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3437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7410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0209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물질의 성질</a:t>
                      </a: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86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∙ 고체의 결정구조	∙ 분자 간 상호작용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86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∙ 액체의 성질	∙ 용액의 농도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86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∙ 묽은 용액의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총괄성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∙ 보일 법칙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86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∙ 샤를 법칙 	∙ 아보가드로 법칙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86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∙ 이상 기체 방정식	∙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분압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95388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물질의 변화</a:t>
                      </a: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86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∙ 화학평형 	∙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르샤틀리에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원리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86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∙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상평형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그림	∙ 이온화 상수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86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∙ 염의 가수 분해 	∙ 완충용액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86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∙ 반응 속도 	∙ 반응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속도식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86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∙ 반감기 	∙ 활성화 에너지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86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∙ 반응 속도에 영향을 미치는 요인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86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∙ 촉매 	∙ 효소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86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∙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엔탈피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	∙ 열화학 반응식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86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∙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헤스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법칙 	∙ 화학 전지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86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∙ 전기 분해 	∙ 수소 연료 전지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457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생명과학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81624" y="331734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‘생명과학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Ⅰ’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의 심화 과정으로 생명과학과 관련된 진로나 진학을 계획하는 학생들에게 생명 현상 전반에 대한 심도 있는 내용과 관련 핵심 개념을 이해하도록 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0489"/>
              </p:ext>
            </p:extLst>
          </p:nvPr>
        </p:nvGraphicFramePr>
        <p:xfrm>
          <a:off x="6319519" y="1531543"/>
          <a:ext cx="2340000" cy="3402887"/>
        </p:xfrm>
        <a:graphic>
          <a:graphicData uri="http://schemas.openxmlformats.org/drawingml/2006/table">
            <a:tbl>
              <a:tblPr/>
              <a:tblGrid>
                <a:gridCol w="2340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9725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636008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생물교육과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바이오환경과학과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의예과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약학과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한의예과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간호학과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수의학과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식품공학과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원예학과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유전생명공학과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의생명과학과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농의학과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의생명공학과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농생명과학과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임상병리학과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화학생명공학과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화장품과학과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087346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‘통합과학’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과학탐구실험’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포함된 생명과학 개념이 심화하여 구성됨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전문과목으로 ‘고급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생명과학’과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‘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생명과학실험’이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있음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538935"/>
            <a:ext cx="8256790" cy="115577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55264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69603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42977"/>
            <a:ext cx="8082642" cy="61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생물들의 특성을 세포 수준에서부터 생물 상호 간의 진화적 연계성까지 체계적이고 종합적으로 다루고 있습니다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생명과학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의학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약학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보건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 err="1">
                <a:solidFill>
                  <a:srgbClr val="000000"/>
                </a:solidFill>
                <a:latin typeface="+mn-ea"/>
              </a:rPr>
              <a:t>의생명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식품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농림 분야로 진학하려는 학생들에게 꼭 필요한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00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366151"/>
              </p:ext>
            </p:extLst>
          </p:nvPr>
        </p:nvGraphicFramePr>
        <p:xfrm>
          <a:off x="452767" y="1531542"/>
          <a:ext cx="5555180" cy="3417082"/>
        </p:xfrm>
        <a:graphic>
          <a:graphicData uri="http://schemas.openxmlformats.org/drawingml/2006/table">
            <a:tbl>
              <a:tblPr/>
              <a:tblGrid>
                <a:gridCol w="1303353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251827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0258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21372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생명과학과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인간의 생활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7930" algn="l"/>
                          <a:tab pos="204343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∙생명과학의 발달 과정 	∙생명과학의 연구 방법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213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7930" algn="l"/>
                          <a:tab pos="2043430" algn="l"/>
                          <a:tab pos="274193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∙생명공학 기술의 원리와 사례 ∙생명공학 기술의 영향	∙생명 윤리 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301711"/>
                  </a:ext>
                </a:extLst>
              </a:tr>
              <a:tr h="213722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생물의 구조와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에너지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7930" algn="l"/>
                          <a:tab pos="2043430" algn="l"/>
                          <a:tab pos="274193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∙탄수화물	∙지질	∙단백질 	∙핵산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213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7930" algn="l"/>
                          <a:tab pos="2043430" algn="l"/>
                          <a:tab pos="274193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∙효소의 작용	∙활성화 에너지 ∙기질 특이성 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850896"/>
                  </a:ext>
                </a:extLst>
              </a:tr>
              <a:tr h="213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7930" algn="l"/>
                          <a:tab pos="2043430" algn="l"/>
                          <a:tab pos="274193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∙생명체의 유기적 구성 ∙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원핵세포와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진핵세포의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차이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405236"/>
                  </a:ext>
                </a:extLst>
              </a:tr>
              <a:tr h="213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7930" algn="l"/>
                          <a:tab pos="2043430" algn="l"/>
                          <a:tab pos="274193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∙세포 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소기관의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유기적 관계 	∙물질 수송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162602"/>
                  </a:ext>
                </a:extLst>
              </a:tr>
              <a:tr h="3419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0" indent="-825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7930" algn="l"/>
                          <a:tab pos="2043430" algn="l"/>
                          <a:tab pos="274193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∙엽록체의 구조와 기능	∙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광계를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통한 명반응 </a:t>
                      </a:r>
                    </a:p>
                    <a:p>
                      <a:pPr marL="82550" marR="0" indent="-825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7930" algn="l"/>
                          <a:tab pos="2043430" algn="l"/>
                          <a:tab pos="274193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∙광합성의 탄소 고정 반응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327316"/>
                  </a:ext>
                </a:extLst>
              </a:tr>
              <a:tr h="3419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0" indent="-825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7930" algn="l"/>
                          <a:tab pos="2043430" algn="l"/>
                          <a:tab pos="274193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∙미토콘드리아 	∙산화적 인산화	∙화학 삼투 </a:t>
                      </a:r>
                    </a:p>
                    <a:p>
                      <a:pPr marL="82550" marR="0" indent="-825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7930" algn="l"/>
                          <a:tab pos="2043430" algn="l"/>
                          <a:tab pos="274193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∙산소 호흡과 발효	∙전자 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전달계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296896"/>
                  </a:ext>
                </a:extLst>
              </a:tr>
              <a:tr h="213722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생명의 연속성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7930" algn="l"/>
                          <a:tab pos="2043430" algn="l"/>
                          <a:tab pos="274193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∙유전자 발현과 발생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  <a:tr h="341956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7930" algn="l"/>
                          <a:tab pos="2043430" algn="l"/>
                          <a:tab pos="274193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∙유전체 구성과 유전자 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구조∙반보존적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DNA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복제	∙전사와 번역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7930" algn="l"/>
                          <a:tab pos="2043430" algn="l"/>
                          <a:tab pos="274193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∙유전자 발현과 조절 	∙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원핵세포와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진핵세포의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전사 조절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943314"/>
                  </a:ext>
                </a:extLst>
              </a:tr>
              <a:tr h="470189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7930" algn="l"/>
                          <a:tab pos="2043430" algn="l"/>
                          <a:tab pos="274193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∙막 형성의 중요성 	∙단세포에서 다세포로의 진화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7930" algn="l"/>
                          <a:tab pos="2043430" algn="l"/>
                          <a:tab pos="274193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∙진화의 증거와 원리 	∙종 분화	∙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역 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7930" algn="l"/>
                          <a:tab pos="2043430" algn="l"/>
                          <a:tab pos="2741930" algn="l"/>
                        </a:tabLs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∙동물과 식물의 분류 체계 	∙생물 계통수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23174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127696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76502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72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지구과학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Ⅱ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81624" y="331734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지구와 우주에 대한 통합적 이해를 바탕으로 ‘지구과학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I’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에서 다룬 개념을 심화하고 정량적으로 접근하여 탐구 능력 및 창의성을 함양하는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1460"/>
              </p:ext>
            </p:extLst>
          </p:nvPr>
        </p:nvGraphicFramePr>
        <p:xfrm>
          <a:off x="6312747" y="1531545"/>
          <a:ext cx="2376000" cy="3618047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6704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702578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지구과학교육과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지질학과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지질환경과학과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지구시스템과학과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산림자원학과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지구해양과학과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해양시스템학과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우주과학과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지질⸱지구물리학부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에너지자원공학과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천문학과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309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79371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지구의 역학에 대해 다루므로 미리 ‘물리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Ⅰ’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이수하면 좋고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지구과학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Ⅰ’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에서 다룬 개념을 심화하면서 정량적으로 접근하므로 ‘지구과학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Ⅰ’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배운 후 학습할 것을 권장함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지구과학실험’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고급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지구과학’과도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위계 관계에 있음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10905" y="5720943"/>
            <a:ext cx="8236488" cy="836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200" kern="0" spc="-30" dirty="0">
                <a:solidFill>
                  <a:srgbClr val="000000"/>
                </a:solidFill>
                <a:latin typeface="+mn-ea"/>
              </a:rPr>
              <a:t>대기</a:t>
            </a:r>
            <a:r>
              <a:rPr lang="en-US" altLang="ko-KR" sz="12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latin typeface="+mn-ea"/>
              </a:rPr>
              <a:t>해양</a:t>
            </a:r>
            <a:r>
              <a:rPr lang="en-US" altLang="ko-KR" sz="12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latin typeface="+mn-ea"/>
              </a:rPr>
              <a:t>지질</a:t>
            </a:r>
            <a:r>
              <a:rPr lang="en-US" altLang="ko-KR" sz="12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latin typeface="+mn-ea"/>
              </a:rPr>
              <a:t>천문 등 관련 자연과학 계열을 전공하는 학생들의 대학 선수 과목으로 중요합니다</a:t>
            </a:r>
            <a:r>
              <a:rPr lang="en-US" altLang="ko-KR" sz="1200" kern="0" spc="-3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200" kern="0" spc="-30" dirty="0">
                <a:solidFill>
                  <a:srgbClr val="000000"/>
                </a:solidFill>
                <a:latin typeface="+mn-ea"/>
              </a:rPr>
              <a:t>또</a:t>
            </a:r>
            <a:r>
              <a:rPr lang="en-US" altLang="ko-KR" sz="12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latin typeface="+mn-ea"/>
              </a:rPr>
              <a:t>환경 공학</a:t>
            </a:r>
            <a:r>
              <a:rPr lang="en-US" altLang="ko-KR" sz="12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latin typeface="+mn-ea"/>
              </a:rPr>
              <a:t>자원 공학을 전공하는 학생들에게도 권장합니다</a:t>
            </a:r>
            <a:r>
              <a:rPr lang="en-US" altLang="ko-KR" sz="1200" kern="0" spc="-3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200" kern="0" spc="-30" dirty="0">
                <a:solidFill>
                  <a:srgbClr val="000000"/>
                </a:solidFill>
                <a:latin typeface="+mn-ea"/>
              </a:rPr>
              <a:t>천체 및 대기와 해수의 운동을 역학적으로 이해하고 지구의 중력과 자기장</a:t>
            </a:r>
            <a:r>
              <a:rPr lang="en-US" altLang="ko-KR" sz="12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latin typeface="+mn-ea"/>
              </a:rPr>
              <a:t>자원 탐사의 원리 등을 탐구하고 정량적으로 해석하므로 물리학적</a:t>
            </a:r>
            <a:r>
              <a:rPr lang="en-US" altLang="ko-KR" sz="12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spc="-30" dirty="0">
                <a:solidFill>
                  <a:srgbClr val="000000"/>
                </a:solidFill>
                <a:latin typeface="+mn-ea"/>
              </a:rPr>
              <a:t>수학적 이해력이 요구되는 과목입니다</a:t>
            </a:r>
            <a:r>
              <a:rPr lang="en-US" altLang="ko-KR" sz="12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2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025" name="_x227158216">
            <a:extLst>
              <a:ext uri="{FF2B5EF4-FFF2-40B4-BE49-F238E27FC236}">
                <a16:creationId xmlns:a16="http://schemas.microsoft.com/office/drawing/2014/main" id="{EBE3AB61-BE1B-BA6B-F705-69D79228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650" y="1219200"/>
            <a:ext cx="575424" cy="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729184"/>
              </p:ext>
            </p:extLst>
          </p:nvPr>
        </p:nvGraphicFramePr>
        <p:xfrm>
          <a:off x="452767" y="1531540"/>
          <a:ext cx="5548406" cy="3400893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082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1054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3262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고체 지구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∙원시 지구의 형성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 내부 에너지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∙지진파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 내부 구조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∙지구 중력 분포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 자기장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∙지질도의 기본 요소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∙한반도의 지사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한반도의 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판구조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환경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∙규산염 광물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광물 식별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∙암석의 조직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광상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자원 탐사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∙지구의 자원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변성암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0108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대기와 해양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∙정역학 평형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지형류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천해파와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심해파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∙조석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해일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지진해일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∙단열 변화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편서풍 파동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∙대기 안정도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대기의 정역학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지균풍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경도풍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지상풍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8531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우주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∙좌표계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우주관의 변천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케플러의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세 가지 법칙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∙천체의 거리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쌍성계의 질량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∙우리 은하의 구조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은하의 질량 분포</a:t>
                      </a: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∙성간 물질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011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과학사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1792" y="452900"/>
            <a:ext cx="59855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과학의 발전과 역사를 학습함으로써 과학의 본성 및 사회적 특성을 이해하기 위한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031330"/>
              </p:ext>
            </p:extLst>
          </p:nvPr>
        </p:nvGraphicFramePr>
        <p:xfrm>
          <a:off x="6310879" y="1531543"/>
          <a:ext cx="2376000" cy="3349331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1529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14938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자연 계열과 공학 계열 전 학과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360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305495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과학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기술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사회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(STS)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관계를 고찰하여 과학의 본성과 과학이 인류에 미치는 영향을 이해하고 올바른 과학자상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像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을 정립하기 위한 </a:t>
                      </a:r>
                      <a:r>
                        <a:rPr lang="ko-KR" altLang="en-US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과목임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88020"/>
            <a:ext cx="8082642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일반 고등학교나 과학 계열 고등학교에서 과학에 흥미와 관심이 있는 학생을 대상으로 하며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동서양 과학의 발달과정을 배우면서 과학의 본질과 과학적 사고 능력을 함양하기 위한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/>
        </p:nvGraphicFramePr>
        <p:xfrm>
          <a:off x="452767" y="1531541"/>
          <a:ext cx="5595494" cy="3365497"/>
        </p:xfrm>
        <a:graphic>
          <a:graphicData uri="http://schemas.openxmlformats.org/drawingml/2006/table">
            <a:tbl>
              <a:tblPr/>
              <a:tblGrid>
                <a:gridCol w="999108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596386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9922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5920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과학이란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무엇인가</a:t>
                      </a:r>
                      <a:r>
                        <a:rPr lang="en-US" altLang="ko-KR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1422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∙과학과 자연의 관계		∙과학의 객관성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1422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∙베이컨의 귀납주의 		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포퍼의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반증주의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5880" algn="l"/>
                          <a:tab pos="1422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쿤의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과학 혁명		∙내적 접근과 외적 접근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6151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서양 과학사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∙고대의 서양 과학 	∙이슬람 및 중세의 서양 과학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∙르네상스와 과학 혁명 	∙천문학의 혁명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갈릴레이의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과학 	∙뉴턴의 고전 역학 혁명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∙과학 혁명의 사회적 영향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∙근대의 화학 혁명 	∙생물학 혁명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∙열역학의 태동 	∙빛의 본질에 대한 광학 연구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∙전자기학의 성립 	∙지질학의 성립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∙상대성 이론과 양자 역학 	∙현대 화학의 발전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∙생물학에서의 유전 연구 	∙현대 지구과학의 발전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4214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동양 및 한국 과학사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∙동양의 전통 과학 	∙동양의 근대 과학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∙한국의 전통 및 근대 과학	∙현대 과학과 한국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4214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과학과 현대 사회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∙과학과 다른 영역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윤리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종교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등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과의 관계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과학･기술･사회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8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2015 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개정 교육과정 과목별 평가 예시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2020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영업활동의 부재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82BDCFC-D0E4-B4A5-5ABA-2C0CB6410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94924"/>
              </p:ext>
            </p:extLst>
          </p:nvPr>
        </p:nvGraphicFramePr>
        <p:xfrm>
          <a:off x="241688" y="922305"/>
          <a:ext cx="8640962" cy="4633762"/>
        </p:xfrm>
        <a:graphic>
          <a:graphicData uri="http://schemas.openxmlformats.org/drawingml/2006/table">
            <a:tbl>
              <a:tblPr/>
              <a:tblGrid>
                <a:gridCol w="621676">
                  <a:extLst>
                    <a:ext uri="{9D8B030D-6E8A-4147-A177-3AD203B41FA5}">
                      <a16:colId xmlns:a16="http://schemas.microsoft.com/office/drawing/2014/main" val="1376215121"/>
                    </a:ext>
                  </a:extLst>
                </a:gridCol>
                <a:gridCol w="876946">
                  <a:extLst>
                    <a:ext uri="{9D8B030D-6E8A-4147-A177-3AD203B41FA5}">
                      <a16:colId xmlns:a16="http://schemas.microsoft.com/office/drawing/2014/main" val="745360750"/>
                    </a:ext>
                  </a:extLst>
                </a:gridCol>
                <a:gridCol w="1124810">
                  <a:extLst>
                    <a:ext uri="{9D8B030D-6E8A-4147-A177-3AD203B41FA5}">
                      <a16:colId xmlns:a16="http://schemas.microsoft.com/office/drawing/2014/main" val="1807009516"/>
                    </a:ext>
                  </a:extLst>
                </a:gridCol>
                <a:gridCol w="1352919">
                  <a:extLst>
                    <a:ext uri="{9D8B030D-6E8A-4147-A177-3AD203B41FA5}">
                      <a16:colId xmlns:a16="http://schemas.microsoft.com/office/drawing/2014/main" val="665960683"/>
                    </a:ext>
                  </a:extLst>
                </a:gridCol>
                <a:gridCol w="678426">
                  <a:extLst>
                    <a:ext uri="{9D8B030D-6E8A-4147-A177-3AD203B41FA5}">
                      <a16:colId xmlns:a16="http://schemas.microsoft.com/office/drawing/2014/main" val="4210856017"/>
                    </a:ext>
                  </a:extLst>
                </a:gridCol>
                <a:gridCol w="1661651">
                  <a:extLst>
                    <a:ext uri="{9D8B030D-6E8A-4147-A177-3AD203B41FA5}">
                      <a16:colId xmlns:a16="http://schemas.microsoft.com/office/drawing/2014/main" val="3067522383"/>
                    </a:ext>
                  </a:extLst>
                </a:gridCol>
                <a:gridCol w="1160207">
                  <a:extLst>
                    <a:ext uri="{9D8B030D-6E8A-4147-A177-3AD203B41FA5}">
                      <a16:colId xmlns:a16="http://schemas.microsoft.com/office/drawing/2014/main" val="3879831660"/>
                    </a:ext>
                  </a:extLst>
                </a:gridCol>
                <a:gridCol w="1164327">
                  <a:extLst>
                    <a:ext uri="{9D8B030D-6E8A-4147-A177-3AD203B41FA5}">
                      <a16:colId xmlns:a16="http://schemas.microsoft.com/office/drawing/2014/main" val="366995039"/>
                    </a:ext>
                  </a:extLst>
                </a:gridCol>
              </a:tblGrid>
              <a:tr h="686051">
                <a:tc gridSpan="2"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교과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군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과목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학점수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원점수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과목평균</a:t>
                      </a:r>
                    </a:p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표준편차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성취도</a:t>
                      </a:r>
                    </a:p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수강자 수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석차등급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515625"/>
                  </a:ext>
                </a:extLst>
              </a:tr>
              <a:tr h="367944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공통 과목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국어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국어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74/62.9(16.5)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 (324)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80490"/>
                  </a:ext>
                </a:extLst>
              </a:tr>
              <a:tr h="367944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과학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과학탐구실험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95/71(19.5)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 (324)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104870"/>
                  </a:ext>
                </a:extLst>
              </a:tr>
              <a:tr h="367944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일반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선택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과목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기초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수학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72/51.2(21.3)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 (318)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79388"/>
                  </a:ext>
                </a:extLst>
              </a:tr>
              <a:tr h="3679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탐구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사회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경제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89/61.6(22.1)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 (13)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･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913734"/>
                  </a:ext>
                </a:extLst>
              </a:tr>
              <a:tr h="3679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과학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물리학</a:t>
                      </a:r>
                      <a:r>
                        <a:rPr lang="en-US" altLang="ko-KR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</a:t>
                      </a:r>
                      <a:endParaRPr lang="ko-KR" altLang="en-US" sz="1500" b="1" kern="1200" spc="-15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89/63.3(19.1)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 (42)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354940"/>
                  </a:ext>
                </a:extLst>
              </a:tr>
              <a:tr h="3679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생활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교양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외국어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일본어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</a:t>
                      </a:r>
                      <a:endParaRPr lang="ko-KR" altLang="en-US" sz="1500" b="1" kern="1200" spc="-15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79/71.7(13)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 (153)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258061"/>
                  </a:ext>
                </a:extLst>
              </a:tr>
              <a:tr h="3679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교양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철학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39951"/>
                  </a:ext>
                </a:extLst>
              </a:tr>
              <a:tr h="3679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체육</a:t>
                      </a:r>
                      <a:r>
                        <a:rPr lang="en-US" altLang="ko-KR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예술 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체육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운동과  건강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25602"/>
                  </a:ext>
                </a:extLst>
              </a:tr>
              <a:tr h="100415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진로 선택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수학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200" spc="-15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기하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79/68.6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pc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B(114)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kern="120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A(34.2%) B(37.7%)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kern="120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C(28.1%)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924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생활과 과학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27725" y="353748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생활 속에서 과학적 원리가 삶의 질 향상에 어떻게 기여하는지를 이해하며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과학적 원리를 실생활에 적용하여 합리적으로 선택하는 능력을 함양하기 위한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20538"/>
              </p:ext>
            </p:extLst>
          </p:nvPr>
        </p:nvGraphicFramePr>
        <p:xfrm>
          <a:off x="6284112" y="1531543"/>
          <a:ext cx="2376000" cy="3579845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1677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52735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생활디자인학과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식품영양학과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식품공학과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조리과학과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소비자주거학과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화장품학과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섬유소재공학과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의류산업학과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주거환경학과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도시공학과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교통공학과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스포츠의학과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아트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&amp;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테크놀로지학과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507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417393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실생활 속 과학 소재를 대상으로 과학적 원리를 학습하며 화학 개념이 주요하게 </a:t>
                      </a:r>
                      <a:r>
                        <a:rPr lang="ko-KR" altLang="en-US" sz="1000" kern="0" spc="-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다뤄짐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‘</a:t>
                      </a:r>
                      <a:r>
                        <a:rPr lang="ko-KR" altLang="en-US" sz="1000" kern="0" spc="-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통합과학’을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이수한 학생들이 이해가 가능한 내용과 수준임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717754"/>
            <a:ext cx="8256790" cy="106650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320519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334858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65989" y="5843104"/>
            <a:ext cx="8082642" cy="90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생활 속의 다양한 과학적 원리 및 활용에 대해 호기심과 흥미를 가진 학생이 수강하기를 권장합니다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공연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음악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미용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보건 분야나 식품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의복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주거 관련 과목이 있는 생활과학 대학으로 진학하려는 학생들에게 도움이 되는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18532"/>
              </p:ext>
            </p:extLst>
          </p:nvPr>
        </p:nvGraphicFramePr>
        <p:xfrm>
          <a:off x="452767" y="1531542"/>
          <a:ext cx="5568726" cy="3606058"/>
        </p:xfrm>
        <a:graphic>
          <a:graphicData uri="http://schemas.openxmlformats.org/drawingml/2006/table">
            <a:tbl>
              <a:tblPr/>
              <a:tblGrid>
                <a:gridCol w="999108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56961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16125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5362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건강한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∙질병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의약품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위생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예방 접종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진단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치료 등과 관련된 과학 원리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∙과학이 인류 건강에 미친 영향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∙건강한 신체와 과학 	∙건강과 약물 오남용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∙약품 분리수거 	∙식품 재료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∙첨가제 	∙보존 방법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∙영양소 등에 포함된 과학 원리 	∙과학과 인류 식생활에 미친 영향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∙합리적 식품 선택 	∙식품과 환경 오염원</a:t>
                      </a:r>
                    </a:p>
                  </a:txBody>
                  <a:tcPr marL="35941" marR="35941" marT="17907" marB="17907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3891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아름다운 생활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∙샴푸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세안제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화장품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염색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파마 등에 포함된 과학 원리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∙아름다움 및 미용의 가치 이해 	∙현명한 미용 제품 선택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∙화장품 개발과 윤리 	∙의복의 소재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기능 등에 관련된 과학 원리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∙과학이 의복의 발달에 미친 영향 	∙안전을 위한 의복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8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쾌적성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편안함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아름다움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기능 등을 고려한 합리적 선택</a:t>
                      </a:r>
                    </a:p>
                  </a:txBody>
                  <a:tcPr marL="35941" marR="35941" marT="17907" marB="17907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4627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9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편리한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9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indent="-825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8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초고층 건물</a:t>
                      </a:r>
                      <a:r>
                        <a:rPr lang="en-US" altLang="ko-KR" sz="8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경기장</a:t>
                      </a:r>
                      <a:r>
                        <a:rPr lang="en-US" altLang="ko-KR" sz="8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음악 공연장</a:t>
                      </a:r>
                      <a:r>
                        <a:rPr lang="en-US" altLang="ko-KR" sz="8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지붕</a:t>
                      </a:r>
                      <a:r>
                        <a:rPr lang="en-US" altLang="ko-KR" sz="8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다리 구조 등 건축물에 관련된 과학 원리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∙인간의 외부 환경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건물의 기능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안전 등 건축을 위한 고려사항</a:t>
                      </a:r>
                    </a:p>
                    <a:p>
                      <a:pPr marL="82550" marR="0" indent="-825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∙안전사고와 대처 방안 	∙생태계와 건축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∙자동차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기차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선박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비행기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신호등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GPS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등에 관련된 과학 원리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∙과학이 교통수단 발달에 미친 영향 	∙질서와 교통사고 예방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∙편리함과 건강함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탄소 마일리지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에너지 절약</a:t>
                      </a:r>
                    </a:p>
                  </a:txBody>
                  <a:tcPr marL="35941" marR="35941" marT="17907" marB="17907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6097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생활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∙스포츠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음악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미술 등과 관련된 과학 원리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800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과학과 문화의 상호 작용</a:t>
                      </a:r>
                      <a:r>
                        <a:rPr lang="en-US" altLang="ko-KR" sz="800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800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과학의 발달이 스포츠</a:t>
                      </a:r>
                      <a:r>
                        <a:rPr lang="en-US" altLang="ko-KR" sz="800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미술</a:t>
                      </a:r>
                      <a:r>
                        <a:rPr lang="en-US" altLang="ko-KR" sz="800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음악 등에 미친 영향</a:t>
                      </a:r>
                      <a:r>
                        <a:rPr lang="en-US" altLang="ko-KR" sz="800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∙문화 속 과학 논쟁거리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∙안전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보안 유지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표절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 유출 및 도난 방지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∙공연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영화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미디어 아트 등과 관련된 과학 원리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∙과학과 창의성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그리고 예술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∙과학과 </a:t>
                      </a:r>
                      <a:r>
                        <a:rPr lang="ko-KR" altLang="en-US" sz="8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신직업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창출</a:t>
                      </a:r>
                      <a:r>
                        <a:rPr lang="en-US" altLang="ko-KR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과학을 통한 직업 영역의 지평 확대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946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∙즐거운 삶과 건강한 생활</a:t>
                      </a:r>
                    </a:p>
                  </a:txBody>
                  <a:tcPr marL="35941" marR="35941" marT="17907" marB="17907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292951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5141757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783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융합과학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8713" y="213736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우리 주위의 물질세계에서 출발하여 자연 전체를 포괄적이고 체계적으로 이해하는 것을 목표로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과학적 소양과 창의성 및 인성을 함양하기 위한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088934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092069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280763"/>
              </p:ext>
            </p:extLst>
          </p:nvPr>
        </p:nvGraphicFramePr>
        <p:xfrm>
          <a:off x="6270566" y="1454424"/>
          <a:ext cx="2412000" cy="3811639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0856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717032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대기과학과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반도체학과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소프트웨어공학과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신소재공학과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신재생에너지과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우주과학과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에너지자원공학과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정보통신공학과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지질⸱지구물리학부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천문학과 등</a:t>
                      </a: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3452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451509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현대 과학에 대한 기초 이해와 융합적 사고를 함양하기 위한 내용으로 구성되며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‘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과학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Ⅰ’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과목을 두루 배운 후 학습할 것을 권장함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739788"/>
            <a:ext cx="8256790" cy="104447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55004" y="5353567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150999" y="5367909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887172"/>
            <a:ext cx="8082642" cy="898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현대 과학의 발전에 대한 폭넓은 내용을 담고 있어 공학 관련 진로에 도움이 됩니다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과학에 대한 전반적인 심화 학습이 필요한 학생들에게 권장합니다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자연을 총체적으로 바라보고 여러 자연 현상들을 연결해주는 기본 원리에 대한 이해와 적용으로 융합적 사고를 기를 수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45837"/>
              </p:ext>
            </p:extLst>
          </p:nvPr>
        </p:nvGraphicFramePr>
        <p:xfrm>
          <a:off x="452767" y="1454422"/>
          <a:ext cx="5555180" cy="3813322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759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0031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5353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우주의 기원과 진화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∙우주의 팽창	∙허블 법칙	∙선스펙트럼	∙우주의 나이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∙기본 입자	∙양성자	∙중성자	∙</a:t>
                      </a:r>
                      <a:r>
                        <a:rPr lang="ko-KR" altLang="en-US" sz="8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원자핵의형성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1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∙수소와 헬륨원자</a:t>
                      </a:r>
                      <a:r>
                        <a:rPr lang="ko-KR" altLang="en-US" sz="800" kern="0" spc="-2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∙우</a:t>
                      </a:r>
                      <a:r>
                        <a:rPr lang="ko-KR" altLang="en-US" sz="800" kern="0" spc="-2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 배경 복사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800" kern="0" spc="-1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별의 탄생과 진화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800" kern="0" spc="-2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800" kern="0" spc="-2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무거운 원소의 합성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∙은하의 구조	∙성간 화합물	∙공유 결합	∙반응 속도</a:t>
                      </a: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5353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태양계와 지구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1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∙태양계 형성 과정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∙태양 에너지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∙지구형 행성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∙목성형 행성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  <a:tab pos="2970530" algn="l"/>
                        </a:tabLst>
                      </a:pPr>
                      <a:r>
                        <a:rPr lang="ko-KR" altLang="en-US" sz="800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800" kern="0" spc="-9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케플러의</a:t>
                      </a:r>
                      <a:r>
                        <a:rPr lang="ko-KR" altLang="en-US" sz="800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법칙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∙뉴턴의 운동법칙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∙행성의 운동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800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자전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∙공전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∙지구와 달의 운동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∙탈출 속도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∙행성 대기의 차이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∙지구의 진화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∙분자 구조와 성질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800" kern="0" spc="-1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지구계</a:t>
                      </a:r>
                      <a:r>
                        <a:rPr lang="ko-KR" altLang="en-US" sz="8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∙지구의 원소 분포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∙지자기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생명의 진화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446530" algn="l"/>
                          <a:tab pos="2208530" algn="l"/>
                          <a:tab pos="2970530" algn="l"/>
                        </a:tabLst>
                      </a:pP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∙원시 지구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∙화학 반응과 화학적 진화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∙탄소 화합물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DNA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446530" algn="l"/>
                          <a:tab pos="2208530" algn="l"/>
                          <a:tab pos="2970530" algn="l"/>
                        </a:tabLst>
                      </a:pP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∙생명의 기본 요소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∙단백질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∙세포막의 구조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∙원시 생명체의 탄생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446530" algn="l"/>
                          <a:tab pos="2208530" algn="l"/>
                          <a:tab pos="2970530" algn="l"/>
                        </a:tabLst>
                      </a:pP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∙광합성과 대기의 산소 ∙화석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∙지질 시대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800" kern="0" spc="-1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원핵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세포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800" kern="0" spc="-1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진핵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세포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446530" algn="l"/>
                          <a:tab pos="2208530" algn="l"/>
                          <a:tab pos="2970530" algn="l"/>
                        </a:tabLst>
                      </a:pP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∙생물다양성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∙유전자와 염색체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∙유전 암호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∙세포 분열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446530" algn="l"/>
                          <a:tab pos="2589530" algn="l"/>
                        </a:tabLst>
                      </a:pPr>
                      <a:r>
                        <a:rPr lang="ko-KR" altLang="en-US" sz="800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∙유전자의 복제와 분배 ∙생식을 통한 유전자 전달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4226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 통신과 신소재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∙정보의 발생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∙센서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∙디지털 정보처리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∙저장 매체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∙디스플레이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∙정보처리의 응용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∙반도체 특성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∙반도체 소자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1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∙고분자 소재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∙광물의 유형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∙생성과정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∙탐사</a:t>
                      </a:r>
                      <a:r>
                        <a:rPr lang="ko-KR" altLang="en-US" sz="800" kern="0" spc="-2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800" kern="0" spc="-1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∙활용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5353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인류의 건강과 </a:t>
                      </a:r>
                      <a:endParaRPr lang="en-US" altLang="ko-KR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과학기술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∙육종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∙비료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∙식품 안전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∙생태계와 생물다양성 </a:t>
                      </a:r>
                      <a:endParaRPr lang="en-US" altLang="ko-KR" sz="800" kern="0" spc="-11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∙물질대사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∙영양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∙질병과 면역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∙물의 소독 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∙세제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∙첨단 영상 진단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∙천연 및 합성 의약품 ∙건강검진 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∙암의 발생과 진단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∙치료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29581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</a:tabLs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에너지와 환경</a:t>
                      </a: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∙에너지의 종류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∙보존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∙전환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∙에너지 보존 법칙 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∙에너지 효율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∙화석 연료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∙지구 에너지의 균형 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∙온실 효과와 기후 변화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∙광합성과 이산화탄소의 환원 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∙에너지 자원의 생성과 고갈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∙탄소 순환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∙신재생 에너지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5030" algn="l"/>
                          <a:tab pos="1700530" algn="l"/>
                          <a:tab pos="2589530" algn="l"/>
                        </a:tabLst>
                      </a:pP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∙핵에너지 </a:t>
                      </a:r>
                      <a:r>
                        <a:rPr lang="ko-KR" altLang="en-US" sz="8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ko-KR" altLang="en-US" sz="800" kern="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∙지속가능 발전과 에너지</a:t>
                      </a:r>
                      <a:endParaRPr lang="ko-KR" altLang="en-US" sz="8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02722" y="5568373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556" y="5218873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836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32921-39AB-F622-2CD6-0F08C8CBEA22}"/>
              </a:ext>
            </a:extLst>
          </p:cNvPr>
          <p:cNvSpPr txBox="1"/>
          <p:nvPr/>
        </p:nvSpPr>
        <p:spPr>
          <a:xfrm>
            <a:off x="-668520" y="1383026"/>
            <a:ext cx="626124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체육 교과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9084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체육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8741" y="320716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체육 활동 참여에 기본이 되는 신체 움직임 능력을 바탕으로 더욱 수준 높은 건강 관리 능력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신체 수련 능력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경기 수행 능력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신체 표현 능력을 기르는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182443"/>
              </p:ext>
            </p:extLst>
          </p:nvPr>
        </p:nvGraphicFramePr>
        <p:xfrm>
          <a:off x="6270565" y="1531544"/>
          <a:ext cx="2412000" cy="3628127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1802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619222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체육학과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생활체육학과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사회체육학과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스포츠지도학과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스포츠레저학과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체육교육과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802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368825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영역별 핵심 개념을 바탕으로 자신의 건강을 관리하고 설계하는 데 도움이 됨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629619"/>
            <a:ext cx="8256790" cy="11546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243399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117949" y="5246721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920223"/>
            <a:ext cx="8082642" cy="61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건강 관리와 함께 운동 기능 및 체력 향상 과정에서 미래 생활을 준비하고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이론적 지식과 태도를 습득하며 체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지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덕이 통합된 시민 소양을 기르는 데 도움이 되는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3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099079"/>
              </p:ext>
            </p:extLst>
          </p:nvPr>
        </p:nvGraphicFramePr>
        <p:xfrm>
          <a:off x="452767" y="1531542"/>
          <a:ext cx="5555180" cy="3624092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759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18369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5777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건강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∙생애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주기별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건강 관리 설계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∙자신의 체력 관리 설계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∙신체활동과 여가 생활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∙자기 관리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6428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∙도전 스포츠의 가치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∙도전 스포츠의 경기 수행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∙도전 스포츠의 경기 전략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∙자기 극복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5777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경쟁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∙경쟁 스포츠의 가치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∙경쟁 스포츠의 경기 수행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∙경쟁 스포츠의 경기 전략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∙경기 예절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7069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∙신체 표현에서의 표현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∙문화와 신체 문화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∙신체 표현 양식과 창작의 원리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∙신체 표현 작품 창작과 감상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∙심미적 안목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4485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안전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∙신체활동과 안전사고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∙심폐소생술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528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∙안전 의식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226847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641" y="5097687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607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운동과 건강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81624" y="199532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건강 생활 유지를 위한 운동의 중요성을 이해하여 바른 생활 습관을 형성하고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운동 참여 과정에서 발생할 수 있는 예기치 않은 손상의 </a:t>
            </a:r>
            <a:r>
              <a:rPr kumimoji="0" lang="ko-KR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위험으로부터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자신과 타인의 안전을 지키며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효과적으로 대처할 수 있는 능력을 기르는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90257"/>
              </p:ext>
            </p:extLst>
          </p:nvPr>
        </p:nvGraphicFramePr>
        <p:xfrm>
          <a:off x="6277339" y="1531544"/>
          <a:ext cx="2412000" cy="3348928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4393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1730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체육학과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생활체육학과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사회체육학과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스포츠건강관리학과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체육교육과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스포츠의학과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스포츠건강재활학과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운동재활복지과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412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7356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건강을 관리하기 위해 운동 습관과 안전한 환경을 조성할 수 있도록 도와주는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488871" y="5820095"/>
            <a:ext cx="8236488" cy="898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운동과 자세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비만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체력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정서와의 관계 및 운동과 손상의 관계를 이해함으로써 건강을 관리하는 능력과 실생활에서 안전사고 예방 및 대처 능력을 갖추고 보건과 스포츠의학 관련 진로를 희망하는 학생에게 필요한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3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185128"/>
              </p:ext>
            </p:extLst>
          </p:nvPr>
        </p:nvGraphicFramePr>
        <p:xfrm>
          <a:off x="452767" y="1531541"/>
          <a:ext cx="5561953" cy="3343456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3437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4745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8672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운동과 건강의 관계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∙생활 습관과 건강 관리 	∙건강과 운동 효과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∙운동과 자기 관리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8672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운동과 건강 관리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∙운동과 자세 관리 	∙운동과 비만 관리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∙운동과 체력 증진 	∙운동과 정서 조절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12615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운동과 안전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∙운동 손상의 유형과 특성	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∙운동 손상의 예방과 대처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843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∙안전한 운동 환경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749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스포츠 생활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81624" y="199532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이전보다 깊이 있는 스포츠 내용을 바탕으로 다양한 스포츠를 생활화하여 신체 수련 능력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 게임 수행 능력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신체 표현 능력을 함양하고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스포츠 참여 과정에서 발생할 수 있는 스포츠 안전사고의 위험으로부터 안전을 확보하기 위한 능력을 기르는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231557"/>
              </p:ext>
            </p:extLst>
          </p:nvPr>
        </p:nvGraphicFramePr>
        <p:xfrm>
          <a:off x="6270566" y="1531544"/>
          <a:ext cx="2412000" cy="3348928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4393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1730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스포츠산업학과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스포츠레저학과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 경영학과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체육학과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생활체육학과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사회체육학과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000" kern="0" spc="-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 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 지도학과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체육교육과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412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7356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스포츠의 가치를 통해 다른 사람과 함께 어울리고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건강한 여가 생활을 즐길 수 있도록 도와주는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488871" y="5820095"/>
            <a:ext cx="8236488" cy="62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생활 속의 스포츠를 통해 스포츠의 역할과 가치를 깨닫고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사회체육과 스포츠 산업 분야 진로를 희망하는 학생들에게 필요한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982873"/>
              </p:ext>
            </p:extLst>
          </p:nvPr>
        </p:nvGraphicFramePr>
        <p:xfrm>
          <a:off x="452767" y="1531541"/>
          <a:ext cx="5555180" cy="3343456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759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4745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8672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건강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∙스포츠의 역할과 특성                  ∙스포츠와 사회 문화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∙스포츠와 경기 문화                      ∙스포츠 윤리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8672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∙스포츠와 도전                               ∙스포츠와 경쟁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∙스포츠와 표현                               ∙스포츠와 여가 생활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12615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경쟁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∙스포츠 안전사고의 유형과 특성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∙스포츠 안전사고의 예방과 대처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∙스포츠 환경과 안전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21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체육 탐구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0607" y="199534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체육 활동을 중심으로 여러 가지 측면에서 감상 및 비평하는 체육 탐구 실천 능력과 관련 진로와 직업 세계를 탐구하여 체육 분야에서의 진로 결정 능력을 기르며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인간 움직임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역사 등을 탐색하고 적용함으로써 체육 전문가의 기초 소양을 함양하는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33256"/>
              </p:ext>
            </p:extLst>
          </p:nvPr>
        </p:nvGraphicFramePr>
        <p:xfrm>
          <a:off x="6257019" y="1531544"/>
          <a:ext cx="2412000" cy="3270107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3584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83944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체육학과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생활체육학과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사회체육학과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 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 지도학과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 산업레저학과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스포츠 건강재활학과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체육교육과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673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43592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체육을 종합적으로 이해하고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이를 운동이나 스포츠 수행 등의 신체활동과 진로 설계에 적용할 수 있는 능력을 기르는 데 도움이 됨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54972" y="5820095"/>
            <a:ext cx="8236488" cy="61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스포츠를 통해 체육의 가치를 이해하고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스포츠 인문학과 스포츠 과학 분야를 희망하는 학생에게 추천하는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35130"/>
              </p:ext>
            </p:extLst>
          </p:nvPr>
        </p:nvGraphicFramePr>
        <p:xfrm>
          <a:off x="452767" y="1531542"/>
          <a:ext cx="5541633" cy="3270107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1405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5102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9114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체육의 본질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∙체육의 의미와 가치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∙체육의 생성과 발전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∙현대 사회에서의 체육의 기능과 역할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1962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체육과 과학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∙체육의 사회학적 원리와 적용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∙체육의 심리학적 원리와 적용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∙체육의 생리학적 원리와 적용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∙체육의 역학적 원리와 적용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9114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체육과 진로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∙체육 적성과 관련 역량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∙체육과 직업의 유형별 특성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∙체육 진로의 설계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233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32921-39AB-F622-2CD6-0F08C8CBEA22}"/>
              </a:ext>
            </a:extLst>
          </p:cNvPr>
          <p:cNvSpPr txBox="1"/>
          <p:nvPr/>
        </p:nvSpPr>
        <p:spPr>
          <a:xfrm>
            <a:off x="-668520" y="1383026"/>
            <a:ext cx="626124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 </a:t>
            </a:r>
            <a:r>
              <a:rPr lang="ko-KR" altLang="en-US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예술 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교과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0521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음악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81624" y="342753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음악의 아름다움을 경험하고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음악성과 창의성을 계발하며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음악의 역할과 가치에 대한 안목을 키움으로써 음악을 삶 속에서 즐길 수 있도록 하는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57273"/>
              </p:ext>
            </p:extLst>
          </p:nvPr>
        </p:nvGraphicFramePr>
        <p:xfrm>
          <a:off x="6263791" y="1531544"/>
          <a:ext cx="2412000" cy="3270107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3584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83944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음악학과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국악과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기악과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관현악과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피아노과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성악과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작곡과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음악교육과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673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4359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보편적 교양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학습으로서의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음악교육을 통하여 음악을 미학적으로 이해하고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예술을 애호하는 태도를 기름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50607" y="5828065"/>
            <a:ext cx="8236488" cy="61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음악을 중심으로 다른 예술 영역과 연계하면서 정서를 표현하고 다양하게 소통하는 과정에서 문화적 소양을 높이고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음악에 대한 시각을 확장시킬 수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1300" kern="0" spc="-3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72362"/>
              </p:ext>
            </p:extLst>
          </p:nvPr>
        </p:nvGraphicFramePr>
        <p:xfrm>
          <a:off x="452767" y="1531542"/>
          <a:ext cx="5548406" cy="3260795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082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5030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9088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∙음악의 구성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∙자세와 연주법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1928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감상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∙고등학교 수준의 음악 요소와 개념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∙다양한 종류의 음악 	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∙음악의 역사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문화적 배경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9088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생활화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∙음악과 행사 	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∙음악과 직업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∙국악의 계승과 발전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555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미술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81624" y="177500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창작 활동을 통하여 미술을 이해하고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창조적이고 문화적인 삶을 살아갈 수 있는 능력과 태도를 함양하여 미적 감수성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시각적 소통 능력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창의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융합 능력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자기 주도적 미술 학습 능력을 갖출 수 있도록 하는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46812"/>
              </p:ext>
            </p:extLst>
          </p:nvPr>
        </p:nvGraphicFramePr>
        <p:xfrm>
          <a:off x="6290884" y="1531545"/>
          <a:ext cx="2376000" cy="3259776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3477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7957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회화과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동양화과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서양화과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한국화과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시각디자인학과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디지털 디자인학과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멀티미디어 디자인학과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커뮤니케이션 디자인학과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576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39663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급격한 사회 변화 속에서 커뮤니케이션 수단으로서 미술이라는 시각언어의 중요성이 증가하고 있음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46634"/>
              </p:ext>
            </p:extLst>
          </p:nvPr>
        </p:nvGraphicFramePr>
        <p:xfrm>
          <a:off x="452767" y="1531541"/>
          <a:ext cx="5575500" cy="3259779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4791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1413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2461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체험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∙자신과 세계 	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∙시각 문화의 가치와 역할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∙미술을 통한 사회 참여 	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∙직업 세계와 미술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2461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∙주제의 확장 	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∙조형 요소와 원리의 응용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∙표현 매체의 융합 	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∙성찰과 보완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4534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감상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∙미술 문화의 교류 	∙작품 비평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50607" y="5828065"/>
            <a:ext cx="8236488" cy="617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생활 속에서 미술을 활용하며 표현 및 감상 과정에서 매체 탐구와 문화 이해를 할 수 있습니다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미술 및 디자인 관련학과뿐만 아니라 건설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건축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의상학과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연극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영화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어문 계열 등과도 직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‧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간접적 관련성이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3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8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6CC5DD-2993-6A4F-A6DB-C5539EB9D855}"/>
              </a:ext>
            </a:extLst>
          </p:cNvPr>
          <p:cNvSpPr/>
          <p:nvPr/>
        </p:nvSpPr>
        <p:spPr>
          <a:xfrm>
            <a:off x="0" y="-1262"/>
            <a:ext cx="9161418" cy="744560"/>
          </a:xfrm>
          <a:prstGeom prst="rect">
            <a:avLst/>
          </a:prstGeom>
          <a:gradFill flip="none" rotWithShape="1">
            <a:gsLst>
              <a:gs pos="56600">
                <a:schemeClr val="accent1">
                  <a:lumMod val="60000"/>
                  <a:lumOff val="40000"/>
                </a:schemeClr>
              </a:gs>
              <a:gs pos="100000">
                <a:srgbClr val="033380"/>
              </a:gs>
              <a:gs pos="0">
                <a:srgbClr val="9CD6D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9356-925C-0BE5-BAE5-665836404C19}"/>
              </a:ext>
            </a:extLst>
          </p:cNvPr>
          <p:cNvSpPr txBox="1"/>
          <p:nvPr/>
        </p:nvSpPr>
        <p:spPr>
          <a:xfrm>
            <a:off x="1" y="92576"/>
            <a:ext cx="91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과목 선택이 왜 중요한가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5EA64-89C6-58B4-CA24-DB27EE1781B1}"/>
              </a:ext>
            </a:extLst>
          </p:cNvPr>
          <p:cNvSpPr txBox="1"/>
          <p:nvPr/>
        </p:nvSpPr>
        <p:spPr>
          <a:xfrm>
            <a:off x="1697856" y="1202079"/>
            <a:ext cx="282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영업활동의 부재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DB39F-32AB-74DC-DF52-C8872801998A}"/>
              </a:ext>
            </a:extLst>
          </p:cNvPr>
          <p:cNvSpPr txBox="1"/>
          <p:nvPr/>
        </p:nvSpPr>
        <p:spPr>
          <a:xfrm>
            <a:off x="402535" y="1194790"/>
            <a:ext cx="8338932" cy="351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marR="0" lvl="0" indent="-263525" algn="just" fontAlgn="base" latinLnBrk="1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500" b="1" spc="-150" dirty="0">
                <a:latin typeface="+mn-ea"/>
              </a:rPr>
              <a:t>학생들의 꿈과 희망은 매우 다양하므로 학생들이 자신의 꿈과 희망에 맞는 과목을 선택할 필요가 있다</a:t>
            </a:r>
            <a:r>
              <a:rPr lang="en-US" altLang="ko-KR" sz="1500" b="1" spc="-150" dirty="0">
                <a:latin typeface="+mn-ea"/>
              </a:rPr>
              <a:t>. </a:t>
            </a:r>
          </a:p>
          <a:p>
            <a:pPr marL="263525" indent="-263525" algn="just" fontAlgn="base" latinLnBrk="1">
              <a:lnSpc>
                <a:spcPct val="2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500" b="1" spc="-150" dirty="0">
                <a:latin typeface="+mn-ea"/>
              </a:rPr>
              <a:t>국가교육과정의 조건을 충족하기 위한 일부 제한</a:t>
            </a:r>
            <a:r>
              <a:rPr lang="en-US" altLang="ko-KR" sz="1500" b="1" spc="-150" dirty="0">
                <a:solidFill>
                  <a:srgbClr val="FF0000"/>
                </a:solidFill>
                <a:latin typeface="+mn-ea"/>
              </a:rPr>
              <a:t>*</a:t>
            </a:r>
            <a:r>
              <a:rPr lang="ko-KR" altLang="en-US" sz="1500" b="1" spc="-150" dirty="0">
                <a:latin typeface="+mn-ea"/>
              </a:rPr>
              <a:t>을 제외하고 배울 과목을 자유롭게 선택한다</a:t>
            </a:r>
            <a:r>
              <a:rPr lang="en-US" altLang="ko-KR" sz="1500" b="1" spc="-150" dirty="0">
                <a:latin typeface="+mn-ea"/>
              </a:rPr>
              <a:t>.</a:t>
            </a:r>
          </a:p>
          <a:p>
            <a:pPr marL="263525" indent="-263525" algn="just" fontAlgn="base" latinLnBrk="1">
              <a:lnSpc>
                <a:spcPct val="2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500" b="1" spc="-150" dirty="0">
                <a:latin typeface="+mn-ea"/>
              </a:rPr>
              <a:t>고등학교를 졸업한 후의 진로에 대한 고민을 구체적으로 한 후에</a:t>
            </a:r>
            <a:r>
              <a:rPr lang="en-US" altLang="ko-KR" sz="1500" b="1" spc="-150" dirty="0">
                <a:latin typeface="+mn-ea"/>
              </a:rPr>
              <a:t>, </a:t>
            </a:r>
            <a:r>
              <a:rPr lang="ko-KR" altLang="en-US" sz="1500" b="1" spc="-150" dirty="0">
                <a:latin typeface="+mn-ea"/>
              </a:rPr>
              <a:t>대학 진학이나 사회 진출 등 자신의 진로의 방향에 따라 더 필요한 과목은 무엇이고 배우고 싶은 과목은 무엇인지를 찾아보아야 한다</a:t>
            </a:r>
            <a:r>
              <a:rPr lang="en-US" altLang="ko-KR" sz="1500" b="1" spc="-150" dirty="0">
                <a:latin typeface="+mn-ea"/>
              </a:rPr>
              <a:t>.</a:t>
            </a:r>
            <a:endParaRPr lang="ko-KR" altLang="en-US" sz="1500" b="1" spc="-150" dirty="0">
              <a:latin typeface="+mn-ea"/>
            </a:endParaRPr>
          </a:p>
          <a:p>
            <a:pPr marL="269875" indent="-269875" algn="just" fontAlgn="base" latinLnBrk="1">
              <a:lnSpc>
                <a:spcPct val="16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500" b="1" spc="-150" dirty="0">
                <a:latin typeface="+mn-ea"/>
              </a:rPr>
              <a:t>진로 희망과 관련된 과목이라면 비록 그 과목이 어렵더라도 도전하여 공부해야 한다</a:t>
            </a:r>
            <a:r>
              <a:rPr lang="en-US" altLang="ko-KR" sz="1500" b="1" spc="-150" dirty="0">
                <a:latin typeface="+mn-ea"/>
              </a:rPr>
              <a:t>. </a:t>
            </a:r>
          </a:p>
          <a:p>
            <a:pPr marL="269875" indent="-269875" algn="just" fontAlgn="base" latinLnBrk="1">
              <a:lnSpc>
                <a:spcPct val="16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500" b="1" spc="-150" dirty="0">
                <a:latin typeface="+mn-ea"/>
              </a:rPr>
              <a:t>특히 대학에 진학하여 공부를 계속하고자 하는 학생은 고교 </a:t>
            </a:r>
            <a:r>
              <a:rPr lang="en-US" altLang="ko-KR" sz="1500" b="1" spc="-150" dirty="0">
                <a:latin typeface="+mn-ea"/>
              </a:rPr>
              <a:t>3</a:t>
            </a:r>
            <a:r>
              <a:rPr lang="ko-KR" altLang="en-US" sz="1500" b="1" spc="-150" dirty="0">
                <a:latin typeface="+mn-ea"/>
              </a:rPr>
              <a:t>년 동안 자신의 학업역량을 성장시키는 데 주력해야 한다</a:t>
            </a:r>
            <a:r>
              <a:rPr lang="en-US" altLang="ko-KR" sz="1500" b="1" spc="-150" dirty="0">
                <a:latin typeface="+mn-ea"/>
              </a:rPr>
              <a:t>. </a:t>
            </a:r>
            <a:r>
              <a:rPr lang="ko-KR" altLang="en-US" sz="1500" b="1" spc="-150" dirty="0">
                <a:latin typeface="+mn-ea"/>
              </a:rPr>
              <a:t>진로에 필요한 공부를 소홀히 한다면 대입에 성공하기도 쉽지 않지만</a:t>
            </a:r>
            <a:r>
              <a:rPr lang="en-US" altLang="ko-KR" sz="1500" b="1" spc="-150" dirty="0">
                <a:latin typeface="+mn-ea"/>
              </a:rPr>
              <a:t>, </a:t>
            </a:r>
            <a:r>
              <a:rPr lang="ko-KR" altLang="en-US" sz="1500" b="1" spc="-150" dirty="0">
                <a:latin typeface="+mn-ea"/>
              </a:rPr>
              <a:t>설령 성공한다고 하더라도 대학에서 공부할 때 큰 어려움을 겪을 수 있기 때문이다</a:t>
            </a:r>
            <a:r>
              <a:rPr lang="en-US" altLang="ko-KR" sz="1500" b="1" spc="-150" dirty="0">
                <a:latin typeface="+mn-ea"/>
              </a:rPr>
              <a:t>. </a:t>
            </a:r>
            <a:endParaRPr lang="ko-KR" altLang="en-US" sz="1500" b="1" spc="-150" dirty="0"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97E674-FB21-86C4-B493-22963F72C6A8}"/>
              </a:ext>
            </a:extLst>
          </p:cNvPr>
          <p:cNvSpPr txBox="1"/>
          <p:nvPr/>
        </p:nvSpPr>
        <p:spPr>
          <a:xfrm>
            <a:off x="402535" y="4867852"/>
            <a:ext cx="7912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spc="-150" dirty="0">
                <a:solidFill>
                  <a:srgbClr val="FF0000"/>
                </a:solidFill>
                <a:latin typeface="+mn-ea"/>
              </a:rPr>
              <a:t>*</a:t>
            </a:r>
            <a:r>
              <a:rPr lang="en-US" altLang="ko-KR" sz="1500" b="1" spc="-150" dirty="0">
                <a:latin typeface="+mn-ea"/>
              </a:rPr>
              <a:t>: </a:t>
            </a:r>
            <a:r>
              <a:rPr lang="ko-KR" altLang="en-US" sz="1500" b="1" spc="-150" dirty="0">
                <a:latin typeface="+mn-ea"/>
              </a:rPr>
              <a:t>공통 과목의 이수 및 교과</a:t>
            </a:r>
            <a:r>
              <a:rPr lang="en-US" altLang="ko-KR" sz="1500" b="1" spc="-150" dirty="0">
                <a:latin typeface="+mn-ea"/>
              </a:rPr>
              <a:t>(</a:t>
            </a:r>
            <a:r>
              <a:rPr lang="ko-KR" altLang="en-US" sz="1500" b="1" spc="-150" dirty="0">
                <a:latin typeface="+mn-ea"/>
              </a:rPr>
              <a:t>군</a:t>
            </a:r>
            <a:r>
              <a:rPr lang="en-US" altLang="ko-KR" sz="1500" b="1" spc="-150" dirty="0">
                <a:latin typeface="+mn-ea"/>
              </a:rPr>
              <a:t>)</a:t>
            </a:r>
            <a:r>
              <a:rPr lang="ko-KR" altLang="en-US" sz="1500" b="1" spc="-150" dirty="0">
                <a:latin typeface="+mn-ea"/>
              </a:rPr>
              <a:t>별 필수 이수학점 충족</a:t>
            </a:r>
          </a:p>
        </p:txBody>
      </p:sp>
    </p:spTree>
    <p:extLst>
      <p:ext uri="{BB962C8B-B14F-4D97-AF65-F5344CB8AC3E}">
        <p14:creationId xmlns:p14="http://schemas.microsoft.com/office/powerpoint/2010/main" val="33339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연극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1792" y="210529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협의와 협력을 바탕으로 하는 제작과 감상이라는 행위 안에서 연극의 사회적 역할과 가치를 발견하게 하고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자신을 되돌아보는 계기를 제공한다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또한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과거와 현재의 사회 현상과 문화를 이해하고 생활 속에서 문화적 삶을 즐길 수 있도록 하는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730242"/>
              </p:ext>
            </p:extLst>
          </p:nvPr>
        </p:nvGraphicFramePr>
        <p:xfrm>
          <a:off x="6251787" y="1531543"/>
          <a:ext cx="2412000" cy="3322870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1280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03760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연극영화학과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연극전공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영화전공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방송연예학과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영화영상학과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공연엔터테인먼트학과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연기뮤지컬학과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연기과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1122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95181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느낌과 생각을 표현할 수 있는 예술교육을 통한 창의융합형 인재 양성에 핵심이 되는 과목임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65987"/>
            <a:ext cx="8082642" cy="898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타인과 공감하고 소통하는 능력을 기르고 연극과 연결된 여러 진로를 알아보면서 다른 예술 분야와 융합하고 확장되는 양상을 탐구할 수 있습니다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연극 및 영화와 직접 관련된 </a:t>
            </a:r>
            <a:r>
              <a:rPr lang="ko-KR" altLang="en-US" sz="1300" kern="0" spc="-30" dirty="0" err="1">
                <a:solidFill>
                  <a:srgbClr val="000000"/>
                </a:solidFill>
                <a:latin typeface="+mn-ea"/>
              </a:rPr>
              <a:t>학과들뿐만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 아니라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무용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디자인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유아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초등교육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어문 계열 등과도 관련성이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1300" kern="0" spc="-3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46429"/>
              </p:ext>
            </p:extLst>
          </p:nvPr>
        </p:nvGraphicFramePr>
        <p:xfrm>
          <a:off x="452767" y="1531541"/>
          <a:ext cx="5595494" cy="3322873"/>
        </p:xfrm>
        <a:graphic>
          <a:graphicData uri="http://schemas.openxmlformats.org/drawingml/2006/table">
            <a:tbl>
              <a:tblPr/>
              <a:tblGrid>
                <a:gridCol w="999108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596386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2480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8883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∙연극놀이 	∙몸의 표현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∙말의 표현 	∙즉흥 표현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∙장면 만들기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8883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체험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∙준비하기 	∙역할 나누기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∙연습하기 	∙스태프 작업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∙공연하기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6106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감상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∙연극의 특성 	∙연극의 분류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∙감상의 태도 	∙감상활동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6106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∙연극과 일상 	∙연극과 진로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2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∙연극의 확장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769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음악 연주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0607" y="210550"/>
            <a:ext cx="59855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성악과 기악의 다양한 연주 형태를 이해하고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연주 활동을 통하여 조화로운 소리를 경험함으로써 창의적 표현과 음악적 소통 역량을 기르는 과목이다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kumimoji="0" lang="ko-KR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음악 연주 기능을 익혀 자기표현 능력을 향상하고 상호 소통하는 즐거움과 타인의 연주를 존중하는 태도를 기를 수 있도록 하는 과목이다</a:t>
            </a: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</a:t>
            </a:r>
            <a:endParaRPr kumimoji="0" lang="en-US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963605"/>
              </p:ext>
            </p:extLst>
          </p:nvPr>
        </p:nvGraphicFramePr>
        <p:xfrm>
          <a:off x="6263791" y="1531544"/>
          <a:ext cx="2412000" cy="3270107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3584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83944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음악학과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국악과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기악과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관현악과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피아노과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성악과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작곡과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음악교육과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673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4359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실제 음악 활동에 직접 참여하여 음악 예술을 향유하고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생활인으로서의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음악인을 양성함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51302" y="5483178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21921" y="5720943"/>
            <a:ext cx="8137337" cy="898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소리의 세계와 감정의 조화를 경험함으로써 협동심과 예술적 감수성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심미안을 기르고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음악의 미적 가치와 즐거움을 탐구할 수 있습니다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음악에 직접적으로 관련된 학과 외에도 무용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미술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디자인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연극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영화 </a:t>
            </a:r>
            <a:r>
              <a:rPr lang="ko-KR" altLang="en-US" sz="1300" kern="0" spc="-30" dirty="0" err="1">
                <a:solidFill>
                  <a:srgbClr val="000000"/>
                </a:solidFill>
                <a:latin typeface="+mn-ea"/>
              </a:rPr>
              <a:t>계열과도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 관련성이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3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970039"/>
              </p:ext>
            </p:extLst>
          </p:nvPr>
        </p:nvGraphicFramePr>
        <p:xfrm>
          <a:off x="452767" y="1531542"/>
          <a:ext cx="5548406" cy="3270107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082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9582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4371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연주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∙발성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호흡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주법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태도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∙악곡의 요소와 개념 	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∙다양한 연주 형태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4371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비평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∙발표 예절 	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∙관람 태도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091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음악 감상과 비평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0607" y="177500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음악을 감상하고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음악이 지니는 가치를 개방적 태도로 수용하고 비판적으로 사고함으로써 음악적 감수성과 음악에 대한 안목을 기른다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또한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자신의 언어로 음악에 관한 생각과 느낌을 표현하는 능력을 기를 수 있도록 하는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89022"/>
              </p:ext>
            </p:extLst>
          </p:nvPr>
        </p:nvGraphicFramePr>
        <p:xfrm>
          <a:off x="6243471" y="1531544"/>
          <a:ext cx="2412000" cy="3270105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9869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5429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음악학과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국악과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기악과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관현악과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피아노과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성악과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작곡과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음악교육과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016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16951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시대별 음악의 변화를 통해 다양한 사회의 문화적 특징과 변화를 이해하는 능력을 기를 수 있음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51302" y="5483178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21921" y="5720943"/>
            <a:ext cx="8137337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다양한 시대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지역 및 종류의 음악을 역사적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문화적 맥락 속에서 이해할 수 있으며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다양한 가치에 대한 이해 및 비평적 안목을 기를 수 있습니다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음악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무용 관련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학과뿐만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 아니라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미술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디자인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연극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영화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광고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홍보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방송매체 관련 학과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심리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유아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초등교육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어문 계열 등과도 관련성이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480860"/>
              </p:ext>
            </p:extLst>
          </p:nvPr>
        </p:nvGraphicFramePr>
        <p:xfrm>
          <a:off x="452767" y="1531542"/>
          <a:ext cx="5528086" cy="3270107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0504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9582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4371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감상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∙음악의 시대별 특징 	∙음악의 문화적 배경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∙음악적 표현 	∙음악적 의도와 특징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4371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비평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∙음악의 가치 인식 	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∙비평의 의의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735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미술 창작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0607" y="199534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다양한 창작 활동을 통하여 미술을 이해하고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창조적이고 문화적인 삶을 살아갈 수 있는 능력과 태도를 함양하고 미적 감수성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시각적 소통 능력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창의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융합 능력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자기주도적 미술 학습 능력을 기르는 과목이다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76166"/>
              </p:ext>
            </p:extLst>
          </p:nvPr>
        </p:nvGraphicFramePr>
        <p:xfrm>
          <a:off x="6277337" y="1531544"/>
          <a:ext cx="2412000" cy="3270105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8919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58776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회화과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동양화과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서양화과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한국화과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시각디자인학과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디지털디자인학과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멀티미디어디자인학과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커뮤니케이션디자인학과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115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20977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급격한 사회 변화 속에서 커뮤니케이션 수단으로 미술이라는 시각언어의 중요성이 증가하고 있음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51302" y="5483178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21921" y="5720943"/>
            <a:ext cx="8137337" cy="898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미술의 종합적인 이해를 토대로 창작 활동을 깊이 있게 배우려고 하거나 미술 분야와 관련된 진로에 관심이 있고 미술을 전공하고자 하는 학생을 대상으로 합니다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미술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디자인 관련 학과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연극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영화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무용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 err="1">
                <a:solidFill>
                  <a:srgbClr val="000000"/>
                </a:solidFill>
                <a:latin typeface="+mn-ea"/>
              </a:rPr>
              <a:t>아동학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 err="1">
                <a:solidFill>
                  <a:srgbClr val="000000"/>
                </a:solidFill>
                <a:latin typeface="+mn-ea"/>
              </a:rPr>
              <a:t>의상학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건설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건축 등과 관련성이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3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479810"/>
              </p:ext>
            </p:extLst>
          </p:nvPr>
        </p:nvGraphicFramePr>
        <p:xfrm>
          <a:off x="452767" y="1531542"/>
          <a:ext cx="5561953" cy="3270107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34371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9582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4371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표현 계획 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∙표현 주제 	                        ∙정보 수집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∙아이디어 시각화    	∙제작 과정 조직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4371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표현과 확장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∙표현 효과 	                        ∙매체 활용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∙작품 분석과 반영 	∙전시와 평가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123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미술 감상과 비평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7913" y="125873"/>
            <a:ext cx="598554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1">
              <a:lnSpc>
                <a:spcPct val="90000"/>
              </a:lnSpc>
            </a:pP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미술 작품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작가에 대한 탐구를 통하여 미술과 삶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미술과 사회를 연결하여 사고하고 비판적으로 분석하면서 문화적 감수성과 소양을 기르고 다양한 문화권 미술의 특징과 변천을 이해하고 의미를 해석한다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또한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작품을 비평하는 과정에서 자신의 관점에서 논리적으로 작품의 가치를 평가하는 능력을 기를 수 있는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63696"/>
              </p:ext>
            </p:extLst>
          </p:nvPr>
        </p:nvGraphicFramePr>
        <p:xfrm>
          <a:off x="6285653" y="1531544"/>
          <a:ext cx="2412000" cy="3270105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89199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58776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미술학과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회화과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동양화과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서양화과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한국화과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시각디자인학과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디지털디자인학과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멀티미디어디자인학과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커뮤니케이션디자인학과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115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20977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급격한 사회 변화 속에서 커뮤니케이션 수단으로 미술이라는 시각언어의 중요성이 증가하고 있음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51302" y="5483178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21921" y="5720943"/>
            <a:ext cx="8137337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미술의 역사와 비평에 관심이 있거나 인문학적인 소양을 기르고자 하는 학생을 대상으로 하는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미술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디자인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연극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영화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무용 관련 학과와 더불어 건설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건축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 err="1">
                <a:solidFill>
                  <a:srgbClr val="000000"/>
                </a:solidFill>
                <a:effectLst/>
                <a:latin typeface="+mn-ea"/>
              </a:rPr>
              <a:t>의상학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인문학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광고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홍보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방송매체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디지털 콘텐츠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심리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유아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effectLst/>
                <a:latin typeface="+mn-ea"/>
              </a:rPr>
              <a:t>초등교육 등과도 관련성이 있는 과목입니다</a:t>
            </a:r>
            <a:r>
              <a:rPr lang="en-US" altLang="ko-KR" sz="1300" kern="0" spc="-30" dirty="0">
                <a:solidFill>
                  <a:srgbClr val="000000"/>
                </a:solidFill>
                <a:effectLst/>
                <a:latin typeface="+mn-ea"/>
              </a:rPr>
              <a:t>. 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539677"/>
              </p:ext>
            </p:extLst>
          </p:nvPr>
        </p:nvGraphicFramePr>
        <p:xfrm>
          <a:off x="452767" y="1531542"/>
          <a:ext cx="5555180" cy="3270107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759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9582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4371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미술의 역사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∙작품 탐구 	∙작가 탐구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∙미술의 변천 	∙미술의 사회･문화적 맥락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4371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미술의 비평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∙반응 형성 	∙반응 분석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∙비평 방법과 관점 	∙비평 활동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066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32921-39AB-F622-2CD6-0F08C8CBEA22}"/>
              </a:ext>
            </a:extLst>
          </p:cNvPr>
          <p:cNvSpPr txBox="1"/>
          <p:nvPr/>
        </p:nvSpPr>
        <p:spPr>
          <a:xfrm>
            <a:off x="322998" y="1184722"/>
            <a:ext cx="49981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기술</a:t>
            </a: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‧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가정 교과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5351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기술･가정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38741" y="320716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‘기술의 </a:t>
            </a:r>
            <a:r>
              <a:rPr lang="ko-KR" altLang="en-US" sz="1100" dirty="0" err="1">
                <a:solidFill>
                  <a:srgbClr val="000000"/>
                </a:solidFill>
                <a:latin typeface="+mn-ea"/>
              </a:rPr>
              <a:t>세계’와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 ‘</a:t>
            </a:r>
            <a:r>
              <a:rPr lang="ko-KR" altLang="en-US" sz="1100" dirty="0" err="1">
                <a:solidFill>
                  <a:srgbClr val="000000"/>
                </a:solidFill>
                <a:latin typeface="+mn-ea"/>
              </a:rPr>
              <a:t>가정생활’에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 대한 다양한 정보를 통해 필요한 지식을 융합하고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이를 실생활의 문제 해결에 활용할 수 있는 생활의 역량과 태도를 기르는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192819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322323"/>
              </p:ext>
            </p:extLst>
          </p:nvPr>
        </p:nvGraphicFramePr>
        <p:xfrm>
          <a:off x="6250245" y="1531545"/>
          <a:ext cx="2448000" cy="3300565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27844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286116">
                <a:tc>
                  <a:txBody>
                    <a:bodyPr/>
                    <a:lstStyle/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생활복지주거학과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소비자아동학과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소비자학과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식품공학과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식품생명공학과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식품생명과학과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식품영양학과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아동가족학과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주거환경학과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27844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373721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과목으로 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ʻ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 생명 과학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일반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 경영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 문화와 기술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가정과학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지식 재산 일반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있으며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가족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복지학과 같은 사회 계열을 희망하는 학생에게 필요한 과목임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629619"/>
            <a:ext cx="8256790" cy="115463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243399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117949" y="5246721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874212"/>
            <a:ext cx="8082642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창조적인 기술의 세계를 배우고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현재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미래에 행복하고 건강한 가정생활을 해나갈 수 있는 능력을 기를 수 있으며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대학 진학 이후에도 실천적 문제 해결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생활 자립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관계 형성 능력을 키우는 데 도움이 되는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096459"/>
              </p:ext>
            </p:extLst>
          </p:nvPr>
        </p:nvGraphicFramePr>
        <p:xfrm>
          <a:off x="452767" y="1531542"/>
          <a:ext cx="5534860" cy="3298580"/>
        </p:xfrm>
        <a:graphic>
          <a:graphicData uri="http://schemas.openxmlformats.org/drawingml/2006/table">
            <a:tbl>
              <a:tblPr/>
              <a:tblGrid>
                <a:gridCol w="1227582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07278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6427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5777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인간 발달과 가족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사랑과 결혼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부모됨의 준비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임신 중 생활과 출산</a:t>
                      </a:r>
                    </a:p>
                    <a:p>
                      <a:pPr marL="0" marR="0" lvl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자녀 돌보기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가족문화 세대 간 관계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6428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가정 생활과 안전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한식과 건강한 식생활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한복과 창의적인 의생활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한옥과 친환경적인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주생활</a:t>
                      </a:r>
                    </a:p>
                    <a:p>
                      <a:pPr marL="0" marR="0" lvl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가족의 생애주기별 안전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가족의 치유와 회복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5777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자원 관리와 자립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가정생활 복지 서비스의 활용</a:t>
                      </a:r>
                      <a:r>
                        <a:rPr lang="en-US" altLang="ko-KR" sz="1000" u="none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경제적 자립의 준비</a:t>
                      </a:r>
                      <a:r>
                        <a:rPr lang="en-US" altLang="ko-KR" sz="1000" u="none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지속가능한 소비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 실천</a:t>
                      </a:r>
                    </a:p>
                    <a:p>
                      <a:pPr marL="0" marR="0" lvl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가족생활설계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자립적인 노후 생활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80023"/>
                  </a:ext>
                </a:extLst>
              </a:tr>
              <a:tr h="7069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 시스템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제조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수송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통신기술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88767"/>
                  </a:ext>
                </a:extLst>
              </a:tr>
              <a:tr h="4485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 활용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기술과 직업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산업 재해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자동차 안전과 생활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∙창의공학 설계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발명과 창업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 개발과 표준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∙지속가능한 발전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226847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641" y="5097687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186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정보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60775" y="166462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지식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정보 사회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컴퓨터과학의 개념과 원리를 올바르게 이해하고 정보사회 구성원으로서 정보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문화 소양을 갖추며 컴퓨팅 사고력 및 네트워크 컴퓨팅 기반 환경에서의 협력적 문제 해결 능력을 기르는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04722"/>
              </p:ext>
            </p:extLst>
          </p:nvPr>
        </p:nvGraphicFramePr>
        <p:xfrm>
          <a:off x="6310879" y="1531543"/>
          <a:ext cx="2376000" cy="3267662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6145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55325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멀티미디어공학과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소프트웨어학과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인공지능학과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컴퓨터시스템공학과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0387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50492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소프트웨어 기초 소양 교육을 바탕으로 이수하며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전문 교과 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 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과목인 ‘</a:t>
                      </a:r>
                      <a:r>
                        <a:rPr lang="ko-KR" altLang="en-US" sz="1000" kern="0" spc="-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정보과학’의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선수 과목으로 전산학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컴퓨터공학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7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응용소프트웨어학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정보통신공학을 희망하는 학생에게 필요한 과목임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3120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77006" y="5765987"/>
            <a:ext cx="8082642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다양한 학문 분야의 문제를 해결하기 위해 정보를 수집하고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소프트웨어로 구현하여 자동화하는 능력을 기를 수 있으며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대학 진학 이후에도 정보기술 활용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창의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융합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공유와 협업 능력 등을 키우는 데 도움이 되는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/>
        </p:nvGraphicFramePr>
        <p:xfrm>
          <a:off x="452767" y="1531542"/>
          <a:ext cx="5595494" cy="3267663"/>
        </p:xfrm>
        <a:graphic>
          <a:graphicData uri="http://schemas.openxmlformats.org/drawingml/2006/table">
            <a:tbl>
              <a:tblPr/>
              <a:tblGrid>
                <a:gridCol w="999108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596386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8608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6488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 문화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정보과학과 진로</a:t>
                      </a:r>
                    </a:p>
                    <a:p>
                      <a:pPr marL="0" marR="0" lvl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정보보호와 보안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저작권 활용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 윤리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6488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자료와 정보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</a:t>
                      </a:r>
                      <a:r>
                        <a:rPr lang="ko-KR" altLang="en-US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효율적인 디지털 표현</a:t>
                      </a:r>
                    </a:p>
                    <a:p>
                      <a:pPr marL="0" marR="0" lvl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</a:t>
                      </a:r>
                      <a:r>
                        <a:rPr lang="ko-KR" altLang="en-US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자료의 분석</a:t>
                      </a:r>
                      <a:r>
                        <a:rPr lang="en-US" altLang="ko-KR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정보의 관리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30924"/>
                  </a:ext>
                </a:extLst>
              </a:tr>
              <a:tr h="9349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문제 해결과 프로그래밍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baseline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문제 분석</a:t>
                      </a:r>
                      <a:r>
                        <a:rPr lang="en-US" altLang="ko-KR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문제 분해와 모델링</a:t>
                      </a:r>
                    </a:p>
                    <a:p>
                      <a:pPr marL="0" marR="0" lvl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알고리즘 설계</a:t>
                      </a:r>
                      <a:r>
                        <a:rPr lang="en-US" altLang="ko-KR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알고리즘 분석</a:t>
                      </a:r>
                      <a:endParaRPr lang="en-US" altLang="ko-KR" sz="1000" u="none" kern="0" spc="-5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프로그램 개발 환경</a:t>
                      </a:r>
                      <a:r>
                        <a:rPr lang="en-US" altLang="ko-KR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변수와 자료형</a:t>
                      </a:r>
                      <a:r>
                        <a:rPr lang="en-US" altLang="ko-KR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연산자</a:t>
                      </a:r>
                      <a:r>
                        <a:rPr lang="en-US" altLang="ko-KR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표준입출력과 파일입출력</a:t>
                      </a:r>
                      <a:r>
                        <a:rPr lang="en-US" altLang="ko-KR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중첩 제어 구조</a:t>
                      </a:r>
                      <a:r>
                        <a:rPr lang="en-US" altLang="ko-KR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배열</a:t>
                      </a:r>
                      <a:r>
                        <a:rPr lang="en-US" altLang="ko-KR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함수</a:t>
                      </a:r>
                      <a:r>
                        <a:rPr lang="en-US" altLang="ko-KR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프로그래밍 응용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24849"/>
                  </a:ext>
                </a:extLst>
              </a:tr>
              <a:tr h="6488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컴퓨팅 시스템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운영체제 역할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네트워크 환경 설정</a:t>
                      </a:r>
                    </a:p>
                    <a:p>
                      <a:pPr marL="0" marR="0" lvl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피지컬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컴퓨팅 구현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8331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농업 생명 과학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71792" y="168006"/>
            <a:ext cx="59855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창의적인 사고를 바탕으로 농산업의 중요성 및 역할을 이해하고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농산업에 응용되는 과학적 지식과 기술을 습득하여 미래사회의 변화에 적응할 수 있는 문제 해결 능력과 농산업 발전에 이바지하려는 적극적인 태도를 기르는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41982"/>
              </p:ext>
            </p:extLst>
          </p:nvPr>
        </p:nvGraphicFramePr>
        <p:xfrm>
          <a:off x="6304431" y="1531544"/>
          <a:ext cx="2376000" cy="3326330"/>
        </p:xfrm>
        <a:graphic>
          <a:graphicData uri="http://schemas.openxmlformats.org/drawingml/2006/table">
            <a:tbl>
              <a:tblPr/>
              <a:tblGrid>
                <a:gridCol w="2376000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4161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407738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동물자원과학과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바이오시스템공학과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식물생명과학과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식물의학과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식물자원학과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응용생명과학과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축산학과 등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1200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64973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과목으로 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통합과학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과학탐구실험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</a:t>
                      </a:r>
                      <a:r>
                        <a:rPr lang="en-US" altLang="ko-KR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Ⅰʼ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ʻ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기술･가정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일반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 경영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 문화와 기술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가정과학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지식 재산 일반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있음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54972" y="5820095"/>
            <a:ext cx="8236488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농산업과 관련된 직업의 종류와 특성에 대한 정보를 논리적이고 비판적으로 분석하여 창의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300" kern="0" spc="-30" dirty="0" err="1">
                <a:solidFill>
                  <a:srgbClr val="000000"/>
                </a:solidFill>
                <a:latin typeface="+mn-ea"/>
              </a:rPr>
              <a:t>융합사고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문제 해결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자기 관리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정보처리 능력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진로 개발 능력 함양에 도움이 되는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66799"/>
              </p:ext>
            </p:extLst>
          </p:nvPr>
        </p:nvGraphicFramePr>
        <p:xfrm>
          <a:off x="452767" y="1531542"/>
          <a:ext cx="5589046" cy="3326331"/>
        </p:xfrm>
        <a:graphic>
          <a:graphicData uri="http://schemas.openxmlformats.org/drawingml/2006/table">
            <a:tbl>
              <a:tblPr/>
              <a:tblGrid>
                <a:gridCol w="1075759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513287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26330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13662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농업과 농촌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농업의 뜻과 특징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농업의 영역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농업의 현황과 미래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외국의 농업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농촌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어메니티</a:t>
                      </a:r>
                      <a:endParaRPr lang="en-US" altLang="ko-KR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 개념과 영역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농촌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어메니티의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활용</a:t>
                      </a: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식량 안보의 의의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식량의 안정적 공급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농업이 녹색 환경에 미치는 영향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녹색 환경  </a:t>
                      </a:r>
                      <a:endParaRPr lang="en-US" altLang="ko-KR" sz="1000" u="none" kern="0" spc="-4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u="none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및 생태계 보전</a:t>
                      </a:r>
                      <a:r>
                        <a:rPr lang="en-US" altLang="ko-KR" sz="1000" u="none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삶의 </a:t>
                      </a:r>
                      <a:r>
                        <a:rPr lang="ko-KR" altLang="en-US" sz="1000" u="none" kern="0" spc="-4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터전으로서의</a:t>
                      </a:r>
                      <a:r>
                        <a:rPr lang="ko-KR" altLang="en-US" sz="1000" u="none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농촌과 </a:t>
                      </a:r>
                      <a:r>
                        <a:rPr lang="ko-KR" altLang="en-US" sz="1000" u="none" kern="0" spc="-4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귀농･귀촌</a:t>
                      </a:r>
                      <a:r>
                        <a:rPr lang="en-US" altLang="ko-KR" sz="1000" u="none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전통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문화의 보존 및 발전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 생명 과학 기술의 구분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미래 농업 생명 과학 기술의 활용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1073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 생명 과학 </a:t>
                      </a:r>
                      <a:endParaRPr lang="en-US" altLang="ko-KR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자연 과학과의 관계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 과학과의 관계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식물 재배 기술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동물 사육 기술</a:t>
                      </a:r>
                      <a:r>
                        <a:rPr lang="en-US" altLang="ko-KR" sz="1000" u="none" kern="0" spc="-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농산물 안 </a:t>
                      </a:r>
                      <a:endParaRPr lang="en-US" altLang="ko-KR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전의 의의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안전한 농산물 생산과 이용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도시농업과 복지</a:t>
                      </a: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농산물 가공과 유통의 의의</a:t>
                      </a:r>
                      <a:r>
                        <a:rPr lang="en-US" altLang="ko-KR" sz="1000" u="none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농산물 가공과 유통 산업의 현황과 전망</a:t>
                      </a:r>
                      <a:r>
                        <a:rPr lang="en-US" altLang="ko-KR" sz="1000" u="none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농산물 무  </a:t>
                      </a:r>
                      <a:endParaRPr lang="en-US" altLang="ko-KR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역의 현황과 전망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농산물의 세계화 전략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5893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농업과 진로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농직업의 종류</a:t>
                      </a:r>
                      <a:r>
                        <a:rPr lang="en-US" altLang="ko-KR" sz="1000" u="none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특성 및 미래</a:t>
                      </a:r>
                      <a:r>
                        <a:rPr lang="en-US" altLang="ko-KR" sz="1000" u="none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농직업</a:t>
                      </a:r>
                      <a:r>
                        <a:rPr lang="ko-KR" altLang="en-US" sz="1000" u="none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선택 시 고려 사항</a:t>
                      </a:r>
                      <a:r>
                        <a:rPr lang="en-US" altLang="ko-KR" sz="1000" u="none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 관련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자격증과 교 </a:t>
                      </a:r>
                      <a:endParaRPr lang="en-US" altLang="ko-KR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육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 지원 정책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농직업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진로 계획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926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AA21249-E8D0-968E-D3A1-7499C6B6C376}"/>
              </a:ext>
            </a:extLst>
          </p:cNvPr>
          <p:cNvCxnSpPr/>
          <p:nvPr/>
        </p:nvCxnSpPr>
        <p:spPr>
          <a:xfrm>
            <a:off x="0" y="783770"/>
            <a:ext cx="9144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A4AAD6-B9A1-25E6-5498-8160526C282B}"/>
              </a:ext>
            </a:extLst>
          </p:cNvPr>
          <p:cNvGrpSpPr/>
          <p:nvPr/>
        </p:nvGrpSpPr>
        <p:grpSpPr>
          <a:xfrm>
            <a:off x="119742" y="370113"/>
            <a:ext cx="2797629" cy="587829"/>
            <a:chOff x="163285" y="620485"/>
            <a:chExt cx="2656113" cy="47897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C08DDC9-E283-69BF-BEF3-DEED22113276}"/>
                </a:ext>
              </a:extLst>
            </p:cNvPr>
            <p:cNvSpPr/>
            <p:nvPr/>
          </p:nvSpPr>
          <p:spPr>
            <a:xfrm>
              <a:off x="522513" y="620485"/>
              <a:ext cx="2296885" cy="47897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sp>
          <p:nvSpPr>
            <p:cNvPr id="12" name="화살표: 오각형 11">
              <a:extLst>
                <a:ext uri="{FF2B5EF4-FFF2-40B4-BE49-F238E27FC236}">
                  <a16:creationId xmlns:a16="http://schemas.microsoft.com/office/drawing/2014/main" id="{423EBDBF-86F6-089F-DDFC-2684347FB0E8}"/>
                </a:ext>
              </a:extLst>
            </p:cNvPr>
            <p:cNvSpPr/>
            <p:nvPr/>
          </p:nvSpPr>
          <p:spPr>
            <a:xfrm>
              <a:off x="163285" y="620485"/>
              <a:ext cx="718457" cy="47897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3939C3-0432-E6BD-75A2-31A46B302483}"/>
              </a:ext>
            </a:extLst>
          </p:cNvPr>
          <p:cNvSpPr txBox="1"/>
          <p:nvPr/>
        </p:nvSpPr>
        <p:spPr>
          <a:xfrm>
            <a:off x="859972" y="468088"/>
            <a:ext cx="19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공학 일반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419D4-7E6C-252F-5E9F-37A3D5FE15F0}"/>
              </a:ext>
            </a:extLst>
          </p:cNvPr>
          <p:cNvSpPr txBox="1"/>
          <p:nvPr/>
        </p:nvSpPr>
        <p:spPr>
          <a:xfrm>
            <a:off x="3081624" y="334028"/>
            <a:ext cx="598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공학적 사고를 확산하고 다양한 문제 해결의 경험을 통해 공학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기술적 소양 및 창의력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문제 해결 능력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정보처리 능력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진로 개발 능력을 기르는 과목이다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.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B150E-04C3-CAB3-0687-A6859B3C7B57}"/>
              </a:ext>
            </a:extLst>
          </p:cNvPr>
          <p:cNvSpPr txBox="1"/>
          <p:nvPr/>
        </p:nvSpPr>
        <p:spPr>
          <a:xfrm>
            <a:off x="190149" y="1166053"/>
            <a:ext cx="5061856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   ❖ 내용 체계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ADD7-4E89-8B5F-DE9B-095A32EADA36}"/>
              </a:ext>
            </a:extLst>
          </p:cNvPr>
          <p:cNvSpPr txBox="1"/>
          <p:nvPr/>
        </p:nvSpPr>
        <p:spPr>
          <a:xfrm>
            <a:off x="6380106" y="1169188"/>
            <a:ext cx="253244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</a:pPr>
            <a:r>
              <a:rPr lang="ko-KR" altLang="en-US" sz="1200" b="1" kern="0" spc="-20" dirty="0">
                <a:solidFill>
                  <a:srgbClr val="000000"/>
                </a:solidFill>
                <a:effectLst/>
                <a:latin typeface="+mn-ea"/>
              </a:rPr>
              <a:t> ❖ 과목 관련 정보</a:t>
            </a: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0CF5755-D3AC-E321-7D5D-E3520CC2E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42873"/>
              </p:ext>
            </p:extLst>
          </p:nvPr>
        </p:nvGraphicFramePr>
        <p:xfrm>
          <a:off x="6275356" y="1531545"/>
          <a:ext cx="2401976" cy="3292956"/>
        </p:xfrm>
        <a:graphic>
          <a:graphicData uri="http://schemas.openxmlformats.org/drawingml/2006/table">
            <a:tbl>
              <a:tblPr/>
              <a:tblGrid>
                <a:gridCol w="2401976">
                  <a:extLst>
                    <a:ext uri="{9D8B030D-6E8A-4147-A177-3AD203B41FA5}">
                      <a16:colId xmlns:a16="http://schemas.microsoft.com/office/drawing/2014/main" val="878879633"/>
                    </a:ext>
                  </a:extLst>
                </a:gridCol>
              </a:tblGrid>
              <a:tr h="381618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학과</a:t>
                      </a: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21784"/>
                  </a:ext>
                </a:extLst>
              </a:tr>
              <a:tr h="1373129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건축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교통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운송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금속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산업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소재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재료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전기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전자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정밀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에너지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통신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토목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도시</a:t>
                      </a:r>
                      <a:r>
                        <a:rPr lang="en-US" altLang="ko-KR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화공 등 </a:t>
                      </a:r>
                      <a:endParaRPr lang="en-US" altLang="ko-KR" sz="1000" kern="0" spc="-3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계열 전 학과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71882" marB="71882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565678"/>
                  </a:ext>
                </a:extLst>
              </a:tr>
              <a:tr h="30433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더 </a:t>
                      </a:r>
                      <a:r>
                        <a:rPr lang="ko-KR" altLang="en-US" sz="10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알아두기</a:t>
                      </a:r>
                      <a:endParaRPr lang="ko-KR" altLang="en-US" sz="10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2321"/>
                  </a:ext>
                </a:extLst>
              </a:tr>
              <a:tr h="1233874">
                <a:tc>
                  <a:txBody>
                    <a:bodyPr/>
                    <a:lstStyle/>
                    <a:p>
                      <a:pPr marL="63500" marR="381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관련 과목으로 수학 및 과학 교과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ʻ</a:t>
                      </a:r>
                      <a:r>
                        <a:rPr lang="ko-KR" altLang="en-US" sz="10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기술･가정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농업 생명과학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 경영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해양 문화와 기술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가정과학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ʼ, ʻ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지식 재산 일반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ʼ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있으며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계열을 희망하는 학생에게 필요한 과목임</a:t>
                      </a:r>
                      <a:r>
                        <a:rPr lang="en-US" altLang="ko-KR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53975" marB="53975" anchor="ctr">
                    <a:lnL>
                      <a:noFill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267415"/>
                  </a:ext>
                </a:extLst>
              </a:tr>
            </a:tbl>
          </a:graphicData>
        </a:graphic>
      </p:graphicFrame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452C4DC-FF31-DD49-0854-4D9266AACBD1}"/>
              </a:ext>
            </a:extLst>
          </p:cNvPr>
          <p:cNvSpPr/>
          <p:nvPr/>
        </p:nvSpPr>
        <p:spPr>
          <a:xfrm>
            <a:off x="484352" y="5472161"/>
            <a:ext cx="8256790" cy="12225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29BAE9-7FA8-04BA-476D-78AD74637319}"/>
              </a:ext>
            </a:extLst>
          </p:cNvPr>
          <p:cNvSpPr/>
          <p:nvPr/>
        </p:nvSpPr>
        <p:spPr>
          <a:xfrm>
            <a:off x="988055" y="5111196"/>
            <a:ext cx="1992023" cy="3888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B61137-F857-A09B-3BA1-AA375ABA0A1F}"/>
              </a:ext>
            </a:extLst>
          </p:cNvPr>
          <p:cNvSpPr txBox="1"/>
          <p:nvPr/>
        </p:nvSpPr>
        <p:spPr>
          <a:xfrm>
            <a:off x="1206084" y="5125535"/>
            <a:ext cx="22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</a:rPr>
              <a:t>선생님 한마디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A7BEE-FAF0-ABF8-86E4-9A9DAEB6F5CF}"/>
              </a:ext>
            </a:extLst>
          </p:cNvPr>
          <p:cNvSpPr txBox="1"/>
          <p:nvPr/>
        </p:nvSpPr>
        <p:spPr>
          <a:xfrm>
            <a:off x="532939" y="5753994"/>
            <a:ext cx="8236488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공학의 세계와 전망을 예측하며 자신의 흥미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적성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능력을 고려하여 공학 진로 설계 능력을 기를 수 있습니다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대학 진학 이후에도 창의력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정보처리 능력 등 </a:t>
            </a:r>
            <a:r>
              <a:rPr lang="ko-KR" altLang="en-US" sz="1300" kern="0" spc="-30" dirty="0" err="1">
                <a:solidFill>
                  <a:srgbClr val="000000"/>
                </a:solidFill>
                <a:latin typeface="+mn-ea"/>
              </a:rPr>
              <a:t>미래직업</a:t>
            </a:r>
            <a:r>
              <a:rPr lang="ko-KR" altLang="en-US" sz="1300" kern="0" spc="-30" dirty="0">
                <a:solidFill>
                  <a:srgbClr val="000000"/>
                </a:solidFill>
                <a:latin typeface="+mn-ea"/>
              </a:rPr>
              <a:t> 선택을 위한 다양한 정보와 체험의 기회를 제공하여 취업을 위한 역량을 키우는 데 도움이 되는 과목입니다</a:t>
            </a:r>
            <a:r>
              <a:rPr lang="en-US" altLang="ko-KR" sz="1300" kern="0" spc="-30" dirty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300" kern="0" spc="-2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50BE84E-DD46-A28C-BC38-A809BAC8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61780"/>
              </p:ext>
            </p:extLst>
          </p:nvPr>
        </p:nvGraphicFramePr>
        <p:xfrm>
          <a:off x="452767" y="1531542"/>
          <a:ext cx="5559971" cy="3292958"/>
        </p:xfrm>
        <a:graphic>
          <a:graphicData uri="http://schemas.openxmlformats.org/drawingml/2006/table">
            <a:tbl>
              <a:tblPr/>
              <a:tblGrid>
                <a:gridCol w="1239971">
                  <a:extLst>
                    <a:ext uri="{9D8B030D-6E8A-4147-A177-3AD203B41FA5}">
                      <a16:colId xmlns:a16="http://schemas.microsoft.com/office/drawing/2014/main" val="3722592552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309321120"/>
                    </a:ext>
                  </a:extLst>
                </a:gridCol>
              </a:tblGrid>
              <a:tr h="378553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영역</a:t>
                      </a:r>
                    </a:p>
                  </a:txBody>
                  <a:tcPr marL="64281" marR="64281" marT="32141" marB="321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 요소</a:t>
                      </a:r>
                    </a:p>
                  </a:txBody>
                  <a:tcPr marL="64281" marR="64281" marT="32141" marB="321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4650"/>
                  </a:ext>
                </a:extLst>
              </a:tr>
              <a:tr h="8473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공학의 기초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공학의 개요</a:t>
                      </a:r>
                      <a:r>
                        <a:rPr lang="en-US" altLang="ko-KR" sz="1000" u="none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소양</a:t>
                      </a:r>
                      <a:r>
                        <a:rPr lang="en-US" altLang="ko-KR" sz="1000" u="none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000" u="none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문제 해결과 사고</a:t>
                      </a:r>
                      <a:r>
                        <a:rPr lang="en-US" altLang="ko-KR" sz="1000" u="none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공학과 지식 재산</a:t>
                      </a:r>
                      <a:endParaRPr lang="ko-KR" altLang="en-US" sz="1000" u="none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 공학 설계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 융합 문제 해결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56748"/>
                  </a:ext>
                </a:extLst>
              </a:tr>
              <a:tr h="15919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공학의 세계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정보통신 공학의 세계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자동화 공학의 세계</a:t>
                      </a:r>
                    </a:p>
                    <a:p>
                      <a:pPr marL="0" marR="0" lvl="0" indent="0" algn="l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재료 공학의 세계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에너지 공학의 세계</a:t>
                      </a:r>
                    </a:p>
                    <a:p>
                      <a:pPr marL="0" marR="0" lvl="0" indent="0" algn="l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 공학의 세계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 공학의 세계 </a:t>
                      </a:r>
                    </a:p>
                    <a:p>
                      <a:pPr marL="0" marR="0" lvl="0" indent="0" algn="l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융합과 공학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,IT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기반 융합 공학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바이오 기반 융합 공학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806410"/>
                  </a:ext>
                </a:extLst>
              </a:tr>
              <a:tr h="4750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8240" algn="l"/>
                          <a:tab pos="1158240" algn="l"/>
                        </a:tabLst>
                      </a:pPr>
                      <a:r>
                        <a:rPr lang="ko-KR" altLang="en-US" sz="10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공학과 진로</a:t>
                      </a:r>
                    </a:p>
                  </a:txBody>
                  <a:tcPr marL="35941" marR="35941" marT="35941" marB="35941" anchor="ctr">
                    <a:lnL>
                      <a:noFill/>
                    </a:lnL>
                    <a:lnR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공학의 전망</a:t>
                      </a:r>
                      <a:r>
                        <a:rPr lang="en-US" altLang="ko-KR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u="none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 진로 탐색</a:t>
                      </a:r>
                    </a:p>
                  </a:txBody>
                  <a:tcPr marL="35941" marR="35941" marT="35941" marB="35941" anchor="ctr">
                    <a:lnL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09021"/>
                  </a:ext>
                </a:extLst>
              </a:tr>
            </a:tbl>
          </a:graphicData>
        </a:graphic>
      </p:graphicFrame>
      <p:grpSp>
        <p:nvGrpSpPr>
          <p:cNvPr id="38" name="그룹 1009">
            <a:extLst>
              <a:ext uri="{FF2B5EF4-FFF2-40B4-BE49-F238E27FC236}">
                <a16:creationId xmlns:a16="http://schemas.microsoft.com/office/drawing/2014/main" id="{29138C59-5C76-3A73-6754-B81BBE3711FB}"/>
              </a:ext>
            </a:extLst>
          </p:cNvPr>
          <p:cNvGrpSpPr/>
          <p:nvPr/>
        </p:nvGrpSpPr>
        <p:grpSpPr>
          <a:xfrm>
            <a:off x="2690858" y="5083628"/>
            <a:ext cx="223705" cy="255304"/>
            <a:chOff x="14983637" y="3550251"/>
            <a:chExt cx="325299" cy="438852"/>
          </a:xfrm>
        </p:grpSpPr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0A1789A5-3564-3CAE-6622-4EAAFBE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3637" y="3550251"/>
              <a:ext cx="325299" cy="438852"/>
            </a:xfrm>
            <a:prstGeom prst="rect">
              <a:avLst/>
            </a:prstGeom>
          </p:spPr>
        </p:pic>
      </p:grpSp>
      <p:grpSp>
        <p:nvGrpSpPr>
          <p:cNvPr id="40" name="그룹 1003">
            <a:extLst>
              <a:ext uri="{FF2B5EF4-FFF2-40B4-BE49-F238E27FC236}">
                <a16:creationId xmlns:a16="http://schemas.microsoft.com/office/drawing/2014/main" id="{1D33FD97-052E-C7FB-BF49-208C529ED6E3}"/>
              </a:ext>
            </a:extLst>
          </p:cNvPr>
          <p:cNvGrpSpPr/>
          <p:nvPr/>
        </p:nvGrpSpPr>
        <p:grpSpPr>
          <a:xfrm>
            <a:off x="274298" y="429180"/>
            <a:ext cx="365237" cy="439208"/>
            <a:chOff x="9407413" y="197635"/>
            <a:chExt cx="1019454" cy="1225924"/>
          </a:xfrm>
        </p:grpSpPr>
        <p:pic>
          <p:nvPicPr>
            <p:cNvPr id="41" name="Object 11">
              <a:extLst>
                <a:ext uri="{FF2B5EF4-FFF2-40B4-BE49-F238E27FC236}">
                  <a16:creationId xmlns:a16="http://schemas.microsoft.com/office/drawing/2014/main" id="{145EF465-2C68-25D6-93EA-46E5B01E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7413" y="197635"/>
              <a:ext cx="1019454" cy="1225924"/>
            </a:xfrm>
            <a:prstGeom prst="rect">
              <a:avLst/>
            </a:prstGeom>
          </p:spPr>
        </p:pic>
      </p:grpSp>
      <p:pic>
        <p:nvPicPr>
          <p:cNvPr id="22" name="Object 46">
            <a:extLst>
              <a:ext uri="{FF2B5EF4-FFF2-40B4-BE49-F238E27FC236}">
                <a16:creationId xmlns:a16="http://schemas.microsoft.com/office/drawing/2014/main" id="{11BA80F7-C710-50FC-0CF8-C01295075D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07" y="4932434"/>
            <a:ext cx="541478" cy="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01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2549</TotalTime>
  <Words>23660</Words>
  <Application>Microsoft Office PowerPoint</Application>
  <PresentationFormat>화면 슬라이드 쇼(4:3)</PresentationFormat>
  <Paragraphs>3320</Paragraphs>
  <Slides>127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127</vt:i4>
      </vt:variant>
    </vt:vector>
  </HeadingPairs>
  <TitlesOfParts>
    <vt:vector size="138" baseType="lpstr">
      <vt:lpstr>KoPub돋움체 Light</vt:lpstr>
      <vt:lpstr>KoPub바탕체 Light</vt:lpstr>
      <vt:lpstr>경기천년제목 Light</vt:lpstr>
      <vt:lpstr>맑은 고딕</vt:lpstr>
      <vt:lpstr>에스코어 드림 4 Regular</vt:lpstr>
      <vt:lpstr>Arial</vt:lpstr>
      <vt:lpstr>Arial Black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MA4597</dc:creator>
  <cp:lastModifiedBy>user</cp:lastModifiedBy>
  <cp:revision>317</cp:revision>
  <dcterms:created xsi:type="dcterms:W3CDTF">2022-05-16T23:53:19Z</dcterms:created>
  <dcterms:modified xsi:type="dcterms:W3CDTF">2023-05-02T03:00:05Z</dcterms:modified>
</cp:coreProperties>
</file>